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data1.xml" ContentType="application/vnd.openxmlformats-officedocument.drawingml.diagramData+xml"/>
  <Override PartName="/ppt/diagrams/drawing1.xml" ContentType="application/vnd.ms-office.drawingml.diagramDrawing+xml"/>
  <Override PartName="/ppt/diagrams/layout1.xml" ContentType="application/vnd.openxmlformats-officedocument.drawingml.diagramLayout+xml"/>
  <Override PartName="/ppt/diagrams/quickStyle1.xml" ContentType="application/vnd.openxmlformats-officedocument.drawingml.diagramStyl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bookmarkIdSeed="2">
  <p:sldMasterIdLst>
    <p:sldMasterId id="2147483648" r:id="rId1"/>
  </p:sldMasterIdLst>
  <p:notesMasterIdLst>
    <p:notesMasterId r:id="rId4"/>
  </p:notesMasterIdLst>
  <p:sldIdLst>
    <p:sldId id="307" r:id="rId3"/>
    <p:sldId id="368" r:id="rId5"/>
    <p:sldId id="370" r:id="rId6"/>
    <p:sldId id="369" r:id="rId7"/>
    <p:sldId id="339" r:id="rId8"/>
    <p:sldId id="341" r:id="rId9"/>
    <p:sldId id="342" r:id="rId10"/>
    <p:sldId id="344" r:id="rId11"/>
    <p:sldId id="399" r:id="rId12"/>
    <p:sldId id="400" r:id="rId13"/>
    <p:sldId id="401" r:id="rId14"/>
    <p:sldId id="402" r:id="rId15"/>
    <p:sldId id="403" r:id="rId16"/>
    <p:sldId id="404" r:id="rId17"/>
    <p:sldId id="340" r:id="rId18"/>
    <p:sldId id="372" r:id="rId19"/>
    <p:sldId id="406" r:id="rId20"/>
    <p:sldId id="405" r:id="rId21"/>
    <p:sldId id="373" r:id="rId22"/>
    <p:sldId id="407" r:id="rId23"/>
    <p:sldId id="371" r:id="rId24"/>
    <p:sldId id="408" r:id="rId25"/>
    <p:sldId id="409" r:id="rId26"/>
    <p:sldId id="410" r:id="rId27"/>
    <p:sldId id="412" r:id="rId28"/>
    <p:sldId id="413" r:id="rId29"/>
    <p:sldId id="414" r:id="rId30"/>
    <p:sldId id="415" r:id="rId31"/>
    <p:sldId id="416" r:id="rId32"/>
    <p:sldId id="417" r:id="rId33"/>
    <p:sldId id="419" r:id="rId34"/>
    <p:sldId id="420" r:id="rId35"/>
    <p:sldId id="421" r:id="rId36"/>
    <p:sldId id="422" r:id="rId37"/>
    <p:sldId id="423" r:id="rId38"/>
    <p:sldId id="424" r:id="rId39"/>
    <p:sldId id="425" r:id="rId40"/>
    <p:sldId id="426" r:id="rId41"/>
    <p:sldId id="427" r:id="rId42"/>
    <p:sldId id="428" r:id="rId43"/>
    <p:sldId id="429" r:id="rId44"/>
    <p:sldId id="430" r:id="rId45"/>
    <p:sldId id="431" r:id="rId46"/>
    <p:sldId id="432" r:id="rId47"/>
    <p:sldId id="433" r:id="rId48"/>
    <p:sldId id="434" r:id="rId49"/>
    <p:sldId id="435" r:id="rId50"/>
    <p:sldId id="436" r:id="rId51"/>
    <p:sldId id="437" r:id="rId52"/>
    <p:sldId id="438" r:id="rId53"/>
    <p:sldId id="439" r:id="rId54"/>
    <p:sldId id="440" r:id="rId55"/>
    <p:sldId id="441" r:id="rId56"/>
    <p:sldId id="442" r:id="rId57"/>
    <p:sldId id="443" r:id="rId58"/>
    <p:sldId id="444" r:id="rId59"/>
    <p:sldId id="445" r:id="rId60"/>
    <p:sldId id="446" r:id="rId61"/>
    <p:sldId id="447" r:id="rId62"/>
    <p:sldId id="450" r:id="rId63"/>
    <p:sldId id="451" r:id="rId64"/>
    <p:sldId id="452" r:id="rId65"/>
    <p:sldId id="454" r:id="rId66"/>
    <p:sldId id="456" r:id="rId67"/>
    <p:sldId id="455" r:id="rId68"/>
    <p:sldId id="459" r:id="rId69"/>
    <p:sldId id="331" r:id="rId70"/>
  </p:sldIdLst>
  <p:sldSz cx="12192000" cy="6858000"/>
  <p:notesSz cx="6858000" cy="9144000"/>
  <p:custDataLst>
    <p:tags r:id="rId7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445" userDrawn="1">
          <p15:clr>
            <a:srgbClr val="A4A3A4"/>
          </p15:clr>
        </p15:guide>
        <p15:guide id="2" pos="7238" userDrawn="1">
          <p15:clr>
            <a:srgbClr val="A4A3A4"/>
          </p15:clr>
        </p15:guide>
        <p15:guide id="4" orient="horz" pos="570" userDrawn="1">
          <p15:clr>
            <a:srgbClr val="A4A3A4"/>
          </p15:clr>
        </p15:guide>
        <p15:guide id="5" orient="horz" pos="3936" userDrawn="1">
          <p15:clr>
            <a:srgbClr val="A4A3A4"/>
          </p15:clr>
        </p15:guide>
        <p15:guide id="6" orient="horz" pos="371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86693"/>
    <a:srgbClr val="ED7D31"/>
    <a:srgbClr val="47ACDC"/>
    <a:srgbClr val="FAFFFF"/>
    <a:srgbClr val="FEFFFF"/>
    <a:srgbClr val="C3E4F2"/>
    <a:srgbClr val="DEF0F8"/>
    <a:srgbClr val="46ACDB"/>
    <a:srgbClr val="F6BE98"/>
    <a:srgbClr val="0F607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A107856-5554-42FB-B03E-39F5DBC370BA}" styleName="中度样式 4 - 强调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75" autoAdjust="0"/>
    <p:restoredTop sz="94660"/>
  </p:normalViewPr>
  <p:slideViewPr>
    <p:cSldViewPr snapToGrid="0" showGuides="1">
      <p:cViewPr varScale="1">
        <p:scale>
          <a:sx n="111" d="100"/>
          <a:sy n="111" d="100"/>
        </p:scale>
        <p:origin x="336" y="132"/>
      </p:cViewPr>
      <p:guideLst>
        <p:guide pos="445"/>
        <p:guide pos="7238"/>
        <p:guide orient="horz" pos="570"/>
        <p:guide orient="horz" pos="3936"/>
        <p:guide orient="horz" pos="371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4" Type="http://schemas.openxmlformats.org/officeDocument/2006/relationships/tags" Target="tags/tag242.xml"/><Relationship Id="rId73" Type="http://schemas.openxmlformats.org/officeDocument/2006/relationships/tableStyles" Target="tableStyles.xml"/><Relationship Id="rId72" Type="http://schemas.openxmlformats.org/officeDocument/2006/relationships/viewProps" Target="viewProps.xml"/><Relationship Id="rId71" Type="http://schemas.openxmlformats.org/officeDocument/2006/relationships/presProps" Target="presProps.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accent1_2#4">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4935F7FA-1D5F-4B60-8689-4C8381B1CEDC}" type="doc">
      <dgm:prSet loTypeId="list" loCatId="list" qsTypeId="urn:microsoft.com/office/officeart/2005/8/quickstyle/simple1#4" qsCatId="simple" csTypeId="urn:microsoft.com/office/officeart/2005/8/colors/accent1_2#4" csCatId="accent1" phldr="0"/>
      <dgm:spPr/>
      <dgm:t>
        <a:bodyPr/>
        <a:lstStyle/>
        <a:p>
          <a:endParaRPr lang="zh-CN" altLang="en-US"/>
        </a:p>
      </dgm:t>
    </dgm:pt>
    <dgm:pt modelId="{EA9490CF-B859-4141-837A-1D4A6746AA49}">
      <dgm:prSet phldrT="[文本]" phldr="0" custT="0"/>
      <dgm:spPr/>
      <dgm:t>
        <a:bodyPr vert="horz" wrap="square"/>
        <a:p>
          <a:pPr>
            <a:lnSpc>
              <a:spcPct val="100000"/>
            </a:lnSpc>
            <a:spcBef>
              <a:spcPct val="0"/>
            </a:spcBef>
            <a:spcAft>
              <a:spcPct val="35000"/>
            </a:spcAft>
          </a:pPr>
          <a:r>
            <a:rPr lang="zh-CN" altLang="en-US">
              <a:sym typeface="+mn-ea"/>
            </a:rPr>
            <a:t>任务</a:t>
          </a:r>
          <a:r>
            <a:rPr lang="en-US" altLang="zh-CN">
              <a:sym typeface="+mn-ea"/>
            </a:rPr>
            <a:t>3</a:t>
          </a:r>
          <a:r>
            <a:rPr lang="zh-CN" altLang="en-US">
              <a:sym typeface="+mn-ea"/>
            </a:rPr>
            <a:t>-1</a:t>
          </a:r>
          <a:r>
            <a:rPr lang="zh-CN" altLang="en-US"/>
            <a:t/>
          </a:r>
          <a:endParaRPr lang="zh-CN" altLang="en-US"/>
        </a:p>
      </dgm:t>
    </dgm:pt>
    <dgm:pt modelId="{182DCE9F-4626-4193-B2B4-0CCF25747DA8}" cxnId="{61721368-9D26-4F7D-84D6-BF8D454D10A1}" type="parTrans">
      <dgm:prSet/>
      <dgm:spPr/>
      <dgm:t>
        <a:bodyPr/>
        <a:lstStyle/>
        <a:p>
          <a:endParaRPr lang="zh-CN" altLang="en-US"/>
        </a:p>
      </dgm:t>
    </dgm:pt>
    <dgm:pt modelId="{20E57596-7E32-460F-85A2-AA181D20A67B}" cxnId="{61721368-9D26-4F7D-84D6-BF8D454D10A1}" type="sibTrans">
      <dgm:prSet/>
      <dgm:spPr/>
      <dgm:t>
        <a:bodyPr/>
        <a:lstStyle/>
        <a:p>
          <a:endParaRPr lang="zh-CN" altLang="en-US"/>
        </a:p>
      </dgm:t>
    </dgm:pt>
    <dgm:pt modelId="{E2F866C8-322C-47A7-B633-703C4112826F}">
      <dgm:prSet phldrT="[文本]" phldr="0" custT="0"/>
      <dgm:spPr/>
      <dgm:t>
        <a:bodyPr vert="horz" wrap="square"/>
        <a:p>
          <a:pPr>
            <a:lnSpc>
              <a:spcPct val="100000"/>
            </a:lnSpc>
            <a:spcBef>
              <a:spcPct val="0"/>
            </a:spcBef>
            <a:spcAft>
              <a:spcPct val="20000"/>
            </a:spcAft>
          </a:pPr>
          <a:r>
            <a:rPr lang="zh-CN" altLang="en-US">
              <a:sym typeface="+mn-ea"/>
            </a:rPr>
            <a:t>创建班级信息表（Class）</a:t>
          </a:r>
          <a:r>
            <a:rPr lang="zh-CN" altLang="en-US">
              <a:sym typeface="+mn-ea"/>
            </a:rPr>
            <a:t/>
          </a:r>
          <a:endParaRPr lang="zh-CN" altLang="en-US">
            <a:sym typeface="+mn-ea"/>
          </a:endParaRPr>
        </a:p>
      </dgm:t>
    </dgm:pt>
    <dgm:pt modelId="{9E81CED7-86DC-4713-AF35-B4B8640352B8}" cxnId="{D8CBA952-622F-4C45-8388-140B9B112724}" type="parTrans">
      <dgm:prSet/>
      <dgm:spPr/>
      <dgm:t>
        <a:bodyPr/>
        <a:lstStyle/>
        <a:p>
          <a:endParaRPr lang="zh-CN" altLang="en-US"/>
        </a:p>
      </dgm:t>
    </dgm:pt>
    <dgm:pt modelId="{B29B00E5-D3BA-4D5C-890D-999070FEB1C1}" cxnId="{D8CBA952-622F-4C45-8388-140B9B112724}" type="sibTrans">
      <dgm:prSet/>
      <dgm:spPr/>
      <dgm:t>
        <a:bodyPr/>
        <a:lstStyle/>
        <a:p>
          <a:endParaRPr lang="zh-CN" altLang="en-US"/>
        </a:p>
      </dgm:t>
    </dgm:pt>
    <dgm:pt modelId="{694CA7C6-15F6-4B47-8E24-FE5C56E26217}">
      <dgm:prSet phldrT="[文本]" phldr="0" custT="0"/>
      <dgm:spPr/>
      <dgm:t>
        <a:bodyPr vert="horz" wrap="square"/>
        <a:p>
          <a:pPr>
            <a:lnSpc>
              <a:spcPct val="100000"/>
            </a:lnSpc>
            <a:spcBef>
              <a:spcPct val="0"/>
            </a:spcBef>
            <a:spcAft>
              <a:spcPct val="35000"/>
            </a:spcAft>
          </a:pPr>
          <a:r>
            <a:rPr lang="zh-CN" altLang="en-US">
              <a:sym typeface="+mn-ea"/>
            </a:rPr>
            <a:t>任务</a:t>
          </a:r>
          <a:r>
            <a:rPr lang="en-US" altLang="zh-CN">
              <a:sym typeface="+mn-ea"/>
            </a:rPr>
            <a:t>3</a:t>
          </a:r>
          <a:r>
            <a:rPr lang="zh-CN" altLang="en-US">
              <a:sym typeface="+mn-ea"/>
            </a:rPr>
            <a:t>-</a:t>
          </a:r>
          <a:r>
            <a:rPr lang="en-US" altLang="zh-CN">
              <a:sym typeface="+mn-ea"/>
            </a:rPr>
            <a:t>2</a:t>
          </a:r>
          <a:r>
            <a:rPr lang="en-US" altLang="zh-CN">
              <a:sym typeface="+mn-ea"/>
            </a:rPr>
            <a:t/>
          </a:r>
          <a:endParaRPr lang="en-US" altLang="zh-CN">
            <a:sym typeface="+mn-ea"/>
          </a:endParaRPr>
        </a:p>
      </dgm:t>
    </dgm:pt>
    <dgm:pt modelId="{DD6AD0C1-F31D-45FC-B3EE-30CC8DA6BB12}" cxnId="{915166AB-873A-48A1-9F22-FF40C4BA0A93}" type="parTrans">
      <dgm:prSet/>
      <dgm:spPr/>
      <dgm:t>
        <a:bodyPr/>
        <a:lstStyle/>
        <a:p>
          <a:endParaRPr lang="zh-CN" altLang="en-US"/>
        </a:p>
      </dgm:t>
    </dgm:pt>
    <dgm:pt modelId="{2479F4EA-2543-4E1B-9F8F-C548098DF679}" cxnId="{915166AB-873A-48A1-9F22-FF40C4BA0A93}" type="sibTrans">
      <dgm:prSet/>
      <dgm:spPr/>
      <dgm:t>
        <a:bodyPr/>
        <a:lstStyle/>
        <a:p>
          <a:endParaRPr lang="zh-CN" altLang="en-US"/>
        </a:p>
      </dgm:t>
    </dgm:pt>
    <dgm:pt modelId="{5BDF3335-0B07-4A07-85F7-BEF0E4DD57D4}">
      <dgm:prSet phldrT="[文本]" phldr="0" custT="0"/>
      <dgm:spPr/>
      <dgm:t>
        <a:bodyPr vert="horz" wrap="square"/>
        <a:p>
          <a:pPr>
            <a:lnSpc>
              <a:spcPct val="100000"/>
            </a:lnSpc>
            <a:spcBef>
              <a:spcPct val="0"/>
            </a:spcBef>
            <a:spcAft>
              <a:spcPct val="20000"/>
            </a:spcAft>
          </a:pPr>
          <a:r>
            <a:rPr lang="zh-CN" altLang="en-US">
              <a:sym typeface="+mn-ea"/>
            </a:rPr>
            <a:t>创建学生信息表（Student）</a:t>
          </a:r>
          <a:r>
            <a:rPr lang="zh-CN" altLang="en-US">
              <a:sym typeface="+mn-ea"/>
            </a:rPr>
            <a:t/>
          </a:r>
          <a:endParaRPr lang="zh-CN" altLang="en-US">
            <a:sym typeface="+mn-ea"/>
          </a:endParaRPr>
        </a:p>
      </dgm:t>
    </dgm:pt>
    <dgm:pt modelId="{3D8C5A5F-5449-40E0-9968-B2A24CD48D59}" cxnId="{2E0D6473-D88F-497A-8F03-0BB86058098E}" type="parTrans">
      <dgm:prSet/>
      <dgm:spPr/>
      <dgm:t>
        <a:bodyPr/>
        <a:lstStyle/>
        <a:p>
          <a:endParaRPr lang="zh-CN" altLang="en-US"/>
        </a:p>
      </dgm:t>
    </dgm:pt>
    <dgm:pt modelId="{C3EB0B90-7374-4F49-877F-E5A518A11115}" cxnId="{2E0D6473-D88F-497A-8F03-0BB86058098E}" type="sibTrans">
      <dgm:prSet/>
      <dgm:spPr/>
      <dgm:t>
        <a:bodyPr/>
        <a:lstStyle/>
        <a:p>
          <a:endParaRPr lang="zh-CN" altLang="en-US"/>
        </a:p>
      </dgm:t>
    </dgm:pt>
    <dgm:pt modelId="{6BF244F5-51D9-40C9-AB35-7F1B0189C60E}">
      <dgm:prSet phldr="0" custT="0"/>
      <dgm:spPr/>
      <dgm:t>
        <a:bodyPr vert="horz" wrap="square"/>
        <a:p>
          <a:pPr>
            <a:lnSpc>
              <a:spcPct val="100000"/>
            </a:lnSpc>
            <a:spcBef>
              <a:spcPct val="0"/>
            </a:spcBef>
            <a:spcAft>
              <a:spcPct val="35000"/>
            </a:spcAft>
          </a:pPr>
          <a:r>
            <a:rPr>
              <a:sym typeface="+mn-ea"/>
            </a:rPr>
            <a:t>任</a:t>
          </a:r>
          <a:r>
            <a:rPr lang="zh-CN" altLang="en-US">
              <a:sym typeface="+mn-ea"/>
            </a:rPr>
            <a:t>务</a:t>
          </a:r>
          <a:r>
            <a:rPr>
              <a:sym typeface="+mn-ea"/>
            </a:rPr>
            <a:t>3</a:t>
          </a:r>
          <a:r>
            <a:rPr>
              <a:sym typeface="+mn-ea"/>
            </a:rPr>
            <a:t>-</a:t>
          </a:r>
          <a:r>
            <a:rPr lang="en-US" altLang="zh-CN">
              <a:sym typeface="+mn-ea"/>
            </a:rPr>
            <a:t>3</a:t>
          </a:r>
          <a:r>
            <a:rPr lang="en-US" altLang="zh-CN">
              <a:sym typeface="+mn-ea"/>
            </a:rPr>
            <a:t/>
          </a:r>
          <a:endParaRPr lang="en-US" altLang="zh-CN">
            <a:sym typeface="+mn-ea"/>
          </a:endParaRPr>
        </a:p>
      </dgm:t>
    </dgm:pt>
    <dgm:pt modelId="{9DFE7B09-3746-4D16-9612-4971B04AC057}" cxnId="{2A17DB82-73BC-4120-88CE-C360744C6307}" type="parTrans">
      <dgm:prSet/>
      <dgm:spPr/>
    </dgm:pt>
    <dgm:pt modelId="{E688088A-7897-4703-9101-23FC28378938}" cxnId="{2A17DB82-73BC-4120-88CE-C360744C6307}" type="sibTrans">
      <dgm:prSet/>
      <dgm:spPr/>
    </dgm:pt>
    <dgm:pt modelId="{0AC37057-1272-4B62-B95D-3EFD8F751556}">
      <dgm:prSet phldr="0" custT="0"/>
      <dgm:spPr/>
      <dgm:t>
        <a:bodyPr vert="horz" wrap="square"/>
        <a:p>
          <a:pPr>
            <a:lnSpc>
              <a:spcPct val="100000"/>
            </a:lnSpc>
            <a:spcBef>
              <a:spcPct val="0"/>
            </a:spcBef>
            <a:spcAft>
              <a:spcPct val="20000"/>
            </a:spcAft>
          </a:pPr>
          <a:r>
            <a:rPr lang="zh-CN"/>
            <a:t>修改表（Alter Table）</a:t>
          </a:r>
          <a:r>
            <a:rPr lang="zh-CN"/>
            <a:t/>
          </a:r>
          <a:endParaRPr lang="zh-CN"/>
        </a:p>
      </dgm:t>
    </dgm:pt>
    <dgm:pt modelId="{DEBBD1AC-5D72-49B4-94DD-1F2A0F827E5A}" cxnId="{2AE5BE3D-D381-43D4-B45F-315CC0ED7EC6}" type="parTrans">
      <dgm:prSet/>
      <dgm:spPr/>
    </dgm:pt>
    <dgm:pt modelId="{D26F6487-B857-4E6F-83D3-273315E45F67}" cxnId="{2AE5BE3D-D381-43D4-B45F-315CC0ED7EC6}" type="sibTrans">
      <dgm:prSet/>
      <dgm:spPr/>
    </dgm:pt>
    <dgm:pt modelId="{0E993506-91EE-4438-91C0-06011934B30E}">
      <dgm:prSet phldr="0" custT="0"/>
      <dgm:spPr/>
      <dgm:t>
        <a:bodyPr vert="horz" wrap="square"/>
        <a:p>
          <a:pPr>
            <a:lnSpc>
              <a:spcPct val="100000"/>
            </a:lnSpc>
            <a:spcBef>
              <a:spcPct val="0"/>
            </a:spcBef>
            <a:spcAft>
              <a:spcPct val="35000"/>
            </a:spcAft>
          </a:pPr>
          <a:r>
            <a:rPr>
              <a:sym typeface="+mn-ea"/>
            </a:rPr>
            <a:t>任</a:t>
          </a:r>
          <a:r>
            <a:rPr lang="zh-CN" altLang="en-US">
              <a:sym typeface="+mn-ea"/>
            </a:rPr>
            <a:t>务</a:t>
          </a:r>
          <a:r>
            <a:rPr>
              <a:sym typeface="+mn-ea"/>
            </a:rPr>
            <a:t>3</a:t>
          </a:r>
          <a:r>
            <a:rPr>
              <a:sym typeface="+mn-ea"/>
            </a:rPr>
            <a:t>-</a:t>
          </a:r>
          <a:r>
            <a:rPr lang="en-US" altLang="zh-CN">
              <a:sym typeface="+mn-ea"/>
            </a:rPr>
            <a:t>4</a:t>
          </a:r>
          <a:r>
            <a:rPr lang="en-US" altLang="zh-CN">
              <a:sym typeface="+mn-ea"/>
            </a:rPr>
            <a:t/>
          </a:r>
          <a:endParaRPr lang="en-US" altLang="zh-CN">
            <a:sym typeface="+mn-ea"/>
          </a:endParaRPr>
        </a:p>
      </dgm:t>
    </dgm:pt>
    <dgm:pt modelId="{7979BAC3-370F-4EF2-8B40-7B60317FE3F7}" cxnId="{FD4847A8-4F18-4838-881D-E2A5B679C26C}" type="parTrans">
      <dgm:prSet/>
      <dgm:spPr/>
    </dgm:pt>
    <dgm:pt modelId="{7337EEDE-E775-4312-9660-FD8948D65D9E}" cxnId="{FD4847A8-4F18-4838-881D-E2A5B679C26C}" type="sibTrans">
      <dgm:prSet/>
      <dgm:spPr/>
    </dgm:pt>
    <dgm:pt modelId="{4D892C3F-7BF8-4F9F-A1D0-6BA620869B6B}">
      <dgm:prSet phldr="0" custT="0"/>
      <dgm:spPr/>
      <dgm:t>
        <a:bodyPr vert="horz" wrap="square"/>
        <a:p>
          <a:pPr>
            <a:lnSpc>
              <a:spcPct val="100000"/>
            </a:lnSpc>
            <a:spcBef>
              <a:spcPct val="0"/>
            </a:spcBef>
            <a:spcAft>
              <a:spcPct val="20000"/>
            </a:spcAft>
          </a:pPr>
          <a:r>
            <a:rPr altLang="en-US"/>
            <a:t>使用Navicat创建成绩表（Score）</a:t>
          </a:r>
          <a:r>
            <a:rPr altLang="en-US"/>
            <a:t/>
          </a:r>
          <a:endParaRPr altLang="en-US"/>
        </a:p>
      </dgm:t>
    </dgm:pt>
    <dgm:pt modelId="{7C9A2CA1-3279-409D-A2F0-8DA4587D2419}" cxnId="{FE89E71C-5D2B-4C88-BD4B-AB2FB160FD1F}" type="parTrans">
      <dgm:prSet/>
      <dgm:spPr/>
    </dgm:pt>
    <dgm:pt modelId="{44F7C42F-099A-4F47-88FE-80A2C587D155}" cxnId="{FE89E71C-5D2B-4C88-BD4B-AB2FB160FD1F}" type="sibTrans">
      <dgm:prSet/>
      <dgm:spPr/>
    </dgm:pt>
    <dgm:pt modelId="{7EBC2B5E-0208-4570-99BE-61F14D8CFDE7}" type="pres">
      <dgm:prSet presAssocID="{4935F7FA-1D5F-4B60-8689-4C8381B1CEDC}" presName="linear" presStyleCnt="0">
        <dgm:presLayoutVars>
          <dgm:animLvl val="lvl"/>
          <dgm:resizeHandles val="exact"/>
        </dgm:presLayoutVars>
      </dgm:prSet>
      <dgm:spPr/>
      <dgm:t>
        <a:bodyPr/>
        <a:lstStyle/>
        <a:p>
          <a:endParaRPr lang="zh-CN" altLang="en-US"/>
        </a:p>
      </dgm:t>
    </dgm:pt>
    <dgm:pt modelId="{3E62794C-1607-4733-ADCA-906674A22343}" type="pres">
      <dgm:prSet presAssocID="{EA9490CF-B859-4141-837A-1D4A6746AA49}" presName="parentText" presStyleLbl="node1" presStyleIdx="0" presStyleCnt="4">
        <dgm:presLayoutVars>
          <dgm:chMax val="0"/>
          <dgm:bulletEnabled val="1"/>
        </dgm:presLayoutVars>
      </dgm:prSet>
      <dgm:spPr/>
      <dgm:t>
        <a:bodyPr/>
        <a:lstStyle/>
        <a:p>
          <a:endParaRPr lang="zh-CN" altLang="en-US"/>
        </a:p>
      </dgm:t>
    </dgm:pt>
    <dgm:pt modelId="{3B57A0D3-8728-40A5-B79E-F7D5C3A120C7}" type="pres">
      <dgm:prSet presAssocID="{EA9490CF-B859-4141-837A-1D4A6746AA49}" presName="childText" presStyleLbl="revTx" presStyleIdx="0" presStyleCnt="4">
        <dgm:presLayoutVars>
          <dgm:bulletEnabled val="1"/>
        </dgm:presLayoutVars>
      </dgm:prSet>
      <dgm:spPr/>
      <dgm:t>
        <a:bodyPr/>
        <a:lstStyle/>
        <a:p>
          <a:endParaRPr lang="zh-CN" altLang="en-US"/>
        </a:p>
      </dgm:t>
    </dgm:pt>
    <dgm:pt modelId="{16F3467F-589A-42D1-9134-3E95797766A2}" type="pres">
      <dgm:prSet presAssocID="{694CA7C6-15F6-4B47-8E24-FE5C56E26217}" presName="parentText" presStyleLbl="node1" presStyleIdx="1" presStyleCnt="4">
        <dgm:presLayoutVars>
          <dgm:chMax val="0"/>
          <dgm:bulletEnabled val="1"/>
        </dgm:presLayoutVars>
      </dgm:prSet>
      <dgm:spPr/>
      <dgm:t>
        <a:bodyPr/>
        <a:lstStyle/>
        <a:p>
          <a:endParaRPr lang="zh-CN" altLang="en-US"/>
        </a:p>
      </dgm:t>
    </dgm:pt>
    <dgm:pt modelId="{50C6C0C8-D2B1-4ACB-B170-96A2C2FB0436}" type="pres">
      <dgm:prSet presAssocID="{694CA7C6-15F6-4B47-8E24-FE5C56E26217}" presName="childText" presStyleLbl="revTx" presStyleIdx="1" presStyleCnt="4">
        <dgm:presLayoutVars>
          <dgm:bulletEnabled val="1"/>
        </dgm:presLayoutVars>
      </dgm:prSet>
      <dgm:spPr/>
      <dgm:t>
        <a:bodyPr/>
        <a:lstStyle/>
        <a:p>
          <a:endParaRPr lang="zh-CN" altLang="en-US"/>
        </a:p>
      </dgm:t>
    </dgm:pt>
    <dgm:pt modelId="{5289236A-1434-4AD8-92DD-79015014FE69}" type="pres">
      <dgm:prSet presAssocID="{6BF244F5-51D9-40C9-AB35-7F1B0189C60E}" presName="parentText" presStyleLbl="node1" presStyleIdx="2" presStyleCnt="4">
        <dgm:presLayoutVars>
          <dgm:chMax val="0"/>
          <dgm:bulletEnabled val="1"/>
        </dgm:presLayoutVars>
      </dgm:prSet>
      <dgm:spPr/>
    </dgm:pt>
    <dgm:pt modelId="{AE5A5D67-1F3C-42FB-B6B5-5FE74F1CA90C}" type="pres">
      <dgm:prSet presAssocID="{6BF244F5-51D9-40C9-AB35-7F1B0189C60E}" presName="childText" presStyleLbl="revTx" presStyleIdx="2" presStyleCnt="4">
        <dgm:presLayoutVars>
          <dgm:bulletEnabled val="1"/>
        </dgm:presLayoutVars>
      </dgm:prSet>
      <dgm:spPr/>
    </dgm:pt>
    <dgm:pt modelId="{FF1DB711-45EE-4554-93E0-AFF3DFD85D5D}" type="pres">
      <dgm:prSet presAssocID="{0E993506-91EE-4438-91C0-06011934B30E}" presName="parentText" presStyleLbl="node1" presStyleIdx="3" presStyleCnt="4">
        <dgm:presLayoutVars>
          <dgm:chMax val="0"/>
          <dgm:bulletEnabled val="1"/>
        </dgm:presLayoutVars>
      </dgm:prSet>
      <dgm:spPr/>
    </dgm:pt>
    <dgm:pt modelId="{52D8C891-3CD9-4122-81E4-6863DF4267DD}" type="pres">
      <dgm:prSet presAssocID="{0E993506-91EE-4438-91C0-06011934B30E}" presName="childText" presStyleLbl="revTx" presStyleIdx="3" presStyleCnt="4">
        <dgm:presLayoutVars>
          <dgm:bulletEnabled val="1"/>
        </dgm:presLayoutVars>
      </dgm:prSet>
      <dgm:spPr/>
    </dgm:pt>
  </dgm:ptLst>
  <dgm:cxnLst>
    <dgm:cxn modelId="{61721368-9D26-4F7D-84D6-BF8D454D10A1}" srcId="{4935F7FA-1D5F-4B60-8689-4C8381B1CEDC}" destId="{EA9490CF-B859-4141-837A-1D4A6746AA49}" srcOrd="0" destOrd="0" parTransId="{182DCE9F-4626-4193-B2B4-0CCF25747DA8}" sibTransId="{20E57596-7E32-460F-85A2-AA181D20A67B}"/>
    <dgm:cxn modelId="{D8CBA952-622F-4C45-8388-140B9B112724}" srcId="{EA9490CF-B859-4141-837A-1D4A6746AA49}" destId="{E2F866C8-322C-47A7-B633-703C4112826F}" srcOrd="0" destOrd="0" parTransId="{9E81CED7-86DC-4713-AF35-B4B8640352B8}" sibTransId="{B29B00E5-D3BA-4D5C-890D-999070FEB1C1}"/>
    <dgm:cxn modelId="{915166AB-873A-48A1-9F22-FF40C4BA0A93}" srcId="{4935F7FA-1D5F-4B60-8689-4C8381B1CEDC}" destId="{694CA7C6-15F6-4B47-8E24-FE5C56E26217}" srcOrd="1" destOrd="0" parTransId="{DD6AD0C1-F31D-45FC-B3EE-30CC8DA6BB12}" sibTransId="{2479F4EA-2543-4E1B-9F8F-C548098DF679}"/>
    <dgm:cxn modelId="{2E0D6473-D88F-497A-8F03-0BB86058098E}" srcId="{694CA7C6-15F6-4B47-8E24-FE5C56E26217}" destId="{5BDF3335-0B07-4A07-85F7-BEF0E4DD57D4}" srcOrd="0" destOrd="1" parTransId="{3D8C5A5F-5449-40E0-9968-B2A24CD48D59}" sibTransId="{C3EB0B90-7374-4F49-877F-E5A518A11115}"/>
    <dgm:cxn modelId="{2A17DB82-73BC-4120-88CE-C360744C6307}" srcId="{4935F7FA-1D5F-4B60-8689-4C8381B1CEDC}" destId="{6BF244F5-51D9-40C9-AB35-7F1B0189C60E}" srcOrd="2" destOrd="0" parTransId="{9DFE7B09-3746-4D16-9612-4971B04AC057}" sibTransId="{E688088A-7897-4703-9101-23FC28378938}"/>
    <dgm:cxn modelId="{2AE5BE3D-D381-43D4-B45F-315CC0ED7EC6}" srcId="{6BF244F5-51D9-40C9-AB35-7F1B0189C60E}" destId="{0AC37057-1272-4B62-B95D-3EFD8F751556}" srcOrd="0" destOrd="2" parTransId="{DEBBD1AC-5D72-49B4-94DD-1F2A0F827E5A}" sibTransId="{D26F6487-B857-4E6F-83D3-273315E45F67}"/>
    <dgm:cxn modelId="{FD4847A8-4F18-4838-881D-E2A5B679C26C}" srcId="{4935F7FA-1D5F-4B60-8689-4C8381B1CEDC}" destId="{0E993506-91EE-4438-91C0-06011934B30E}" srcOrd="3" destOrd="0" parTransId="{7979BAC3-370F-4EF2-8B40-7B60317FE3F7}" sibTransId="{7337EEDE-E775-4312-9660-FD8948D65D9E}"/>
    <dgm:cxn modelId="{FE89E71C-5D2B-4C88-BD4B-AB2FB160FD1F}" srcId="{0E993506-91EE-4438-91C0-06011934B30E}" destId="{4D892C3F-7BF8-4F9F-A1D0-6BA620869B6B}" srcOrd="0" destOrd="3" parTransId="{7C9A2CA1-3279-409D-A2F0-8DA4587D2419}" sibTransId="{44F7C42F-099A-4F47-88FE-80A2C587D155}"/>
    <dgm:cxn modelId="{92B0C379-C085-435F-9159-1CE8D5403CFD}" type="presOf" srcId="{4935F7FA-1D5F-4B60-8689-4C8381B1CEDC}" destId="{7EBC2B5E-0208-4570-99BE-61F14D8CFDE7}" srcOrd="0" destOrd="0" presId="urn:microsoft.com/office/officeart/2005/8/layout/vList2#4"/>
    <dgm:cxn modelId="{12D0FCAB-0896-467C-9756-6BE6BF987272}" type="presParOf" srcId="{7EBC2B5E-0208-4570-99BE-61F14D8CFDE7}" destId="{3E62794C-1607-4733-ADCA-906674A22343}" srcOrd="0" destOrd="0" presId="urn:microsoft.com/office/officeart/2005/8/layout/vList2#4"/>
    <dgm:cxn modelId="{33E4491A-F0D0-4EC2-8CD7-5E038DA3F9EF}" type="presOf" srcId="{EA9490CF-B859-4141-837A-1D4A6746AA49}" destId="{3E62794C-1607-4733-ADCA-906674A22343}" srcOrd="0" destOrd="0" presId="urn:microsoft.com/office/officeart/2005/8/layout/vList2#4"/>
    <dgm:cxn modelId="{6D719EDD-632A-4E35-9FB2-BF55C895629E}" type="presParOf" srcId="{7EBC2B5E-0208-4570-99BE-61F14D8CFDE7}" destId="{3B57A0D3-8728-40A5-B79E-F7D5C3A120C7}" srcOrd="1" destOrd="0" presId="urn:microsoft.com/office/officeart/2005/8/layout/vList2#4"/>
    <dgm:cxn modelId="{7EC1094D-2448-4C0A-A9EA-BD1B53A52D3E}" type="presOf" srcId="{E2F866C8-322C-47A7-B633-703C4112826F}" destId="{3B57A0D3-8728-40A5-B79E-F7D5C3A120C7}" srcOrd="0" destOrd="0" presId="urn:microsoft.com/office/officeart/2005/8/layout/vList2#4"/>
    <dgm:cxn modelId="{5F2073FE-10AC-4F2D-88EB-170710C75732}" type="presParOf" srcId="{7EBC2B5E-0208-4570-99BE-61F14D8CFDE7}" destId="{16F3467F-589A-42D1-9134-3E95797766A2}" srcOrd="2" destOrd="0" presId="urn:microsoft.com/office/officeart/2005/8/layout/vList2#4"/>
    <dgm:cxn modelId="{4F27986B-6B5C-403B-9C0C-5142961F808A}" type="presOf" srcId="{694CA7C6-15F6-4B47-8E24-FE5C56E26217}" destId="{16F3467F-589A-42D1-9134-3E95797766A2}" srcOrd="0" destOrd="0" presId="urn:microsoft.com/office/officeart/2005/8/layout/vList2#4"/>
    <dgm:cxn modelId="{4284E34F-426A-456E-854A-4E079A102DE2}" type="presParOf" srcId="{7EBC2B5E-0208-4570-99BE-61F14D8CFDE7}" destId="{50C6C0C8-D2B1-4ACB-B170-96A2C2FB0436}" srcOrd="3" destOrd="0" presId="urn:microsoft.com/office/officeart/2005/8/layout/vList2#4"/>
    <dgm:cxn modelId="{A0F9B51E-62FE-4968-9A98-D066671514D0}" type="presOf" srcId="{5BDF3335-0B07-4A07-85F7-BEF0E4DD57D4}" destId="{50C6C0C8-D2B1-4ACB-B170-96A2C2FB0436}" srcOrd="0" destOrd="0" presId="urn:microsoft.com/office/officeart/2005/8/layout/vList2#4"/>
    <dgm:cxn modelId="{29F38443-5E34-4298-9253-3031313383E6}" type="presParOf" srcId="{7EBC2B5E-0208-4570-99BE-61F14D8CFDE7}" destId="{5289236A-1434-4AD8-92DD-79015014FE69}" srcOrd="4" destOrd="0" presId="urn:microsoft.com/office/officeart/2005/8/layout/vList2#4"/>
    <dgm:cxn modelId="{BDBA9BCF-14DF-4EE4-8419-B02D068B409B}" type="presOf" srcId="{6BF244F5-51D9-40C9-AB35-7F1B0189C60E}" destId="{5289236A-1434-4AD8-92DD-79015014FE69}" srcOrd="0" destOrd="0" presId="urn:microsoft.com/office/officeart/2005/8/layout/vList2#4"/>
    <dgm:cxn modelId="{55A8D079-EB1C-4A09-B4D1-9C2AA1FFF53F}" type="presParOf" srcId="{7EBC2B5E-0208-4570-99BE-61F14D8CFDE7}" destId="{AE5A5D67-1F3C-42FB-B6B5-5FE74F1CA90C}" srcOrd="5" destOrd="0" presId="urn:microsoft.com/office/officeart/2005/8/layout/vList2#4"/>
    <dgm:cxn modelId="{27EA0B15-4B15-4536-A8A6-4D02275DBCFA}" type="presOf" srcId="{0AC37057-1272-4B62-B95D-3EFD8F751556}" destId="{AE5A5D67-1F3C-42FB-B6B5-5FE74F1CA90C}" srcOrd="0" destOrd="0" presId="urn:microsoft.com/office/officeart/2005/8/layout/vList2#4"/>
    <dgm:cxn modelId="{1FB32A91-85A7-4266-804A-81EDA6EE3DEA}" type="presParOf" srcId="{7EBC2B5E-0208-4570-99BE-61F14D8CFDE7}" destId="{FF1DB711-45EE-4554-93E0-AFF3DFD85D5D}" srcOrd="6" destOrd="0" presId="urn:microsoft.com/office/officeart/2005/8/layout/vList2#4"/>
    <dgm:cxn modelId="{1E57B1A2-50FF-4F9E-BEF7-64FDCC01B89A}" type="presOf" srcId="{0E993506-91EE-4438-91C0-06011934B30E}" destId="{FF1DB711-45EE-4554-93E0-AFF3DFD85D5D}" srcOrd="0" destOrd="0" presId="urn:microsoft.com/office/officeart/2005/8/layout/vList2#4"/>
    <dgm:cxn modelId="{0058F2E2-CC8E-4F34-AAE5-6C56BBE5B221}" type="presParOf" srcId="{7EBC2B5E-0208-4570-99BE-61F14D8CFDE7}" destId="{52D8C891-3CD9-4122-81E4-6863DF4267DD}" srcOrd="7" destOrd="0" presId="urn:microsoft.com/office/officeart/2005/8/layout/vList2#4"/>
    <dgm:cxn modelId="{8D269E57-4726-40BB-8EF5-9D645F908A79}" type="presOf" srcId="{4D892C3F-7BF8-4F9F-A1D0-6BA620869B6B}" destId="{52D8C891-3CD9-4122-81E4-6863DF4267DD}" srcOrd="0" destOrd="0" presId="urn:microsoft.com/office/officeart/2005/8/layout/vList2#4"/>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398510" cy="3820795"/>
        <a:chOff x="0" y="0"/>
        <a:chExt cx="8398510" cy="3820795"/>
      </a:xfrm>
    </dsp:grpSpPr>
    <dsp:sp modelId="{3E62794C-1607-4733-ADCA-906674A22343}">
      <dsp:nvSpPr>
        <dsp:cNvPr id="3" name="圆角矩形 2"/>
        <dsp:cNvSpPr/>
      </dsp:nvSpPr>
      <dsp:spPr bwMode="white">
        <a:xfrm>
          <a:off x="0" y="66697"/>
          <a:ext cx="8398510" cy="557530"/>
        </a:xfrm>
        <a:prstGeom prst="roundRect">
          <a:avLst/>
        </a:prstGeom>
      </dsp:spPr>
      <dsp:style>
        <a:lnRef idx="2">
          <a:schemeClr val="lt1"/>
        </a:lnRef>
        <a:fillRef idx="1">
          <a:schemeClr val="accent1"/>
        </a:fillRef>
        <a:effectRef idx="0">
          <a:scrgbClr r="0" g="0" b="0"/>
        </a:effectRef>
        <a:fontRef idx="minor">
          <a:schemeClr val="lt1"/>
        </a:fontRef>
      </dsp:style>
      <dsp:txBody>
        <a:bodyPr vert="horz" wrap="square" lIns="83820" tIns="83820" rIns="83820" bIns="83820" anchor="ctr"/>
        <a:lstStyle>
          <a:lvl1pPr algn="l">
            <a:defRPr sz="2200"/>
          </a:lvl1pPr>
          <a:lvl2pPr marL="171450" indent="-171450" algn="l">
            <a:defRPr sz="1700"/>
          </a:lvl2pPr>
          <a:lvl3pPr marL="342900" indent="-171450" algn="l">
            <a:defRPr sz="1700"/>
          </a:lvl3pPr>
          <a:lvl4pPr marL="514350" indent="-171450" algn="l">
            <a:defRPr sz="1700"/>
          </a:lvl4pPr>
          <a:lvl5pPr marL="685800" indent="-171450" algn="l">
            <a:defRPr sz="1700"/>
          </a:lvl5pPr>
          <a:lvl6pPr marL="857250" indent="-171450" algn="l">
            <a:defRPr sz="1700"/>
          </a:lvl6pPr>
          <a:lvl7pPr marL="1028700" indent="-171450" algn="l">
            <a:defRPr sz="1700"/>
          </a:lvl7pPr>
          <a:lvl8pPr marL="1200150" indent="-171450" algn="l">
            <a:defRPr sz="1700"/>
          </a:lvl8pPr>
          <a:lvl9pPr marL="1371600" indent="-171450" algn="l">
            <a:defRPr sz="1700"/>
          </a:lvl9pPr>
        </a:lstStyle>
        <a:p>
          <a:pPr lvl="0">
            <a:lnSpc>
              <a:spcPct val="100000"/>
            </a:lnSpc>
            <a:spcBef>
              <a:spcPct val="0"/>
            </a:spcBef>
            <a:spcAft>
              <a:spcPct val="35000"/>
            </a:spcAft>
          </a:pPr>
          <a:r>
            <a:rPr lang="zh-CN" altLang="en-US">
              <a:sym typeface="+mn-ea"/>
            </a:rPr>
            <a:t>任务</a:t>
          </a:r>
          <a:r>
            <a:rPr lang="en-US" altLang="zh-CN">
              <a:sym typeface="+mn-ea"/>
            </a:rPr>
            <a:t>3</a:t>
          </a:r>
          <a:r>
            <a:rPr lang="zh-CN" altLang="en-US">
              <a:sym typeface="+mn-ea"/>
            </a:rPr>
            <a:t>-1</a:t>
          </a:r>
          <a:endParaRPr lang="zh-CN" altLang="en-US"/>
        </a:p>
      </dsp:txBody>
      <dsp:txXfrm>
        <a:off x="0" y="66697"/>
        <a:ext cx="8398510" cy="557530"/>
      </dsp:txXfrm>
    </dsp:sp>
    <dsp:sp modelId="{3B57A0D3-8728-40A5-B79E-F7D5C3A120C7}">
      <dsp:nvSpPr>
        <dsp:cNvPr id="4" name="矩形 3"/>
        <dsp:cNvSpPr/>
      </dsp:nvSpPr>
      <dsp:spPr bwMode="white">
        <a:xfrm>
          <a:off x="0" y="624227"/>
          <a:ext cx="8398510" cy="364320"/>
        </a:xfrm>
        <a:prstGeom prst="rect">
          <a:avLst/>
        </a:prstGeom>
      </dsp:spPr>
      <dsp:style>
        <a:lnRef idx="0">
          <a:schemeClr val="dk1">
            <a:alpha val="0"/>
          </a:schemeClr>
        </a:lnRef>
        <a:fillRef idx="0">
          <a:schemeClr val="lt1">
            <a:alpha val="0"/>
          </a:schemeClr>
        </a:fillRef>
        <a:effectRef idx="0">
          <a:scrgbClr r="0" g="0" b="0"/>
        </a:effectRef>
        <a:fontRef idx="minor"/>
      </dsp:style>
      <dsp:txBody>
        <a:bodyPr vert="horz" wrap="square" lIns="266652" tIns="27940" rIns="156464" bIns="27940" anchor="t"/>
        <a:lstStyle>
          <a:lvl1pPr algn="l">
            <a:defRPr sz="2200"/>
          </a:lvl1pPr>
          <a:lvl2pPr marL="171450" indent="-171450" algn="l">
            <a:defRPr sz="1700"/>
          </a:lvl2pPr>
          <a:lvl3pPr marL="342900" indent="-171450" algn="l">
            <a:defRPr sz="1700"/>
          </a:lvl3pPr>
          <a:lvl4pPr marL="514350" indent="-171450" algn="l">
            <a:defRPr sz="1700"/>
          </a:lvl4pPr>
          <a:lvl5pPr marL="685800" indent="-171450" algn="l">
            <a:defRPr sz="1700"/>
          </a:lvl5pPr>
          <a:lvl6pPr marL="857250" indent="-171450" algn="l">
            <a:defRPr sz="1700"/>
          </a:lvl6pPr>
          <a:lvl7pPr marL="1028700" indent="-171450" algn="l">
            <a:defRPr sz="1700"/>
          </a:lvl7pPr>
          <a:lvl8pPr marL="1200150" indent="-171450" algn="l">
            <a:defRPr sz="1700"/>
          </a:lvl8pPr>
          <a:lvl9pPr marL="1371600" indent="-171450" algn="l">
            <a:defRPr sz="1700"/>
          </a:lvl9pPr>
        </a:lstStyle>
        <a:p>
          <a:pPr lvl="1">
            <a:lnSpc>
              <a:spcPct val="100000"/>
            </a:lnSpc>
            <a:spcBef>
              <a:spcPct val="0"/>
            </a:spcBef>
            <a:spcAft>
              <a:spcPct val="20000"/>
            </a:spcAft>
            <a:buChar char="•"/>
          </a:pPr>
          <a:r>
            <a:rPr lang="zh-CN" altLang="en-US">
              <a:solidFill>
                <a:schemeClr val="tx1"/>
              </a:solidFill>
              <a:sym typeface="+mn-ea"/>
            </a:rPr>
            <a:t>创建班级信息表（Class）</a:t>
          </a:r>
          <a:endParaRPr lang="zh-CN" altLang="en-US">
            <a:solidFill>
              <a:schemeClr val="tx1"/>
            </a:solidFill>
            <a:sym typeface="+mn-ea"/>
          </a:endParaRPr>
        </a:p>
      </dsp:txBody>
      <dsp:txXfrm>
        <a:off x="0" y="624227"/>
        <a:ext cx="8398510" cy="364320"/>
      </dsp:txXfrm>
    </dsp:sp>
    <dsp:sp modelId="{16F3467F-589A-42D1-9134-3E95797766A2}">
      <dsp:nvSpPr>
        <dsp:cNvPr id="5" name="圆角矩形 4"/>
        <dsp:cNvSpPr/>
      </dsp:nvSpPr>
      <dsp:spPr bwMode="white">
        <a:xfrm>
          <a:off x="0" y="988548"/>
          <a:ext cx="8398510" cy="557530"/>
        </a:xfrm>
        <a:prstGeom prst="roundRect">
          <a:avLst/>
        </a:prstGeom>
      </dsp:spPr>
      <dsp:style>
        <a:lnRef idx="2">
          <a:schemeClr val="lt1"/>
        </a:lnRef>
        <a:fillRef idx="1">
          <a:schemeClr val="accent1"/>
        </a:fillRef>
        <a:effectRef idx="0">
          <a:scrgbClr r="0" g="0" b="0"/>
        </a:effectRef>
        <a:fontRef idx="minor">
          <a:schemeClr val="lt1"/>
        </a:fontRef>
      </dsp:style>
      <dsp:txBody>
        <a:bodyPr vert="horz" wrap="square" lIns="83820" tIns="83820" rIns="83820" bIns="83820" anchor="ctr"/>
        <a:lstStyle>
          <a:lvl1pPr algn="l">
            <a:defRPr sz="2200"/>
          </a:lvl1pPr>
          <a:lvl2pPr marL="171450" indent="-171450" algn="l">
            <a:defRPr sz="1700"/>
          </a:lvl2pPr>
          <a:lvl3pPr marL="342900" indent="-171450" algn="l">
            <a:defRPr sz="1700"/>
          </a:lvl3pPr>
          <a:lvl4pPr marL="514350" indent="-171450" algn="l">
            <a:defRPr sz="1700"/>
          </a:lvl4pPr>
          <a:lvl5pPr marL="685800" indent="-171450" algn="l">
            <a:defRPr sz="1700"/>
          </a:lvl5pPr>
          <a:lvl6pPr marL="857250" indent="-171450" algn="l">
            <a:defRPr sz="1700"/>
          </a:lvl6pPr>
          <a:lvl7pPr marL="1028700" indent="-171450" algn="l">
            <a:defRPr sz="1700"/>
          </a:lvl7pPr>
          <a:lvl8pPr marL="1200150" indent="-171450" algn="l">
            <a:defRPr sz="1700"/>
          </a:lvl8pPr>
          <a:lvl9pPr marL="1371600" indent="-171450" algn="l">
            <a:defRPr sz="1700"/>
          </a:lvl9pPr>
        </a:lstStyle>
        <a:p>
          <a:pPr lvl="0">
            <a:lnSpc>
              <a:spcPct val="100000"/>
            </a:lnSpc>
            <a:spcBef>
              <a:spcPct val="0"/>
            </a:spcBef>
            <a:spcAft>
              <a:spcPct val="35000"/>
            </a:spcAft>
          </a:pPr>
          <a:r>
            <a:rPr lang="zh-CN" altLang="en-US">
              <a:sym typeface="+mn-ea"/>
            </a:rPr>
            <a:t>任务</a:t>
          </a:r>
          <a:r>
            <a:rPr lang="en-US" altLang="zh-CN">
              <a:sym typeface="+mn-ea"/>
            </a:rPr>
            <a:t>3</a:t>
          </a:r>
          <a:r>
            <a:rPr lang="zh-CN" altLang="en-US">
              <a:sym typeface="+mn-ea"/>
            </a:rPr>
            <a:t>-</a:t>
          </a:r>
          <a:r>
            <a:rPr lang="en-US" altLang="zh-CN">
              <a:sym typeface="+mn-ea"/>
            </a:rPr>
            <a:t>2</a:t>
          </a:r>
          <a:endParaRPr lang="en-US" altLang="zh-CN">
            <a:sym typeface="+mn-ea"/>
          </a:endParaRPr>
        </a:p>
      </dsp:txBody>
      <dsp:txXfrm>
        <a:off x="0" y="988548"/>
        <a:ext cx="8398510" cy="557530"/>
      </dsp:txXfrm>
    </dsp:sp>
    <dsp:sp modelId="{50C6C0C8-D2B1-4ACB-B170-96A2C2FB0436}">
      <dsp:nvSpPr>
        <dsp:cNvPr id="6" name="矩形 5"/>
        <dsp:cNvSpPr/>
      </dsp:nvSpPr>
      <dsp:spPr bwMode="white">
        <a:xfrm>
          <a:off x="0" y="1546078"/>
          <a:ext cx="8398510" cy="364320"/>
        </a:xfrm>
        <a:prstGeom prst="rect">
          <a:avLst/>
        </a:prstGeom>
      </dsp:spPr>
      <dsp:style>
        <a:lnRef idx="0">
          <a:schemeClr val="dk1">
            <a:alpha val="0"/>
          </a:schemeClr>
        </a:lnRef>
        <a:fillRef idx="0">
          <a:schemeClr val="lt1">
            <a:alpha val="0"/>
          </a:schemeClr>
        </a:fillRef>
        <a:effectRef idx="0">
          <a:scrgbClr r="0" g="0" b="0"/>
        </a:effectRef>
        <a:fontRef idx="minor"/>
      </dsp:style>
      <dsp:txBody>
        <a:bodyPr vert="horz" wrap="square" lIns="266652" tIns="27940" rIns="156464" bIns="27940" anchor="t"/>
        <a:lstStyle>
          <a:lvl1pPr algn="l">
            <a:defRPr sz="2200"/>
          </a:lvl1pPr>
          <a:lvl2pPr marL="171450" indent="-171450" algn="l">
            <a:defRPr sz="1700"/>
          </a:lvl2pPr>
          <a:lvl3pPr marL="342900" indent="-171450" algn="l">
            <a:defRPr sz="1700"/>
          </a:lvl3pPr>
          <a:lvl4pPr marL="514350" indent="-171450" algn="l">
            <a:defRPr sz="1700"/>
          </a:lvl4pPr>
          <a:lvl5pPr marL="685800" indent="-171450" algn="l">
            <a:defRPr sz="1700"/>
          </a:lvl5pPr>
          <a:lvl6pPr marL="857250" indent="-171450" algn="l">
            <a:defRPr sz="1700"/>
          </a:lvl6pPr>
          <a:lvl7pPr marL="1028700" indent="-171450" algn="l">
            <a:defRPr sz="1700"/>
          </a:lvl7pPr>
          <a:lvl8pPr marL="1200150" indent="-171450" algn="l">
            <a:defRPr sz="1700"/>
          </a:lvl8pPr>
          <a:lvl9pPr marL="1371600" indent="-171450" algn="l">
            <a:defRPr sz="1700"/>
          </a:lvl9pPr>
        </a:lstStyle>
        <a:p>
          <a:pPr lvl="1">
            <a:lnSpc>
              <a:spcPct val="100000"/>
            </a:lnSpc>
            <a:spcBef>
              <a:spcPct val="0"/>
            </a:spcBef>
            <a:spcAft>
              <a:spcPct val="20000"/>
            </a:spcAft>
            <a:buChar char="•"/>
          </a:pPr>
          <a:r>
            <a:rPr lang="zh-CN" altLang="en-US">
              <a:solidFill>
                <a:schemeClr val="tx1"/>
              </a:solidFill>
              <a:sym typeface="+mn-ea"/>
            </a:rPr>
            <a:t>创建学生信息表（Student）</a:t>
          </a:r>
          <a:endParaRPr lang="zh-CN" altLang="en-US">
            <a:solidFill>
              <a:schemeClr val="tx1"/>
            </a:solidFill>
            <a:sym typeface="+mn-ea"/>
          </a:endParaRPr>
        </a:p>
      </dsp:txBody>
      <dsp:txXfrm>
        <a:off x="0" y="1546078"/>
        <a:ext cx="8398510" cy="364320"/>
      </dsp:txXfrm>
    </dsp:sp>
    <dsp:sp modelId="{5289236A-1434-4AD8-92DD-79015014FE69}">
      <dsp:nvSpPr>
        <dsp:cNvPr id="7" name="圆角矩形 6"/>
        <dsp:cNvSpPr/>
      </dsp:nvSpPr>
      <dsp:spPr bwMode="white">
        <a:xfrm>
          <a:off x="0" y="1910398"/>
          <a:ext cx="8398510" cy="557530"/>
        </a:xfrm>
        <a:prstGeom prst="roundRect">
          <a:avLst/>
        </a:prstGeom>
      </dsp:spPr>
      <dsp:style>
        <a:lnRef idx="2">
          <a:schemeClr val="lt1"/>
        </a:lnRef>
        <a:fillRef idx="1">
          <a:schemeClr val="accent1"/>
        </a:fillRef>
        <a:effectRef idx="0">
          <a:scrgbClr r="0" g="0" b="0"/>
        </a:effectRef>
        <a:fontRef idx="minor">
          <a:schemeClr val="lt1"/>
        </a:fontRef>
      </dsp:style>
      <dsp:txBody>
        <a:bodyPr vert="horz" wrap="square" lIns="83820" tIns="83820" rIns="83820" bIns="83820" anchor="ctr"/>
        <a:lstStyle>
          <a:lvl1pPr algn="l">
            <a:defRPr sz="2200"/>
          </a:lvl1pPr>
          <a:lvl2pPr marL="171450" indent="-171450" algn="l">
            <a:defRPr sz="1700"/>
          </a:lvl2pPr>
          <a:lvl3pPr marL="342900" indent="-171450" algn="l">
            <a:defRPr sz="1700"/>
          </a:lvl3pPr>
          <a:lvl4pPr marL="514350" indent="-171450" algn="l">
            <a:defRPr sz="1700"/>
          </a:lvl4pPr>
          <a:lvl5pPr marL="685800" indent="-171450" algn="l">
            <a:defRPr sz="1700"/>
          </a:lvl5pPr>
          <a:lvl6pPr marL="857250" indent="-171450" algn="l">
            <a:defRPr sz="1700"/>
          </a:lvl6pPr>
          <a:lvl7pPr marL="1028700" indent="-171450" algn="l">
            <a:defRPr sz="1700"/>
          </a:lvl7pPr>
          <a:lvl8pPr marL="1200150" indent="-171450" algn="l">
            <a:defRPr sz="1700"/>
          </a:lvl8pPr>
          <a:lvl9pPr marL="1371600" indent="-171450" algn="l">
            <a:defRPr sz="1700"/>
          </a:lvl9pPr>
        </a:lstStyle>
        <a:p>
          <a:pPr lvl="0">
            <a:lnSpc>
              <a:spcPct val="100000"/>
            </a:lnSpc>
            <a:spcBef>
              <a:spcPct val="0"/>
            </a:spcBef>
            <a:spcAft>
              <a:spcPct val="35000"/>
            </a:spcAft>
          </a:pPr>
          <a:r>
            <a:rPr>
              <a:sym typeface="+mn-ea"/>
            </a:rPr>
            <a:t>任</a:t>
          </a:r>
          <a:r>
            <a:rPr lang="zh-CN" altLang="en-US">
              <a:sym typeface="+mn-ea"/>
            </a:rPr>
            <a:t>务</a:t>
          </a:r>
          <a:r>
            <a:rPr>
              <a:sym typeface="+mn-ea"/>
            </a:rPr>
            <a:t>3</a:t>
          </a:r>
          <a:r>
            <a:rPr>
              <a:sym typeface="+mn-ea"/>
            </a:rPr>
            <a:t>-</a:t>
          </a:r>
          <a:r>
            <a:rPr lang="en-US" altLang="zh-CN">
              <a:sym typeface="+mn-ea"/>
            </a:rPr>
            <a:t>3</a:t>
          </a:r>
          <a:endParaRPr lang="en-US" altLang="zh-CN">
            <a:sym typeface="+mn-ea"/>
          </a:endParaRPr>
        </a:p>
      </dsp:txBody>
      <dsp:txXfrm>
        <a:off x="0" y="1910398"/>
        <a:ext cx="8398510" cy="557530"/>
      </dsp:txXfrm>
    </dsp:sp>
    <dsp:sp modelId="{AE5A5D67-1F3C-42FB-B6B5-5FE74F1CA90C}">
      <dsp:nvSpPr>
        <dsp:cNvPr id="8" name="矩形 7"/>
        <dsp:cNvSpPr/>
      </dsp:nvSpPr>
      <dsp:spPr bwMode="white">
        <a:xfrm>
          <a:off x="0" y="2467928"/>
          <a:ext cx="8398510" cy="364320"/>
        </a:xfrm>
        <a:prstGeom prst="rect">
          <a:avLst/>
        </a:prstGeom>
      </dsp:spPr>
      <dsp:style>
        <a:lnRef idx="0">
          <a:schemeClr val="dk1">
            <a:alpha val="0"/>
          </a:schemeClr>
        </a:lnRef>
        <a:fillRef idx="0">
          <a:schemeClr val="lt1">
            <a:alpha val="0"/>
          </a:schemeClr>
        </a:fillRef>
        <a:effectRef idx="0">
          <a:scrgbClr r="0" g="0" b="0"/>
        </a:effectRef>
        <a:fontRef idx="minor"/>
      </dsp:style>
      <dsp:txBody>
        <a:bodyPr vert="horz" wrap="square" lIns="266652" tIns="27940" rIns="156464" bIns="27940" anchor="t"/>
        <a:lstStyle>
          <a:lvl1pPr algn="l">
            <a:defRPr sz="2200"/>
          </a:lvl1pPr>
          <a:lvl2pPr marL="171450" indent="-171450" algn="l">
            <a:defRPr sz="1700"/>
          </a:lvl2pPr>
          <a:lvl3pPr marL="342900" indent="-171450" algn="l">
            <a:defRPr sz="1700"/>
          </a:lvl3pPr>
          <a:lvl4pPr marL="514350" indent="-171450" algn="l">
            <a:defRPr sz="1700"/>
          </a:lvl4pPr>
          <a:lvl5pPr marL="685800" indent="-171450" algn="l">
            <a:defRPr sz="1700"/>
          </a:lvl5pPr>
          <a:lvl6pPr marL="857250" indent="-171450" algn="l">
            <a:defRPr sz="1700"/>
          </a:lvl6pPr>
          <a:lvl7pPr marL="1028700" indent="-171450" algn="l">
            <a:defRPr sz="1700"/>
          </a:lvl7pPr>
          <a:lvl8pPr marL="1200150" indent="-171450" algn="l">
            <a:defRPr sz="1700"/>
          </a:lvl8pPr>
          <a:lvl9pPr marL="1371600" indent="-171450" algn="l">
            <a:defRPr sz="1700"/>
          </a:lvl9pPr>
        </a:lstStyle>
        <a:p>
          <a:pPr lvl="1">
            <a:lnSpc>
              <a:spcPct val="100000"/>
            </a:lnSpc>
            <a:spcBef>
              <a:spcPct val="0"/>
            </a:spcBef>
            <a:spcAft>
              <a:spcPct val="20000"/>
            </a:spcAft>
            <a:buChar char="•"/>
          </a:pPr>
          <a:r>
            <a:rPr lang="zh-CN">
              <a:solidFill>
                <a:schemeClr val="tx1"/>
              </a:solidFill>
            </a:rPr>
            <a:t>修改表（Alter Table）</a:t>
          </a:r>
          <a:endParaRPr lang="zh-CN">
            <a:solidFill>
              <a:schemeClr val="tx1"/>
            </a:solidFill>
          </a:endParaRPr>
        </a:p>
      </dsp:txBody>
      <dsp:txXfrm>
        <a:off x="0" y="2467928"/>
        <a:ext cx="8398510" cy="364320"/>
      </dsp:txXfrm>
    </dsp:sp>
    <dsp:sp modelId="{FF1DB711-45EE-4554-93E0-AFF3DFD85D5D}">
      <dsp:nvSpPr>
        <dsp:cNvPr id="9" name="圆角矩形 8"/>
        <dsp:cNvSpPr/>
      </dsp:nvSpPr>
      <dsp:spPr bwMode="white">
        <a:xfrm>
          <a:off x="0" y="2832248"/>
          <a:ext cx="8398510" cy="557530"/>
        </a:xfrm>
        <a:prstGeom prst="roundRect">
          <a:avLst/>
        </a:prstGeom>
      </dsp:spPr>
      <dsp:style>
        <a:lnRef idx="2">
          <a:schemeClr val="lt1"/>
        </a:lnRef>
        <a:fillRef idx="1">
          <a:schemeClr val="accent1"/>
        </a:fillRef>
        <a:effectRef idx="0">
          <a:scrgbClr r="0" g="0" b="0"/>
        </a:effectRef>
        <a:fontRef idx="minor">
          <a:schemeClr val="lt1"/>
        </a:fontRef>
      </dsp:style>
      <dsp:txBody>
        <a:bodyPr vert="horz" wrap="square" lIns="83820" tIns="83820" rIns="83820" bIns="83820" anchor="ctr"/>
        <a:lstStyle>
          <a:lvl1pPr algn="l">
            <a:defRPr sz="2200"/>
          </a:lvl1pPr>
          <a:lvl2pPr marL="171450" indent="-171450" algn="l">
            <a:defRPr sz="1700"/>
          </a:lvl2pPr>
          <a:lvl3pPr marL="342900" indent="-171450" algn="l">
            <a:defRPr sz="1700"/>
          </a:lvl3pPr>
          <a:lvl4pPr marL="514350" indent="-171450" algn="l">
            <a:defRPr sz="1700"/>
          </a:lvl4pPr>
          <a:lvl5pPr marL="685800" indent="-171450" algn="l">
            <a:defRPr sz="1700"/>
          </a:lvl5pPr>
          <a:lvl6pPr marL="857250" indent="-171450" algn="l">
            <a:defRPr sz="1700"/>
          </a:lvl6pPr>
          <a:lvl7pPr marL="1028700" indent="-171450" algn="l">
            <a:defRPr sz="1700"/>
          </a:lvl7pPr>
          <a:lvl8pPr marL="1200150" indent="-171450" algn="l">
            <a:defRPr sz="1700"/>
          </a:lvl8pPr>
          <a:lvl9pPr marL="1371600" indent="-171450" algn="l">
            <a:defRPr sz="1700"/>
          </a:lvl9pPr>
        </a:lstStyle>
        <a:p>
          <a:pPr lvl="0">
            <a:lnSpc>
              <a:spcPct val="100000"/>
            </a:lnSpc>
            <a:spcBef>
              <a:spcPct val="0"/>
            </a:spcBef>
            <a:spcAft>
              <a:spcPct val="35000"/>
            </a:spcAft>
          </a:pPr>
          <a:r>
            <a:rPr>
              <a:sym typeface="+mn-ea"/>
            </a:rPr>
            <a:t>任</a:t>
          </a:r>
          <a:r>
            <a:rPr lang="zh-CN" altLang="en-US">
              <a:sym typeface="+mn-ea"/>
            </a:rPr>
            <a:t>务</a:t>
          </a:r>
          <a:r>
            <a:rPr>
              <a:sym typeface="+mn-ea"/>
            </a:rPr>
            <a:t>3</a:t>
          </a:r>
          <a:r>
            <a:rPr>
              <a:sym typeface="+mn-ea"/>
            </a:rPr>
            <a:t>-</a:t>
          </a:r>
          <a:r>
            <a:rPr lang="en-US" altLang="zh-CN">
              <a:sym typeface="+mn-ea"/>
            </a:rPr>
            <a:t>4</a:t>
          </a:r>
          <a:endParaRPr lang="en-US" altLang="zh-CN">
            <a:sym typeface="+mn-ea"/>
          </a:endParaRPr>
        </a:p>
      </dsp:txBody>
      <dsp:txXfrm>
        <a:off x="0" y="2832248"/>
        <a:ext cx="8398510" cy="557530"/>
      </dsp:txXfrm>
    </dsp:sp>
    <dsp:sp modelId="{52D8C891-3CD9-4122-81E4-6863DF4267DD}">
      <dsp:nvSpPr>
        <dsp:cNvPr id="10" name="矩形 9"/>
        <dsp:cNvSpPr/>
      </dsp:nvSpPr>
      <dsp:spPr bwMode="white">
        <a:xfrm>
          <a:off x="0" y="3389778"/>
          <a:ext cx="8398510" cy="364320"/>
        </a:xfrm>
        <a:prstGeom prst="rect">
          <a:avLst/>
        </a:prstGeom>
      </dsp:spPr>
      <dsp:style>
        <a:lnRef idx="0">
          <a:schemeClr val="dk1">
            <a:alpha val="0"/>
          </a:schemeClr>
        </a:lnRef>
        <a:fillRef idx="0">
          <a:schemeClr val="lt1">
            <a:alpha val="0"/>
          </a:schemeClr>
        </a:fillRef>
        <a:effectRef idx="0">
          <a:scrgbClr r="0" g="0" b="0"/>
        </a:effectRef>
        <a:fontRef idx="minor"/>
      </dsp:style>
      <dsp:txBody>
        <a:bodyPr vert="horz" wrap="square" lIns="266652" tIns="27940" rIns="156464" bIns="27940" anchor="t"/>
        <a:lstStyle>
          <a:lvl1pPr algn="l">
            <a:defRPr sz="2200"/>
          </a:lvl1pPr>
          <a:lvl2pPr marL="171450" indent="-171450" algn="l">
            <a:defRPr sz="1700"/>
          </a:lvl2pPr>
          <a:lvl3pPr marL="342900" indent="-171450" algn="l">
            <a:defRPr sz="1700"/>
          </a:lvl3pPr>
          <a:lvl4pPr marL="514350" indent="-171450" algn="l">
            <a:defRPr sz="1700"/>
          </a:lvl4pPr>
          <a:lvl5pPr marL="685800" indent="-171450" algn="l">
            <a:defRPr sz="1700"/>
          </a:lvl5pPr>
          <a:lvl6pPr marL="857250" indent="-171450" algn="l">
            <a:defRPr sz="1700"/>
          </a:lvl6pPr>
          <a:lvl7pPr marL="1028700" indent="-171450" algn="l">
            <a:defRPr sz="1700"/>
          </a:lvl7pPr>
          <a:lvl8pPr marL="1200150" indent="-171450" algn="l">
            <a:defRPr sz="1700"/>
          </a:lvl8pPr>
          <a:lvl9pPr marL="1371600" indent="-171450" algn="l">
            <a:defRPr sz="1700"/>
          </a:lvl9pPr>
        </a:lstStyle>
        <a:p>
          <a:pPr lvl="1">
            <a:lnSpc>
              <a:spcPct val="100000"/>
            </a:lnSpc>
            <a:spcBef>
              <a:spcPct val="0"/>
            </a:spcBef>
            <a:spcAft>
              <a:spcPct val="20000"/>
            </a:spcAft>
            <a:buChar char="•"/>
          </a:pPr>
          <a:r>
            <a:rPr altLang="en-US">
              <a:solidFill>
                <a:schemeClr val="tx1"/>
              </a:solidFill>
            </a:rPr>
            <a:t>使用Navicat创建成绩表（Score）</a:t>
          </a:r>
          <a:endParaRPr altLang="en-US">
            <a:solidFill>
              <a:schemeClr val="tx1"/>
            </a:solidFill>
          </a:endParaRPr>
        </a:p>
      </dsp:txBody>
      <dsp:txXfrm>
        <a:off x="0" y="3389778"/>
        <a:ext cx="8398510" cy="364320"/>
      </dsp:txXfrm>
    </dsp:sp>
  </dsp:spTree>
</dsp:drawing>
</file>

<file path=ppt/diagrams/layout1.xml><?xml version="1.0" encoding="utf-8"?>
<dgm:layoutDef xmlns:dgm="http://schemas.openxmlformats.org/drawingml/2006/diagram" xmlns:a="http://schemas.openxmlformats.org/drawingml/2006/main" uniqueId="urn:microsoft.com/office/officeart/2005/8/layout/vList2#4">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4">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1733CC4-0414-4F82-B47F-74F783F1D05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FA7A92C-2968-4AE8-94F0-690306CD21AF}"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21733CC4-0414-4F82-B47F-74F783F1D05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FA7A92C-2968-4AE8-94F0-690306CD21AF}"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21733CC4-0414-4F82-B47F-74F783F1D05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FA7A92C-2968-4AE8-94F0-690306CD21AF}"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21733CC4-0414-4F82-B47F-74F783F1D05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FA7A92C-2968-4AE8-94F0-690306CD21AF}"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21733CC4-0414-4F82-B47F-74F783F1D05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FA7A92C-2968-4AE8-94F0-690306CD21AF}"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21733CC4-0414-4F82-B47F-74F783F1D05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FA7A92C-2968-4AE8-94F0-690306CD21AF}"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21733CC4-0414-4F82-B47F-74F783F1D05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FA7A92C-2968-4AE8-94F0-690306CD21AF}"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21733CC4-0414-4F82-B47F-74F783F1D05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FA7A92C-2968-4AE8-94F0-690306CD21AF}"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1733CC4-0414-4F82-B47F-74F783F1D05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FA7A92C-2968-4AE8-94F0-690306CD21AF}"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21733CC4-0414-4F82-B47F-74F783F1D05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FA7A92C-2968-4AE8-94F0-690306CD21A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21733CC4-0414-4F82-B47F-74F783F1D05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FA7A92C-2968-4AE8-94F0-690306CD21AF}"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2" Type="http://schemas.openxmlformats.org/officeDocument/2006/relationships/theme" Target="../theme/theme1.xml"/><Relationship Id="rId21" Type="http://schemas.openxmlformats.org/officeDocument/2006/relationships/tags" Target="../tags/tag9.xml"/><Relationship Id="rId20" Type="http://schemas.openxmlformats.org/officeDocument/2006/relationships/tags" Target="../tags/tag8.xml"/><Relationship Id="rId2" Type="http://schemas.openxmlformats.org/officeDocument/2006/relationships/slideLayout" Target="../slideLayouts/slideLayout2.xml"/><Relationship Id="rId19" Type="http://schemas.openxmlformats.org/officeDocument/2006/relationships/tags" Target="../tags/tag7.xml"/><Relationship Id="rId18" Type="http://schemas.openxmlformats.org/officeDocument/2006/relationships/tags" Target="../tags/tag6.xml"/><Relationship Id="rId17" Type="http://schemas.openxmlformats.org/officeDocument/2006/relationships/tags" Target="../tags/tag5.xml"/><Relationship Id="rId16" Type="http://schemas.openxmlformats.org/officeDocument/2006/relationships/tags" Target="../tags/tag4.xml"/><Relationship Id="rId15" Type="http://schemas.openxmlformats.org/officeDocument/2006/relationships/tags" Target="../tags/tag3.xml"/><Relationship Id="rId14" Type="http://schemas.openxmlformats.org/officeDocument/2006/relationships/tags" Target="../tags/tag2.xml"/><Relationship Id="rId13" Type="http://schemas.openxmlformats.org/officeDocument/2006/relationships/image" Target="../media/image1.png"/><Relationship Id="rId12" Type="http://schemas.openxmlformats.org/officeDocument/2006/relationships/tags" Target="../tags/tag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5">
            <a:lumMod val="20000"/>
            <a:lumOff val="80000"/>
            <a:alpha val="13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1733CC4-0414-4F82-B47F-74F783F1D05E}"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FA7A92C-2968-4AE8-94F0-690306CD21AF}" type="slidenum">
              <a:rPr lang="zh-CN" altLang="en-US" smtClean="0"/>
            </a:fld>
            <a:endParaRPr lang="zh-CN" altLang="en-US"/>
          </a:p>
        </p:txBody>
      </p:sp>
      <p:grpSp>
        <p:nvGrpSpPr>
          <p:cNvPr id="12" name="组合 11"/>
          <p:cNvGrpSpPr/>
          <p:nvPr userDrawn="1"/>
        </p:nvGrpSpPr>
        <p:grpSpPr>
          <a:xfrm>
            <a:off x="0" y="635"/>
            <a:ext cx="508000" cy="6859270"/>
            <a:chOff x="0" y="1"/>
            <a:chExt cx="800" cy="10802"/>
          </a:xfrm>
        </p:grpSpPr>
        <p:pic>
          <p:nvPicPr>
            <p:cNvPr id="10" name="图片 9"/>
            <p:cNvPicPr>
              <a:picLocks noChangeAspect="1"/>
            </p:cNvPicPr>
            <p:nvPr userDrawn="1">
              <p:custDataLst>
                <p:tags r:id="rId12"/>
              </p:custDataLst>
            </p:nvPr>
          </p:nvPicPr>
          <p:blipFill>
            <a:blip r:embed="rId13"/>
            <a:stretch>
              <a:fillRect/>
            </a:stretch>
          </p:blipFill>
          <p:spPr>
            <a:xfrm rot="5400000">
              <a:off x="-5001" y="5002"/>
              <a:ext cx="10803" cy="800"/>
            </a:xfrm>
            <a:prstGeom prst="rect">
              <a:avLst/>
            </a:prstGeom>
          </p:spPr>
        </p:pic>
        <p:sp>
          <p:nvSpPr>
            <p:cNvPr id="11" name="矩形 10"/>
            <p:cNvSpPr/>
            <p:nvPr userDrawn="1">
              <p:custDataLst>
                <p:tags r:id="rId14"/>
              </p:custDataLst>
            </p:nvPr>
          </p:nvSpPr>
          <p:spPr>
            <a:xfrm>
              <a:off x="408" y="4489"/>
              <a:ext cx="256" cy="1856"/>
            </a:xfrm>
            <a:prstGeom prst="rect">
              <a:avLst/>
            </a:prstGeom>
            <a:solidFill>
              <a:srgbClr val="46AC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userDrawn="1"/>
        </p:nvGrpSpPr>
        <p:grpSpPr>
          <a:xfrm>
            <a:off x="10748010" y="92075"/>
            <a:ext cx="1380490" cy="1183640"/>
            <a:chOff x="15331" y="262"/>
            <a:chExt cx="3335" cy="2752"/>
          </a:xfrm>
        </p:grpSpPr>
        <p:sp>
          <p:nvSpPr>
            <p:cNvPr id="13" name="六边形 12"/>
            <p:cNvSpPr/>
            <p:nvPr userDrawn="1">
              <p:custDataLst>
                <p:tags r:id="rId15"/>
              </p:custDataLst>
            </p:nvPr>
          </p:nvSpPr>
          <p:spPr>
            <a:xfrm rot="10800000">
              <a:off x="16132" y="680"/>
              <a:ext cx="906" cy="715"/>
            </a:xfrm>
            <a:prstGeom prst="hexagon">
              <a:avLst/>
            </a:prstGeom>
            <a:noFill/>
            <a:ln cmpd="dbl">
              <a:gradFill>
                <a:gsLst>
                  <a:gs pos="21000">
                    <a:srgbClr val="00B0F0"/>
                  </a:gs>
                  <a:gs pos="92000">
                    <a:srgbClr val="002060"/>
                  </a:gs>
                  <a:gs pos="39000">
                    <a:schemeClr val="accent1">
                      <a:lumMod val="45000"/>
                      <a:lumOff val="55000"/>
                    </a:schemeClr>
                  </a:gs>
                  <a:gs pos="48000">
                    <a:schemeClr val="accent1">
                      <a:lumMod val="30000"/>
                      <a:lumOff val="70000"/>
                    </a:schemeClr>
                  </a:gs>
                </a:gsLst>
                <a:lin ang="15600000" scaled="0"/>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六边形 13"/>
            <p:cNvSpPr/>
            <p:nvPr userDrawn="1">
              <p:custDataLst>
                <p:tags r:id="rId16"/>
              </p:custDataLst>
            </p:nvPr>
          </p:nvSpPr>
          <p:spPr>
            <a:xfrm>
              <a:off x="16929" y="1097"/>
              <a:ext cx="906" cy="715"/>
            </a:xfrm>
            <a:prstGeom prst="hexagon">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六边形 14"/>
            <p:cNvSpPr/>
            <p:nvPr userDrawn="1">
              <p:custDataLst>
                <p:tags r:id="rId17"/>
              </p:custDataLst>
            </p:nvPr>
          </p:nvSpPr>
          <p:spPr>
            <a:xfrm>
              <a:off x="16935" y="292"/>
              <a:ext cx="906" cy="715"/>
            </a:xfrm>
            <a:prstGeom prst="hexagon">
              <a:avLst/>
            </a:prstGeom>
            <a:solidFill>
              <a:schemeClr val="bg1"/>
            </a:solidFill>
            <a:ln>
              <a:gradFill>
                <a:gsLst>
                  <a:gs pos="21000">
                    <a:srgbClr val="00B0F0"/>
                  </a:gs>
                  <a:gs pos="92000">
                    <a:srgbClr val="002060"/>
                  </a:gs>
                  <a:gs pos="60000">
                    <a:schemeClr val="accent1">
                      <a:lumMod val="45000"/>
                      <a:lumOff val="55000"/>
                    </a:schemeClr>
                  </a:gs>
                  <a:gs pos="0">
                    <a:schemeClr val="accent1">
                      <a:lumMod val="30000"/>
                      <a:lumOff val="70000"/>
                    </a:schemeClr>
                  </a:gs>
                </a:gsLst>
                <a:lin ang="216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11</a:t>
              </a:r>
              <a:endParaRPr lang="en-US" altLang="zh-CN"/>
            </a:p>
          </p:txBody>
        </p:sp>
        <p:sp>
          <p:nvSpPr>
            <p:cNvPr id="16" name="六边形 15"/>
            <p:cNvSpPr/>
            <p:nvPr userDrawn="1">
              <p:custDataLst>
                <p:tags r:id="rId18"/>
              </p:custDataLst>
            </p:nvPr>
          </p:nvSpPr>
          <p:spPr>
            <a:xfrm>
              <a:off x="17760" y="710"/>
              <a:ext cx="906" cy="715"/>
            </a:xfrm>
            <a:prstGeom prst="hexagon">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11</a:t>
              </a:r>
              <a:endParaRPr lang="en-US" altLang="zh-CN"/>
            </a:p>
          </p:txBody>
        </p:sp>
        <p:sp>
          <p:nvSpPr>
            <p:cNvPr id="17" name="六边形 16"/>
            <p:cNvSpPr/>
            <p:nvPr userDrawn="1">
              <p:custDataLst>
                <p:tags r:id="rId19"/>
              </p:custDataLst>
            </p:nvPr>
          </p:nvSpPr>
          <p:spPr>
            <a:xfrm>
              <a:off x="17730" y="1520"/>
              <a:ext cx="906" cy="715"/>
            </a:xfrm>
            <a:prstGeom prst="hexagon">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11</a:t>
              </a:r>
              <a:endParaRPr lang="en-US" altLang="zh-CN"/>
            </a:p>
          </p:txBody>
        </p:sp>
        <p:sp>
          <p:nvSpPr>
            <p:cNvPr id="18" name="六边形 17"/>
            <p:cNvSpPr/>
            <p:nvPr userDrawn="1">
              <p:custDataLst>
                <p:tags r:id="rId20"/>
              </p:custDataLst>
            </p:nvPr>
          </p:nvSpPr>
          <p:spPr>
            <a:xfrm>
              <a:off x="17745" y="2300"/>
              <a:ext cx="906" cy="715"/>
            </a:xfrm>
            <a:prstGeom prst="hexagon">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11</a:t>
              </a:r>
              <a:endParaRPr lang="en-US" altLang="zh-CN"/>
            </a:p>
          </p:txBody>
        </p:sp>
        <p:sp>
          <p:nvSpPr>
            <p:cNvPr id="19" name="六边形 18"/>
            <p:cNvSpPr/>
            <p:nvPr userDrawn="1">
              <p:custDataLst>
                <p:tags r:id="rId21"/>
              </p:custDataLst>
            </p:nvPr>
          </p:nvSpPr>
          <p:spPr>
            <a:xfrm>
              <a:off x="15331" y="262"/>
              <a:ext cx="906" cy="715"/>
            </a:xfrm>
            <a:prstGeom prst="hexagon">
              <a:avLst/>
            </a:prstGeom>
            <a:solidFill>
              <a:schemeClr val="bg1"/>
            </a:solidFill>
            <a:ln>
              <a:solidFill>
                <a:srgbClr val="47AC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dissolve">
                                      <p:cBhvr>
                                        <p:cTn id="7" dur="500"/>
                                        <p:tgtEl>
                                          <p:spTgt spid="12"/>
                                        </p:tgtEl>
                                      </p:cBhvr>
                                    </p:animEffect>
                                  </p:childTnLst>
                                </p:cTn>
                              </p:par>
                              <p:par>
                                <p:cTn id="8" presetID="9"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dissolve">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tags" Target="../tags/tag11.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tags" Target="../tags/tag10.xml"/></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5.png"/><Relationship Id="rId2" Type="http://schemas.openxmlformats.org/officeDocument/2006/relationships/tags" Target="../tags/tag21.xml"/><Relationship Id="rId1" Type="http://schemas.openxmlformats.org/officeDocument/2006/relationships/tags" Target="../tags/tag20.xml"/></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6.png"/><Relationship Id="rId2" Type="http://schemas.openxmlformats.org/officeDocument/2006/relationships/tags" Target="../tags/tag23.xml"/><Relationship Id="rId1" Type="http://schemas.openxmlformats.org/officeDocument/2006/relationships/tags" Target="../tags/tag22.xml"/></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7.png"/><Relationship Id="rId2" Type="http://schemas.openxmlformats.org/officeDocument/2006/relationships/tags" Target="../tags/tag25.xml"/><Relationship Id="rId1" Type="http://schemas.openxmlformats.org/officeDocument/2006/relationships/tags" Target="../tags/tag24.xml"/></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8.png"/><Relationship Id="rId2" Type="http://schemas.openxmlformats.org/officeDocument/2006/relationships/tags" Target="../tags/tag27.xml"/><Relationship Id="rId1" Type="http://schemas.openxmlformats.org/officeDocument/2006/relationships/tags" Target="../tags/tag26.xml"/></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9.png"/><Relationship Id="rId2" Type="http://schemas.openxmlformats.org/officeDocument/2006/relationships/tags" Target="../tags/tag29.xml"/><Relationship Id="rId1" Type="http://schemas.openxmlformats.org/officeDocument/2006/relationships/tags" Target="../tags/tag2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35.xml"/><Relationship Id="rId5" Type="http://schemas.openxmlformats.org/officeDocument/2006/relationships/tags" Target="../tags/tag34.xml"/><Relationship Id="rId4" Type="http://schemas.openxmlformats.org/officeDocument/2006/relationships/tags" Target="../tags/tag33.xml"/><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tags" Target="../tags/tag30.xml"/></Relationships>
</file>

<file path=ppt/slides/_rels/slide18.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s>
</file>

<file path=ppt/slides/_rels/slide19.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tags" Target="../tags/tag42.xml"/></Relationships>
</file>

<file path=ppt/slides/_rels/slide2.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_rels/slide20.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51.xml"/><Relationship Id="rId3" Type="http://schemas.openxmlformats.org/officeDocument/2006/relationships/tags" Target="../tags/tag50.xml"/><Relationship Id="rId2" Type="http://schemas.openxmlformats.org/officeDocument/2006/relationships/tags" Target="../tags/tag49.xml"/><Relationship Id="rId1" Type="http://schemas.openxmlformats.org/officeDocument/2006/relationships/tags" Target="../tags/tag48.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2.xml"/></Relationships>
</file>

<file path=ppt/slides/_rels/slide2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56.xml"/><Relationship Id="rId3" Type="http://schemas.openxmlformats.org/officeDocument/2006/relationships/tags" Target="../tags/tag55.xml"/><Relationship Id="rId2" Type="http://schemas.openxmlformats.org/officeDocument/2006/relationships/tags" Target="../tags/tag54.xml"/><Relationship Id="rId1" Type="http://schemas.openxmlformats.org/officeDocument/2006/relationships/tags" Target="../tags/tag53.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0.png"/><Relationship Id="rId1" Type="http://schemas.openxmlformats.org/officeDocument/2006/relationships/tags" Target="../tags/tag57.xml"/></Relationships>
</file>

<file path=ppt/slides/_rels/slide24.xml.rels><?xml version="1.0" encoding="UTF-8" standalone="yes"?>
<Relationships xmlns="http://schemas.openxmlformats.org/package/2006/relationships"><Relationship Id="rId9" Type="http://schemas.openxmlformats.org/officeDocument/2006/relationships/tags" Target="../tags/tag66.xml"/><Relationship Id="rId8" Type="http://schemas.openxmlformats.org/officeDocument/2006/relationships/tags" Target="../tags/tag65.xml"/><Relationship Id="rId7" Type="http://schemas.openxmlformats.org/officeDocument/2006/relationships/tags" Target="../tags/tag64.xml"/><Relationship Id="rId6" Type="http://schemas.openxmlformats.org/officeDocument/2006/relationships/tags" Target="../tags/tag63.xml"/><Relationship Id="rId5" Type="http://schemas.openxmlformats.org/officeDocument/2006/relationships/tags" Target="../tags/tag62.xml"/><Relationship Id="rId4" Type="http://schemas.openxmlformats.org/officeDocument/2006/relationships/tags" Target="../tags/tag61.xml"/><Relationship Id="rId3" Type="http://schemas.openxmlformats.org/officeDocument/2006/relationships/tags" Target="../tags/tag60.xml"/><Relationship Id="rId2" Type="http://schemas.openxmlformats.org/officeDocument/2006/relationships/tags" Target="../tags/tag59.xml"/><Relationship Id="rId11" Type="http://schemas.openxmlformats.org/officeDocument/2006/relationships/slideLayout" Target="../slideLayouts/slideLayout2.xml"/><Relationship Id="rId10" Type="http://schemas.openxmlformats.org/officeDocument/2006/relationships/image" Target="../media/image11.png"/><Relationship Id="rId1" Type="http://schemas.openxmlformats.org/officeDocument/2006/relationships/tags" Target="../tags/tag58.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2.png"/><Relationship Id="rId1" Type="http://schemas.openxmlformats.org/officeDocument/2006/relationships/tags" Target="../tags/tag6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9.xml"/><Relationship Id="rId1" Type="http://schemas.openxmlformats.org/officeDocument/2006/relationships/tags" Target="../tags/tag68.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0.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1.xml"/></Relationships>
</file>

<file path=ppt/slides/_rels/slide33.xml.rels><?xml version="1.0" encoding="UTF-8" standalone="yes"?>
<Relationships xmlns="http://schemas.openxmlformats.org/package/2006/relationships"><Relationship Id="rId9" Type="http://schemas.openxmlformats.org/officeDocument/2006/relationships/image" Target="../media/image13.png"/><Relationship Id="rId8" Type="http://schemas.openxmlformats.org/officeDocument/2006/relationships/tags" Target="../tags/tag79.xml"/><Relationship Id="rId7" Type="http://schemas.openxmlformats.org/officeDocument/2006/relationships/tags" Target="../tags/tag78.xml"/><Relationship Id="rId6" Type="http://schemas.openxmlformats.org/officeDocument/2006/relationships/tags" Target="../tags/tag77.xml"/><Relationship Id="rId5" Type="http://schemas.openxmlformats.org/officeDocument/2006/relationships/tags" Target="../tags/tag76.xml"/><Relationship Id="rId4" Type="http://schemas.openxmlformats.org/officeDocument/2006/relationships/tags" Target="../tags/tag75.xml"/><Relationship Id="rId3" Type="http://schemas.openxmlformats.org/officeDocument/2006/relationships/tags" Target="../tags/tag74.xml"/><Relationship Id="rId2" Type="http://schemas.openxmlformats.org/officeDocument/2006/relationships/tags" Target="../tags/tag73.xml"/><Relationship Id="rId10" Type="http://schemas.openxmlformats.org/officeDocument/2006/relationships/slideLayout" Target="../slideLayouts/slideLayout2.xml"/><Relationship Id="rId1" Type="http://schemas.openxmlformats.org/officeDocument/2006/relationships/tags" Target="../tags/tag72.xml"/></Relationships>
</file>

<file path=ppt/slides/_rels/slide34.xml.rels><?xml version="1.0" encoding="UTF-8" standalone="yes"?>
<Relationships xmlns="http://schemas.openxmlformats.org/package/2006/relationships"><Relationship Id="rId9" Type="http://schemas.openxmlformats.org/officeDocument/2006/relationships/image" Target="../media/image14.png"/><Relationship Id="rId8" Type="http://schemas.openxmlformats.org/officeDocument/2006/relationships/tags" Target="../tags/tag87.xml"/><Relationship Id="rId7" Type="http://schemas.openxmlformats.org/officeDocument/2006/relationships/tags" Target="../tags/tag86.xml"/><Relationship Id="rId6" Type="http://schemas.openxmlformats.org/officeDocument/2006/relationships/tags" Target="../tags/tag85.xml"/><Relationship Id="rId5" Type="http://schemas.openxmlformats.org/officeDocument/2006/relationships/tags" Target="../tags/tag84.xml"/><Relationship Id="rId4" Type="http://schemas.openxmlformats.org/officeDocument/2006/relationships/tags" Target="../tags/tag83.xml"/><Relationship Id="rId3" Type="http://schemas.openxmlformats.org/officeDocument/2006/relationships/tags" Target="../tags/tag82.xml"/><Relationship Id="rId2" Type="http://schemas.openxmlformats.org/officeDocument/2006/relationships/tags" Target="../tags/tag81.xml"/><Relationship Id="rId10" Type="http://schemas.openxmlformats.org/officeDocument/2006/relationships/slideLayout" Target="../slideLayouts/slideLayout2.xml"/><Relationship Id="rId1" Type="http://schemas.openxmlformats.org/officeDocument/2006/relationships/tags" Target="../tags/tag80.xml"/></Relationships>
</file>

<file path=ppt/slides/_rels/slide35.xml.rels><?xml version="1.0" encoding="UTF-8" standalone="yes"?>
<Relationships xmlns="http://schemas.openxmlformats.org/package/2006/relationships"><Relationship Id="rId9" Type="http://schemas.openxmlformats.org/officeDocument/2006/relationships/image" Target="../media/image15.png"/><Relationship Id="rId8" Type="http://schemas.openxmlformats.org/officeDocument/2006/relationships/tags" Target="../tags/tag95.xml"/><Relationship Id="rId7" Type="http://schemas.openxmlformats.org/officeDocument/2006/relationships/tags" Target="../tags/tag94.xml"/><Relationship Id="rId6" Type="http://schemas.openxmlformats.org/officeDocument/2006/relationships/tags" Target="../tags/tag93.xml"/><Relationship Id="rId5" Type="http://schemas.openxmlformats.org/officeDocument/2006/relationships/tags" Target="../tags/tag92.xml"/><Relationship Id="rId4" Type="http://schemas.openxmlformats.org/officeDocument/2006/relationships/tags" Target="../tags/tag91.xml"/><Relationship Id="rId3" Type="http://schemas.openxmlformats.org/officeDocument/2006/relationships/tags" Target="../tags/tag90.xml"/><Relationship Id="rId2" Type="http://schemas.openxmlformats.org/officeDocument/2006/relationships/tags" Target="../tags/tag89.xml"/><Relationship Id="rId10" Type="http://schemas.openxmlformats.org/officeDocument/2006/relationships/slideLayout" Target="../slideLayouts/slideLayout2.xml"/><Relationship Id="rId1" Type="http://schemas.openxmlformats.org/officeDocument/2006/relationships/tags" Target="../tags/tag88.xml"/></Relationships>
</file>

<file path=ppt/slides/_rels/slide36.xml.rels><?xml version="1.0" encoding="UTF-8" standalone="yes"?>
<Relationships xmlns="http://schemas.openxmlformats.org/package/2006/relationships"><Relationship Id="rId9" Type="http://schemas.openxmlformats.org/officeDocument/2006/relationships/image" Target="../media/image16.png"/><Relationship Id="rId8" Type="http://schemas.openxmlformats.org/officeDocument/2006/relationships/tags" Target="../tags/tag103.xml"/><Relationship Id="rId7" Type="http://schemas.openxmlformats.org/officeDocument/2006/relationships/tags" Target="../tags/tag102.xml"/><Relationship Id="rId6" Type="http://schemas.openxmlformats.org/officeDocument/2006/relationships/tags" Target="../tags/tag101.xml"/><Relationship Id="rId5" Type="http://schemas.openxmlformats.org/officeDocument/2006/relationships/tags" Target="../tags/tag100.xml"/><Relationship Id="rId4" Type="http://schemas.openxmlformats.org/officeDocument/2006/relationships/tags" Target="../tags/tag99.xml"/><Relationship Id="rId3" Type="http://schemas.openxmlformats.org/officeDocument/2006/relationships/tags" Target="../tags/tag98.xml"/><Relationship Id="rId2" Type="http://schemas.openxmlformats.org/officeDocument/2006/relationships/tags" Target="../tags/tag97.xml"/><Relationship Id="rId10" Type="http://schemas.openxmlformats.org/officeDocument/2006/relationships/slideLayout" Target="../slideLayouts/slideLayout2.xml"/><Relationship Id="rId1" Type="http://schemas.openxmlformats.org/officeDocument/2006/relationships/tags" Target="../tags/tag96.xml"/></Relationships>
</file>

<file path=ppt/slides/_rels/slide37.xml.rels><?xml version="1.0" encoding="UTF-8" standalone="yes"?>
<Relationships xmlns="http://schemas.openxmlformats.org/package/2006/relationships"><Relationship Id="rId9" Type="http://schemas.openxmlformats.org/officeDocument/2006/relationships/image" Target="../media/image17.png"/><Relationship Id="rId8" Type="http://schemas.openxmlformats.org/officeDocument/2006/relationships/tags" Target="../tags/tag111.xml"/><Relationship Id="rId7" Type="http://schemas.openxmlformats.org/officeDocument/2006/relationships/tags" Target="../tags/tag110.xml"/><Relationship Id="rId6" Type="http://schemas.openxmlformats.org/officeDocument/2006/relationships/tags" Target="../tags/tag109.xml"/><Relationship Id="rId5" Type="http://schemas.openxmlformats.org/officeDocument/2006/relationships/tags" Target="../tags/tag108.xml"/><Relationship Id="rId4" Type="http://schemas.openxmlformats.org/officeDocument/2006/relationships/tags" Target="../tags/tag107.xml"/><Relationship Id="rId3" Type="http://schemas.openxmlformats.org/officeDocument/2006/relationships/tags" Target="../tags/tag106.xml"/><Relationship Id="rId2" Type="http://schemas.openxmlformats.org/officeDocument/2006/relationships/tags" Target="../tags/tag105.xml"/><Relationship Id="rId10" Type="http://schemas.openxmlformats.org/officeDocument/2006/relationships/slideLayout" Target="../slideLayouts/slideLayout2.xml"/><Relationship Id="rId1" Type="http://schemas.openxmlformats.org/officeDocument/2006/relationships/tags" Target="../tags/tag104.xml"/></Relationships>
</file>

<file path=ppt/slides/_rels/slide38.xml.rels><?xml version="1.0" encoding="UTF-8" standalone="yes"?>
<Relationships xmlns="http://schemas.openxmlformats.org/package/2006/relationships"><Relationship Id="rId9" Type="http://schemas.openxmlformats.org/officeDocument/2006/relationships/image" Target="../media/image18.png"/><Relationship Id="rId8" Type="http://schemas.openxmlformats.org/officeDocument/2006/relationships/tags" Target="../tags/tag119.xml"/><Relationship Id="rId7" Type="http://schemas.openxmlformats.org/officeDocument/2006/relationships/tags" Target="../tags/tag118.xml"/><Relationship Id="rId6" Type="http://schemas.openxmlformats.org/officeDocument/2006/relationships/tags" Target="../tags/tag117.xml"/><Relationship Id="rId5" Type="http://schemas.openxmlformats.org/officeDocument/2006/relationships/tags" Target="../tags/tag116.xml"/><Relationship Id="rId4" Type="http://schemas.openxmlformats.org/officeDocument/2006/relationships/tags" Target="../tags/tag115.xml"/><Relationship Id="rId3" Type="http://schemas.openxmlformats.org/officeDocument/2006/relationships/tags" Target="../tags/tag114.xml"/><Relationship Id="rId2" Type="http://schemas.openxmlformats.org/officeDocument/2006/relationships/tags" Target="../tags/tag113.xml"/><Relationship Id="rId10" Type="http://schemas.openxmlformats.org/officeDocument/2006/relationships/slideLayout" Target="../slideLayouts/slideLayout2.xml"/><Relationship Id="rId1" Type="http://schemas.openxmlformats.org/officeDocument/2006/relationships/tags" Target="../tags/tag112.xml"/></Relationships>
</file>

<file path=ppt/slides/_rels/slide39.xml.rels><?xml version="1.0" encoding="UTF-8" standalone="yes"?>
<Relationships xmlns="http://schemas.openxmlformats.org/package/2006/relationships"><Relationship Id="rId9" Type="http://schemas.openxmlformats.org/officeDocument/2006/relationships/image" Target="../media/image19.png"/><Relationship Id="rId8" Type="http://schemas.openxmlformats.org/officeDocument/2006/relationships/tags" Target="../tags/tag127.xml"/><Relationship Id="rId7" Type="http://schemas.openxmlformats.org/officeDocument/2006/relationships/tags" Target="../tags/tag126.xml"/><Relationship Id="rId6" Type="http://schemas.openxmlformats.org/officeDocument/2006/relationships/tags" Target="../tags/tag125.xml"/><Relationship Id="rId5" Type="http://schemas.openxmlformats.org/officeDocument/2006/relationships/tags" Target="../tags/tag124.xml"/><Relationship Id="rId4" Type="http://schemas.openxmlformats.org/officeDocument/2006/relationships/tags" Target="../tags/tag123.xml"/><Relationship Id="rId3" Type="http://schemas.openxmlformats.org/officeDocument/2006/relationships/tags" Target="../tags/tag122.xml"/><Relationship Id="rId2" Type="http://schemas.openxmlformats.org/officeDocument/2006/relationships/tags" Target="../tags/tag121.xml"/><Relationship Id="rId10" Type="http://schemas.openxmlformats.org/officeDocument/2006/relationships/slideLayout" Target="../slideLayouts/slideLayout2.xml"/><Relationship Id="rId1" Type="http://schemas.openxmlformats.org/officeDocument/2006/relationships/tags" Target="../tags/tag12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9" Type="http://schemas.openxmlformats.org/officeDocument/2006/relationships/image" Target="../media/image20.png"/><Relationship Id="rId8" Type="http://schemas.openxmlformats.org/officeDocument/2006/relationships/tags" Target="../tags/tag135.xml"/><Relationship Id="rId7" Type="http://schemas.openxmlformats.org/officeDocument/2006/relationships/tags" Target="../tags/tag134.xml"/><Relationship Id="rId6" Type="http://schemas.openxmlformats.org/officeDocument/2006/relationships/tags" Target="../tags/tag133.xml"/><Relationship Id="rId5" Type="http://schemas.openxmlformats.org/officeDocument/2006/relationships/tags" Target="../tags/tag132.xml"/><Relationship Id="rId4" Type="http://schemas.openxmlformats.org/officeDocument/2006/relationships/tags" Target="../tags/tag131.xml"/><Relationship Id="rId3" Type="http://schemas.openxmlformats.org/officeDocument/2006/relationships/tags" Target="../tags/tag130.xml"/><Relationship Id="rId2" Type="http://schemas.openxmlformats.org/officeDocument/2006/relationships/tags" Target="../tags/tag129.xml"/><Relationship Id="rId10" Type="http://schemas.openxmlformats.org/officeDocument/2006/relationships/slideLayout" Target="../slideLayouts/slideLayout2.xml"/><Relationship Id="rId1" Type="http://schemas.openxmlformats.org/officeDocument/2006/relationships/tags" Target="../tags/tag128.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141.xml"/><Relationship Id="rId5" Type="http://schemas.openxmlformats.org/officeDocument/2006/relationships/tags" Target="../tags/tag140.xml"/><Relationship Id="rId4" Type="http://schemas.openxmlformats.org/officeDocument/2006/relationships/tags" Target="../tags/tag139.xml"/><Relationship Id="rId3" Type="http://schemas.openxmlformats.org/officeDocument/2006/relationships/tags" Target="../tags/tag138.xml"/><Relationship Id="rId2" Type="http://schemas.openxmlformats.org/officeDocument/2006/relationships/tags" Target="../tags/tag137.xml"/><Relationship Id="rId1" Type="http://schemas.openxmlformats.org/officeDocument/2006/relationships/tags" Target="../tags/tag136.xml"/></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43.xml"/><Relationship Id="rId1" Type="http://schemas.openxmlformats.org/officeDocument/2006/relationships/tags" Target="../tags/tag142.xml"/></Relationships>
</file>

<file path=ppt/slides/_rels/slide4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47.xml"/><Relationship Id="rId3" Type="http://schemas.openxmlformats.org/officeDocument/2006/relationships/tags" Target="../tags/tag146.xml"/><Relationship Id="rId2" Type="http://schemas.openxmlformats.org/officeDocument/2006/relationships/tags" Target="../tags/tag145.xml"/><Relationship Id="rId1" Type="http://schemas.openxmlformats.org/officeDocument/2006/relationships/tags" Target="../tags/tag144.xml"/></Relationships>
</file>

<file path=ppt/slides/_rels/slide4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51.xml"/><Relationship Id="rId3" Type="http://schemas.openxmlformats.org/officeDocument/2006/relationships/tags" Target="../tags/tag150.xml"/><Relationship Id="rId2" Type="http://schemas.openxmlformats.org/officeDocument/2006/relationships/tags" Target="../tags/tag149.xml"/><Relationship Id="rId1" Type="http://schemas.openxmlformats.org/officeDocument/2006/relationships/tags" Target="../tags/tag148.xml"/></Relationships>
</file>

<file path=ppt/slides/_rels/slide4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55.xml"/><Relationship Id="rId3" Type="http://schemas.openxmlformats.org/officeDocument/2006/relationships/tags" Target="../tags/tag154.xml"/><Relationship Id="rId2" Type="http://schemas.openxmlformats.org/officeDocument/2006/relationships/tags" Target="../tags/tag153.xml"/><Relationship Id="rId1" Type="http://schemas.openxmlformats.org/officeDocument/2006/relationships/tags" Target="../tags/tag152.xml"/></Relationships>
</file>

<file path=ppt/slides/_rels/slide47.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59.xml"/><Relationship Id="rId3" Type="http://schemas.openxmlformats.org/officeDocument/2006/relationships/tags" Target="../tags/tag158.xml"/><Relationship Id="rId2" Type="http://schemas.openxmlformats.org/officeDocument/2006/relationships/tags" Target="../tags/tag157.xml"/><Relationship Id="rId1" Type="http://schemas.openxmlformats.org/officeDocument/2006/relationships/tags" Target="../tags/tag156.xml"/></Relationships>
</file>

<file path=ppt/slides/_rels/slide48.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165.xml"/><Relationship Id="rId5" Type="http://schemas.openxmlformats.org/officeDocument/2006/relationships/tags" Target="../tags/tag164.xml"/><Relationship Id="rId4" Type="http://schemas.openxmlformats.org/officeDocument/2006/relationships/tags" Target="../tags/tag163.xml"/><Relationship Id="rId3" Type="http://schemas.openxmlformats.org/officeDocument/2006/relationships/tags" Target="../tags/tag162.xml"/><Relationship Id="rId2" Type="http://schemas.openxmlformats.org/officeDocument/2006/relationships/tags" Target="../tags/tag161.xml"/><Relationship Id="rId1" Type="http://schemas.openxmlformats.org/officeDocument/2006/relationships/tags" Target="../tags/tag160.xml"/></Relationships>
</file>

<file path=ppt/slides/_rels/slide49.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171.xml"/><Relationship Id="rId5" Type="http://schemas.openxmlformats.org/officeDocument/2006/relationships/tags" Target="../tags/tag170.xml"/><Relationship Id="rId4" Type="http://schemas.openxmlformats.org/officeDocument/2006/relationships/tags" Target="../tags/tag169.xml"/><Relationship Id="rId3" Type="http://schemas.openxmlformats.org/officeDocument/2006/relationships/tags" Target="../tags/tag168.xml"/><Relationship Id="rId2" Type="http://schemas.openxmlformats.org/officeDocument/2006/relationships/tags" Target="../tags/tag167.xml"/><Relationship Id="rId1" Type="http://schemas.openxmlformats.org/officeDocument/2006/relationships/tags" Target="../tags/tag16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image" Target="../media/image21.png"/><Relationship Id="rId6" Type="http://schemas.openxmlformats.org/officeDocument/2006/relationships/tags" Target="../tags/tag177.xml"/><Relationship Id="rId5" Type="http://schemas.openxmlformats.org/officeDocument/2006/relationships/tags" Target="../tags/tag176.xml"/><Relationship Id="rId4" Type="http://schemas.openxmlformats.org/officeDocument/2006/relationships/tags" Target="../tags/tag175.xml"/><Relationship Id="rId3" Type="http://schemas.openxmlformats.org/officeDocument/2006/relationships/tags" Target="../tags/tag174.xml"/><Relationship Id="rId2" Type="http://schemas.openxmlformats.org/officeDocument/2006/relationships/tags" Target="../tags/tag173.xml"/><Relationship Id="rId1" Type="http://schemas.openxmlformats.org/officeDocument/2006/relationships/tags" Target="../tags/tag172.xml"/></Relationships>
</file>

<file path=ppt/slides/_rels/slide51.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182.xml"/><Relationship Id="rId4" Type="http://schemas.openxmlformats.org/officeDocument/2006/relationships/tags" Target="../tags/tag181.xml"/><Relationship Id="rId3" Type="http://schemas.openxmlformats.org/officeDocument/2006/relationships/tags" Target="../tags/tag180.xml"/><Relationship Id="rId2" Type="http://schemas.openxmlformats.org/officeDocument/2006/relationships/tags" Target="../tags/tag179.xml"/><Relationship Id="rId1" Type="http://schemas.openxmlformats.org/officeDocument/2006/relationships/tags" Target="../tags/tag178.xml"/></Relationships>
</file>

<file path=ppt/slides/_rels/slide52.xml.rels><?xml version="1.0" encoding="UTF-8" standalone="yes"?>
<Relationships xmlns="http://schemas.openxmlformats.org/package/2006/relationships"><Relationship Id="rId9" Type="http://schemas.openxmlformats.org/officeDocument/2006/relationships/image" Target="../media/image23.png"/><Relationship Id="rId8" Type="http://schemas.openxmlformats.org/officeDocument/2006/relationships/tags" Target="../tags/tag189.xml"/><Relationship Id="rId7" Type="http://schemas.openxmlformats.org/officeDocument/2006/relationships/image" Target="../media/image22.jpeg"/><Relationship Id="rId6" Type="http://schemas.openxmlformats.org/officeDocument/2006/relationships/tags" Target="../tags/tag188.xml"/><Relationship Id="rId5" Type="http://schemas.openxmlformats.org/officeDocument/2006/relationships/tags" Target="../tags/tag187.xml"/><Relationship Id="rId4" Type="http://schemas.openxmlformats.org/officeDocument/2006/relationships/tags" Target="../tags/tag186.xml"/><Relationship Id="rId3" Type="http://schemas.openxmlformats.org/officeDocument/2006/relationships/tags" Target="../tags/tag185.xml"/><Relationship Id="rId2" Type="http://schemas.openxmlformats.org/officeDocument/2006/relationships/tags" Target="../tags/tag184.xml"/><Relationship Id="rId10" Type="http://schemas.openxmlformats.org/officeDocument/2006/relationships/slideLayout" Target="../slideLayouts/slideLayout2.xml"/><Relationship Id="rId1" Type="http://schemas.openxmlformats.org/officeDocument/2006/relationships/tags" Target="../tags/tag183.xml"/></Relationships>
</file>

<file path=ppt/slides/_rels/slide53.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194.xml"/><Relationship Id="rId4" Type="http://schemas.openxmlformats.org/officeDocument/2006/relationships/tags" Target="../tags/tag193.xml"/><Relationship Id="rId3" Type="http://schemas.openxmlformats.org/officeDocument/2006/relationships/tags" Target="../tags/tag192.xml"/><Relationship Id="rId2" Type="http://schemas.openxmlformats.org/officeDocument/2006/relationships/tags" Target="../tags/tag191.xml"/><Relationship Id="rId1" Type="http://schemas.openxmlformats.org/officeDocument/2006/relationships/tags" Target="../tags/tag190.xml"/></Relationships>
</file>

<file path=ppt/slides/_rels/slide54.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24.png"/><Relationship Id="rId7" Type="http://schemas.openxmlformats.org/officeDocument/2006/relationships/tags" Target="../tags/tag200.xml"/><Relationship Id="rId6" Type="http://schemas.openxmlformats.org/officeDocument/2006/relationships/image" Target="../media/image22.jpeg"/><Relationship Id="rId5" Type="http://schemas.openxmlformats.org/officeDocument/2006/relationships/tags" Target="../tags/tag199.xml"/><Relationship Id="rId4" Type="http://schemas.openxmlformats.org/officeDocument/2006/relationships/tags" Target="../tags/tag198.xml"/><Relationship Id="rId3" Type="http://schemas.openxmlformats.org/officeDocument/2006/relationships/tags" Target="../tags/tag197.xml"/><Relationship Id="rId2" Type="http://schemas.openxmlformats.org/officeDocument/2006/relationships/tags" Target="../tags/tag196.xml"/><Relationship Id="rId1" Type="http://schemas.openxmlformats.org/officeDocument/2006/relationships/tags" Target="../tags/tag195.xml"/></Relationships>
</file>

<file path=ppt/slides/_rels/slide5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02.xml"/><Relationship Id="rId1" Type="http://schemas.openxmlformats.org/officeDocument/2006/relationships/tags" Target="../tags/tag20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04.xml"/><Relationship Id="rId1" Type="http://schemas.openxmlformats.org/officeDocument/2006/relationships/tags" Target="../tags/tag20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208.xml"/><Relationship Id="rId3" Type="http://schemas.openxmlformats.org/officeDocument/2006/relationships/tags" Target="../tags/tag207.xml"/><Relationship Id="rId2" Type="http://schemas.openxmlformats.org/officeDocument/2006/relationships/tags" Target="../tags/tag206.xml"/><Relationship Id="rId1" Type="http://schemas.openxmlformats.org/officeDocument/2006/relationships/tags" Target="../tags/tag205.xml"/></Relationships>
</file>

<file path=ppt/slides/_rels/slide61.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26.png"/><Relationship Id="rId4" Type="http://schemas.openxmlformats.org/officeDocument/2006/relationships/tags" Target="../tags/tag211.xml"/><Relationship Id="rId3" Type="http://schemas.openxmlformats.org/officeDocument/2006/relationships/tags" Target="../tags/tag210.xml"/><Relationship Id="rId2" Type="http://schemas.openxmlformats.org/officeDocument/2006/relationships/image" Target="../media/image25.png"/><Relationship Id="rId1" Type="http://schemas.openxmlformats.org/officeDocument/2006/relationships/tags" Target="../tags/tag209.xml"/></Relationships>
</file>

<file path=ppt/slides/_rels/slide62.xml.rels><?xml version="1.0" encoding="UTF-8" standalone="yes"?>
<Relationships xmlns="http://schemas.openxmlformats.org/package/2006/relationships"><Relationship Id="rId9" Type="http://schemas.openxmlformats.org/officeDocument/2006/relationships/image" Target="../media/image28.png"/><Relationship Id="rId8" Type="http://schemas.openxmlformats.org/officeDocument/2006/relationships/tags" Target="../tags/tag218.xml"/><Relationship Id="rId7" Type="http://schemas.openxmlformats.org/officeDocument/2006/relationships/image" Target="../media/image27.png"/><Relationship Id="rId6" Type="http://schemas.openxmlformats.org/officeDocument/2006/relationships/tags" Target="../tags/tag217.xml"/><Relationship Id="rId5" Type="http://schemas.openxmlformats.org/officeDocument/2006/relationships/tags" Target="../tags/tag216.xml"/><Relationship Id="rId4" Type="http://schemas.openxmlformats.org/officeDocument/2006/relationships/tags" Target="../tags/tag215.xml"/><Relationship Id="rId3" Type="http://schemas.openxmlformats.org/officeDocument/2006/relationships/tags" Target="../tags/tag214.xml"/><Relationship Id="rId2" Type="http://schemas.openxmlformats.org/officeDocument/2006/relationships/tags" Target="../tags/tag213.xml"/><Relationship Id="rId10" Type="http://schemas.openxmlformats.org/officeDocument/2006/relationships/slideLayout" Target="../slideLayouts/slideLayout2.xml"/><Relationship Id="rId1" Type="http://schemas.openxmlformats.org/officeDocument/2006/relationships/tags" Target="../tags/tag212.xml"/></Relationships>
</file>

<file path=ppt/slides/_rels/slide63.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30.png"/><Relationship Id="rId7" Type="http://schemas.openxmlformats.org/officeDocument/2006/relationships/tags" Target="../tags/tag224.xml"/><Relationship Id="rId6" Type="http://schemas.openxmlformats.org/officeDocument/2006/relationships/image" Target="../media/image29.png"/><Relationship Id="rId5" Type="http://schemas.openxmlformats.org/officeDocument/2006/relationships/tags" Target="../tags/tag223.xml"/><Relationship Id="rId4" Type="http://schemas.openxmlformats.org/officeDocument/2006/relationships/tags" Target="../tags/tag222.xml"/><Relationship Id="rId3" Type="http://schemas.openxmlformats.org/officeDocument/2006/relationships/tags" Target="../tags/tag221.xml"/><Relationship Id="rId2" Type="http://schemas.openxmlformats.org/officeDocument/2006/relationships/tags" Target="../tags/tag220.xml"/><Relationship Id="rId1" Type="http://schemas.openxmlformats.org/officeDocument/2006/relationships/tags" Target="../tags/tag219.xml"/></Relationships>
</file>

<file path=ppt/slides/_rels/slide64.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image" Target="../media/image31.png"/><Relationship Id="rId6" Type="http://schemas.openxmlformats.org/officeDocument/2006/relationships/tags" Target="../tags/tag230.xml"/><Relationship Id="rId5" Type="http://schemas.openxmlformats.org/officeDocument/2006/relationships/tags" Target="../tags/tag229.xml"/><Relationship Id="rId4" Type="http://schemas.openxmlformats.org/officeDocument/2006/relationships/tags" Target="../tags/tag228.xml"/><Relationship Id="rId3" Type="http://schemas.openxmlformats.org/officeDocument/2006/relationships/tags" Target="../tags/tag227.xml"/><Relationship Id="rId2" Type="http://schemas.openxmlformats.org/officeDocument/2006/relationships/tags" Target="../tags/tag226.xml"/><Relationship Id="rId1" Type="http://schemas.openxmlformats.org/officeDocument/2006/relationships/tags" Target="../tags/tag225.xml"/></Relationships>
</file>

<file path=ppt/slides/_rels/slide6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233.xml"/><Relationship Id="rId3" Type="http://schemas.openxmlformats.org/officeDocument/2006/relationships/image" Target="../media/image32.png"/><Relationship Id="rId2" Type="http://schemas.openxmlformats.org/officeDocument/2006/relationships/tags" Target="../tags/tag232.xml"/><Relationship Id="rId1" Type="http://schemas.openxmlformats.org/officeDocument/2006/relationships/tags" Target="../tags/tag231.xml"/></Relationships>
</file>

<file path=ppt/slides/_rels/slide66.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34.png"/><Relationship Id="rId5" Type="http://schemas.openxmlformats.org/officeDocument/2006/relationships/tags" Target="../tags/tag237.xml"/><Relationship Id="rId4" Type="http://schemas.openxmlformats.org/officeDocument/2006/relationships/image" Target="../media/image33.png"/><Relationship Id="rId3" Type="http://schemas.openxmlformats.org/officeDocument/2006/relationships/tags" Target="../tags/tag236.xml"/><Relationship Id="rId2" Type="http://schemas.openxmlformats.org/officeDocument/2006/relationships/tags" Target="../tags/tag235.xml"/><Relationship Id="rId1" Type="http://schemas.openxmlformats.org/officeDocument/2006/relationships/tags" Target="../tags/tag234.xml"/></Relationships>
</file>

<file path=ppt/slides/_rels/slide67.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tags" Target="../tags/tag241.xml"/><Relationship Id="rId4" Type="http://schemas.openxmlformats.org/officeDocument/2006/relationships/image" Target="../media/image35.png"/><Relationship Id="rId3" Type="http://schemas.openxmlformats.org/officeDocument/2006/relationships/tags" Target="../tags/tag240.xml"/><Relationship Id="rId2" Type="http://schemas.openxmlformats.org/officeDocument/2006/relationships/tags" Target="../tags/tag239.xml"/><Relationship Id="rId1" Type="http://schemas.openxmlformats.org/officeDocument/2006/relationships/tags" Target="../tags/tag238.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3.xml"/><Relationship Id="rId1" Type="http://schemas.openxmlformats.org/officeDocument/2006/relationships/tags" Target="../tags/tag12.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5.xml"/><Relationship Id="rId1" Type="http://schemas.openxmlformats.org/officeDocument/2006/relationships/tags" Target="../tags/tag14.xml"/></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9.xml"/><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tags" Target="../tags/tag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直角三角形 8"/>
          <p:cNvSpPr/>
          <p:nvPr/>
        </p:nvSpPr>
        <p:spPr>
          <a:xfrm rot="16200000">
            <a:off x="5255260" y="-78105"/>
            <a:ext cx="5344160" cy="8529955"/>
          </a:xfrm>
          <a:prstGeom prst="rtTriangle">
            <a:avLst/>
          </a:prstGeom>
          <a:solidFill>
            <a:srgbClr val="3EA4D4">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8FD7"/>
              </a:solidFill>
              <a:latin typeface="微软雅黑" panose="020B0503020204020204" pitchFamily="34" charset="-122"/>
              <a:ea typeface="微软雅黑" panose="020B0503020204020204" pitchFamily="34" charset="-122"/>
            </a:endParaRPr>
          </a:p>
        </p:txBody>
      </p:sp>
      <p:sp>
        <p:nvSpPr>
          <p:cNvPr id="6" name="直角三角形 5"/>
          <p:cNvSpPr/>
          <p:nvPr/>
        </p:nvSpPr>
        <p:spPr>
          <a:xfrm rot="16200000">
            <a:off x="6078855" y="745490"/>
            <a:ext cx="4940300" cy="7285990"/>
          </a:xfrm>
          <a:prstGeom prst="rtTriangle">
            <a:avLst/>
          </a:prstGeom>
          <a:solidFill>
            <a:srgbClr val="008DD7">
              <a:alpha val="6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副标题 2"/>
          <p:cNvSpPr>
            <a:spLocks noGrp="1"/>
          </p:cNvSpPr>
          <p:nvPr>
            <p:ph type="subTitle" idx="1"/>
          </p:nvPr>
        </p:nvSpPr>
        <p:spPr>
          <a:xfrm>
            <a:off x="1466850" y="2851150"/>
            <a:ext cx="7929245" cy="1067134"/>
          </a:xfrm>
        </p:spPr>
        <p:txBody>
          <a:bodyPr>
            <a:noAutofit/>
          </a:bodyPr>
          <a:lstStyle/>
          <a:p>
            <a:pPr algn="ct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rPr>
              <a:t>项目一 数据库设计</a:t>
            </a:r>
            <a:endParaRPr lang="en-US" altLang="zh-CN" sz="3200" b="1" dirty="0">
              <a:latin typeface="微软雅黑" panose="020B0503020204020204" pitchFamily="34" charset="-122"/>
              <a:ea typeface="微软雅黑" panose="020B0503020204020204" pitchFamily="34" charset="-122"/>
              <a:cs typeface="微软雅黑" panose="020B0503020204020204" pitchFamily="34" charset="-122"/>
            </a:endParaRPr>
          </a:p>
          <a:p>
            <a:pPr algn="ctr"/>
            <a:r>
              <a:rPr lang="zh-CN" altLang="en-US" sz="2800" dirty="0">
                <a:solidFill>
                  <a:srgbClr val="E78F2C"/>
                </a:solidFill>
                <a:latin typeface="微软雅黑" panose="020B0503020204020204" pitchFamily="34" charset="-122"/>
                <a:ea typeface="微软雅黑" panose="020B0503020204020204" pitchFamily="34" charset="-122"/>
                <a:cs typeface="微软雅黑" panose="020B0503020204020204" pitchFamily="34" charset="-122"/>
              </a:rPr>
              <a:t>任务三 </a:t>
            </a:r>
            <a:r>
              <a:rPr lang="zh-CN" sz="2800" dirty="0">
                <a:solidFill>
                  <a:srgbClr val="E78F2C"/>
                </a:solidFill>
                <a:latin typeface="微软雅黑" panose="020B0503020204020204" pitchFamily="34" charset="-122"/>
                <a:ea typeface="微软雅黑" panose="020B0503020204020204" pitchFamily="34" charset="-122"/>
                <a:cs typeface="微软雅黑" panose="020B0503020204020204" pitchFamily="34" charset="-122"/>
              </a:rPr>
              <a:t>表</a:t>
            </a:r>
            <a:r>
              <a:rPr sz="2800" dirty="0">
                <a:solidFill>
                  <a:srgbClr val="E78F2C"/>
                </a:solidFill>
                <a:latin typeface="微软雅黑" panose="020B0503020204020204" pitchFamily="34" charset="-122"/>
                <a:ea typeface="微软雅黑" panose="020B0503020204020204" pitchFamily="34" charset="-122"/>
                <a:cs typeface="微软雅黑" panose="020B0503020204020204" pitchFamily="34" charset="-122"/>
              </a:rPr>
              <a:t>的操作与管理</a:t>
            </a:r>
            <a:endParaRPr sz="2800" dirty="0">
              <a:solidFill>
                <a:srgbClr val="E78F2C"/>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8" name="图片 7"/>
          <p:cNvPicPr>
            <a:picLocks noChangeAspect="1"/>
          </p:cNvPicPr>
          <p:nvPr userDrawn="1">
            <p:custDataLst>
              <p:tags r:id="rId1"/>
            </p:custDataLst>
          </p:nvPr>
        </p:nvPicPr>
        <p:blipFill>
          <a:blip r:embed="rId2" cstate="print">
            <a:extLst>
              <a:ext uri="{28A0092B-C50C-407E-A947-70E740481C1C}">
                <a14:useLocalDpi xmlns:a14="http://schemas.microsoft.com/office/drawing/2010/main" val="0"/>
              </a:ext>
            </a:extLst>
          </a:blip>
          <a:stretch>
            <a:fillRect/>
          </a:stretch>
        </p:blipFill>
        <p:spPr>
          <a:xfrm>
            <a:off x="452755" y="153035"/>
            <a:ext cx="1303020" cy="1189990"/>
          </a:xfrm>
          <a:prstGeom prst="rect">
            <a:avLst/>
          </a:prstGeom>
        </p:spPr>
      </p:pic>
      <p:sp>
        <p:nvSpPr>
          <p:cNvPr id="12" name="等腰三角形 11"/>
          <p:cNvSpPr/>
          <p:nvPr/>
        </p:nvSpPr>
        <p:spPr>
          <a:xfrm rot="19920000">
            <a:off x="7574915" y="1333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 name="等腰三角形 12"/>
          <p:cNvSpPr/>
          <p:nvPr/>
        </p:nvSpPr>
        <p:spPr>
          <a:xfrm rot="19920000">
            <a:off x="7642225" y="13144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4" name="等腰三角形 13"/>
          <p:cNvSpPr/>
          <p:nvPr/>
        </p:nvSpPr>
        <p:spPr>
          <a:xfrm rot="2880000">
            <a:off x="4392295" y="423672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880000">
            <a:off x="4566285" y="403415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6" name="等腰三角形 15"/>
          <p:cNvSpPr/>
          <p:nvPr/>
        </p:nvSpPr>
        <p:spPr>
          <a:xfrm rot="1380000">
            <a:off x="9674225" y="96012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7" name="等腰三角形 16"/>
          <p:cNvSpPr/>
          <p:nvPr/>
        </p:nvSpPr>
        <p:spPr>
          <a:xfrm rot="1380000">
            <a:off x="9624060" y="105346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pic>
        <p:nvPicPr>
          <p:cNvPr id="20" name="图片 19"/>
          <p:cNvPicPr>
            <a:picLocks noChangeAspect="1"/>
          </p:cNvPicPr>
          <p:nvPr/>
        </p:nvPicPr>
        <p:blipFill>
          <a:blip r:embed="rId3"/>
          <a:stretch>
            <a:fillRect/>
          </a:stretch>
        </p:blipFill>
        <p:spPr>
          <a:xfrm>
            <a:off x="866140" y="4827905"/>
            <a:ext cx="1867535" cy="1867535"/>
          </a:xfrm>
          <a:prstGeom prst="rect">
            <a:avLst/>
          </a:prstGeom>
        </p:spPr>
      </p:pic>
      <p:pic>
        <p:nvPicPr>
          <p:cNvPr id="11" name="图片 10"/>
          <p:cNvPicPr>
            <a:picLocks noChangeAspect="1"/>
          </p:cNvPicPr>
          <p:nvPr>
            <p:custDataLst>
              <p:tags r:id="rId4"/>
            </p:custDataLst>
          </p:nvPr>
        </p:nvPicPr>
        <p:blipFill>
          <a:blip r:embed="rId5"/>
          <a:stretch>
            <a:fillRect/>
          </a:stretch>
        </p:blipFill>
        <p:spPr>
          <a:xfrm>
            <a:off x="7662545" y="4255770"/>
            <a:ext cx="4366895" cy="2540635"/>
          </a:xfrm>
          <a:prstGeom prst="rect">
            <a:avLst/>
          </a:prstGeom>
        </p:spPr>
      </p:pic>
      <p:sp>
        <p:nvSpPr>
          <p:cNvPr id="2" name="文本框 1"/>
          <p:cNvSpPr txBox="1"/>
          <p:nvPr/>
        </p:nvSpPr>
        <p:spPr>
          <a:xfrm>
            <a:off x="1466850" y="1773382"/>
            <a:ext cx="7285990" cy="769441"/>
          </a:xfrm>
          <a:prstGeom prst="rect">
            <a:avLst/>
          </a:prstGeom>
          <a:noFill/>
        </p:spPr>
        <p:txBody>
          <a:bodyPr wrap="square" rtlCol="0">
            <a:spAutoFit/>
          </a:bodyPr>
          <a:lstStyle/>
          <a:p>
            <a:r>
              <a:rPr lang="en-US" altLang="zh-CN" sz="4400" b="1" dirty="0">
                <a:ln w="0"/>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MySQL</a:t>
            </a:r>
            <a:r>
              <a:rPr lang="zh-CN" altLang="en-US" sz="4400" b="1" dirty="0">
                <a:ln w="0"/>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数据库项目化教程</a:t>
            </a:r>
            <a:endParaRPr lang="zh-CN" altLang="en-US" sz="4400" b="1" dirty="0">
              <a:ln w="0"/>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ndAc>
          <p:endSnd/>
        </p:sndAc>
      </p:transition>
    </mc:Choice>
    <mc:Fallback>
      <p:transition spd="slow">
        <p:sndAc>
          <p:endSnd/>
        </p:sndAc>
      </p:transition>
    </mc:Fallback>
  </mc:AlternateContent>
  <p:timing>
    <p:tnLst>
      <p:par>
        <p:cTn id="1" dur="indefinite" restart="never" nodeType="tmRoot"/>
      </p:par>
    </p:tnLst>
    <p:bldLst>
      <p:bldP spid="9" grpId="0" animBg="1"/>
      <p:bldP spid="9" grpId="1" animBg="1"/>
      <p:bldP spid="6" grpId="0" animBg="1"/>
      <p:bldP spid="6" grpId="1" animBg="1"/>
      <p:bldP spid="12" grpId="0" bldLvl="0" animBg="1"/>
      <p:bldP spid="12" grpId="1" animBg="1"/>
      <p:bldP spid="13" grpId="0" bldLvl="0" animBg="1"/>
      <p:bldP spid="13" grpId="1" animBg="1"/>
      <p:bldP spid="14" grpId="0" animBg="1"/>
      <p:bldP spid="14" grpId="1" animBg="1"/>
      <p:bldP spid="15" grpId="0" animBg="1"/>
      <p:bldP spid="15" grpId="1" animBg="1"/>
      <p:bldP spid="16" grpId="0" animBg="1"/>
      <p:bldP spid="16" grpId="1" animBg="1"/>
      <p:bldP spid="17" grpId="0" animBg="1"/>
      <p:bldP spid="17"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3363595"/>
            <a:ext cx="12192000" cy="3275330"/>
          </a:xfrm>
          <a:prstGeom prst="rect">
            <a:avLst/>
          </a:prstGeom>
          <a:solidFill>
            <a:srgbClr val="C3E4F2">
              <a:alpha val="17000"/>
            </a:srgbClr>
          </a:solidFill>
          <a:ln>
            <a:noFill/>
          </a:ln>
          <a:effectLst>
            <a:glow>
              <a:schemeClr val="accent1">
                <a:alpha val="55000"/>
              </a:schemeClr>
            </a:glow>
            <a:outerShdw blurRad="1143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latin typeface="微软雅黑" panose="020B0503020204020204" pitchFamily="34" charset="-122"/>
                <a:ea typeface="微软雅黑" panose="020B0503020204020204" pitchFamily="34" charset="-122"/>
              </a:rPr>
              <a:t>primary key ：主建约束，同时保证数据唯一性和非空。</a:t>
            </a:r>
            <a:endParaRPr lang="zh-CN" altLang="en-US">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a:xfrm>
            <a:off x="231140" y="377190"/>
            <a:ext cx="5864860" cy="454025"/>
          </a:xfrm>
        </p:spPr>
        <p:txBody>
          <a:bodyPr>
            <a:normAutofit fontScale="90000"/>
          </a:bodyPr>
          <a:lstStyle/>
          <a:p>
            <a:pPr lvl="0" algn="just"/>
            <a:r>
              <a:rPr altLang="zh-CN" sz="3110" b="1" dirty="0">
                <a:latin typeface="微软雅黑" panose="020B0503020204020204" pitchFamily="34" charset="-122"/>
                <a:ea typeface="微软雅黑" panose="020B0503020204020204" pitchFamily="34" charset="-122"/>
                <a:cs typeface="微软雅黑" panose="020B0503020204020204" pitchFamily="34" charset="-122"/>
                <a:sym typeface="+mn-ea"/>
              </a:rPr>
              <a:t>创建</a:t>
            </a:r>
            <a:r>
              <a:rPr lang="zh-CN" sz="3110" b="1" dirty="0">
                <a:latin typeface="微软雅黑" panose="020B0503020204020204" pitchFamily="34" charset="-122"/>
                <a:ea typeface="微软雅黑" panose="020B0503020204020204" pitchFamily="34" charset="-122"/>
                <a:cs typeface="微软雅黑" panose="020B0503020204020204" pitchFamily="34" charset="-122"/>
                <a:sym typeface="+mn-ea"/>
              </a:rPr>
              <a:t>班级信息表</a:t>
            </a:r>
            <a:r>
              <a:rPr lang="en-US" altLang="zh-CN" sz="3110" b="1" dirty="0">
                <a:latin typeface="微软雅黑" panose="020B0503020204020204" pitchFamily="34" charset="-122"/>
                <a:ea typeface="微软雅黑" panose="020B0503020204020204" pitchFamily="34" charset="-122"/>
                <a:cs typeface="微软雅黑" panose="020B0503020204020204" pitchFamily="34" charset="-122"/>
                <a:sym typeface="+mn-ea"/>
              </a:rPr>
              <a:t>(Class)</a:t>
            </a:r>
            <a:endParaRPr lang="en-US" altLang="zh-CN" sz="311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等腰三角形 13"/>
          <p:cNvSpPr/>
          <p:nvPr/>
        </p:nvSpPr>
        <p:spPr>
          <a:xfrm rot="20940000">
            <a:off x="384238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413702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cxnSp>
        <p:nvCxnSpPr>
          <p:cNvPr id="12" name="直接连接符 11"/>
          <p:cNvCxnSpPr/>
          <p:nvPr/>
        </p:nvCxnSpPr>
        <p:spPr>
          <a:xfrm flipV="1">
            <a:off x="266700" y="885190"/>
            <a:ext cx="3876675" cy="1905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5" name="文本框 4"/>
          <p:cNvSpPr txBox="1"/>
          <p:nvPr/>
        </p:nvSpPr>
        <p:spPr>
          <a:xfrm>
            <a:off x="5657850" y="904240"/>
            <a:ext cx="6096000" cy="2461260"/>
          </a:xfrm>
          <a:prstGeom prst="rect">
            <a:avLst/>
          </a:prstGeom>
          <a:noFill/>
        </p:spPr>
        <p:txBody>
          <a:bodyPr wrap="square" rtlCol="0" anchor="t">
            <a:spAutoFit/>
          </a:bodyPr>
          <a:p>
            <a:r>
              <a:rPr lang="zh-CN" altLang="en-US" sz="2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步骤二：</a:t>
            </a:r>
            <a:r>
              <a:rPr lang="zh-CN" altLang="en-US" sz="24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创建班级表，名为Class。</a:t>
            </a:r>
            <a:endParaRPr lang="zh-CN" altLang="en-US" sz="24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fontAlgn="auto">
              <a:lnSpc>
                <a:spcPct val="100000"/>
              </a:lnSpc>
              <a:spcBef>
                <a:spcPts val="1200"/>
              </a:spcBef>
            </a:pPr>
            <a:r>
              <a:rPr lang="en-US" altLang="zh-CN" sz="20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CREATE TABLE Class</a:t>
            </a:r>
            <a:endParaRPr lang="zh-CN" altLang="en-US" sz="20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fontAlgn="auto">
              <a:lnSpc>
                <a:spcPct val="100000"/>
              </a:lnSpc>
            </a:pPr>
            <a:r>
              <a:rPr lang="zh-CN" altLang="en-US" sz="20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(ClassNo int(11) primary key,</a:t>
            </a:r>
            <a:endParaRPr lang="zh-CN" altLang="en-US" sz="20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fontAlgn="auto">
              <a:lnSpc>
                <a:spcPct val="100000"/>
              </a:lnSpc>
            </a:pPr>
            <a:r>
              <a:rPr lang="zh-CN" altLang="en-US" sz="20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ClassName varchar(30) not null,</a:t>
            </a:r>
            <a:endParaRPr lang="zh-CN" altLang="en-US" sz="20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fontAlgn="auto">
              <a:lnSpc>
                <a:spcPct val="100000"/>
              </a:lnSpc>
            </a:pPr>
            <a:r>
              <a:rPr lang="zh-CN" altLang="en-US" sz="20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College varchar(30) not null,</a:t>
            </a:r>
            <a:endParaRPr lang="zh-CN" altLang="en-US" sz="20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fontAlgn="auto">
              <a:lnSpc>
                <a:spcPct val="100000"/>
              </a:lnSpc>
            </a:pPr>
            <a:r>
              <a:rPr lang="zh-CN" altLang="en-US" sz="20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Specialty varchar(30) not null,</a:t>
            </a:r>
            <a:endParaRPr lang="zh-CN" altLang="en-US" sz="20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fontAlgn="auto">
              <a:lnSpc>
                <a:spcPct val="100000"/>
              </a:lnSpc>
            </a:pPr>
            <a:r>
              <a:rPr lang="zh-CN" altLang="en-US" sz="20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EnterYear Year);    </a:t>
            </a:r>
            <a:r>
              <a:rPr lang="zh-CN" altLang="en-US"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zh-CN" altLang="en-US"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8" name="文本框 7"/>
          <p:cNvSpPr txBox="1"/>
          <p:nvPr>
            <p:custDataLst>
              <p:tags r:id="rId1"/>
            </p:custDataLst>
          </p:nvPr>
        </p:nvSpPr>
        <p:spPr>
          <a:xfrm>
            <a:off x="602615" y="1308100"/>
            <a:ext cx="4933315" cy="1014730"/>
          </a:xfrm>
          <a:prstGeom prst="rect">
            <a:avLst/>
          </a:prstGeom>
          <a:noFill/>
        </p:spPr>
        <p:txBody>
          <a:bodyPr wrap="square" rtlCol="0" anchor="t">
            <a:spAutoFit/>
          </a:bodyPr>
          <a:p>
            <a:r>
              <a:rPr lang="zh-CN" altLang="en-US" sz="2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步骤一：</a:t>
            </a:r>
            <a:r>
              <a:rPr lang="zh-CN" altLang="en-US" sz="24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选择数据库“stuinfo”。</a:t>
            </a:r>
            <a:endParaRPr lang="zh-CN" altLang="en-US" sz="24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fontAlgn="auto">
              <a:lnSpc>
                <a:spcPct val="150000"/>
              </a:lnSpc>
            </a:pPr>
            <a:r>
              <a:rPr lang="en-US" altLang="zh-CN" sz="24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USE stuinfo;  </a:t>
            </a:r>
            <a:r>
              <a:rPr lang="zh-CN" altLang="en-US" sz="24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zh-CN" altLang="en-US" sz="24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203" name="图片 203"/>
          <p:cNvPicPr>
            <a:picLocks noChangeAspect="1"/>
          </p:cNvPicPr>
          <p:nvPr>
            <p:custDataLst>
              <p:tags r:id="rId2"/>
            </p:custDataLst>
          </p:nvPr>
        </p:nvPicPr>
        <p:blipFill>
          <a:blip r:embed="rId3"/>
          <a:stretch>
            <a:fillRect/>
          </a:stretch>
        </p:blipFill>
        <p:spPr>
          <a:xfrm>
            <a:off x="1475740" y="3430270"/>
            <a:ext cx="7464425" cy="2820670"/>
          </a:xfrm>
          <a:prstGeom prst="rect">
            <a:avLst/>
          </a:prstGeom>
        </p:spPr>
      </p:pic>
      <p:sp>
        <p:nvSpPr>
          <p:cNvPr id="100" name="文本框 99"/>
          <p:cNvSpPr txBox="1"/>
          <p:nvPr/>
        </p:nvSpPr>
        <p:spPr>
          <a:xfrm>
            <a:off x="1475740" y="6315710"/>
            <a:ext cx="8141970" cy="337185"/>
          </a:xfrm>
          <a:prstGeom prst="rect">
            <a:avLst/>
          </a:prstGeom>
          <a:noFill/>
          <a:ln w="9525">
            <a:noFill/>
          </a:ln>
        </p:spPr>
        <p:txBody>
          <a:bodyPr wrap="square">
            <a:spAutoFit/>
          </a:bodyPr>
          <a:p>
            <a:pPr marL="266700" indent="-266700"/>
            <a:r>
              <a:rPr lang="en-US" sz="1600" b="0">
                <a:solidFill>
                  <a:srgbClr val="FF0000"/>
                </a:solidFill>
                <a:latin typeface="Wingdings" panose="05000000000000000000" charset="0"/>
                <a:ea typeface="等线" panose="02010600030101010101" charset="-122"/>
              </a:rPr>
              <a:t>Ø </a:t>
            </a:r>
            <a:r>
              <a:rPr lang="zh-CN" sz="1600" b="0">
                <a:solidFill>
                  <a:srgbClr val="FF0000"/>
                </a:solidFill>
                <a:ea typeface="等线" panose="02010600030101010101" charset="-122"/>
                <a:cs typeface="MicrosoftYaHei" charset="0"/>
              </a:rPr>
              <a:t>primary key ：主建约束，同时保证数据唯一性和非空</a:t>
            </a:r>
            <a:r>
              <a:rPr lang="zh-CN" sz="1600" b="0">
                <a:solidFill>
                  <a:srgbClr val="FF0000"/>
                </a:solidFill>
                <a:ea typeface="等线" panose="02010600030101010101" charset="-122"/>
              </a:rPr>
              <a:t>。</a:t>
            </a:r>
            <a:endParaRPr lang="zh-CN" altLang="en-US" sz="1600" b="0">
              <a:solidFill>
                <a:srgbClr val="FF0000"/>
              </a:solidFill>
              <a:ea typeface="等线" panose="02010600030101010101" charset="-122"/>
            </a:endParaRPr>
          </a:p>
        </p:txBody>
      </p:sp>
    </p:spTree>
  </p:cSld>
  <p:clrMapOvr>
    <a:masterClrMapping/>
  </p:clrMapOvr>
  <mc:AlternateContent xmlns:mc="http://schemas.openxmlformats.org/markup-compatibility/2006">
    <mc:Choice xmlns:p14="http://schemas.microsoft.com/office/powerpoint/2010/main" Requires="p14">
      <p:transition spd="med" p14:dur="750">
        <p:pull/>
      </p:transition>
    </mc:Choice>
    <mc:Fallback>
      <p:transition spd="med">
        <p:pull/>
      </p:transition>
    </mc:Fallback>
  </mc:AlternateContent>
  <p:timing>
    <p:tnLst>
      <p:par>
        <p:cTn id="1" dur="indefinite" restart="never" nodeType="tmRoot"/>
      </p:par>
    </p:tnLst>
    <p:bldLst>
      <p:bldP spid="2" grpId="0"/>
      <p:bldP spid="15" grpId="0" bldLvl="0" animBg="1"/>
      <p:bldP spid="14" grpId="0" bldLvl="0" animBg="1"/>
      <p:bldP spid="2" grpId="1"/>
      <p:bldP spid="15" grpId="1" animBg="1"/>
      <p:bldP spid="14" grpId="1" animBg="1"/>
      <p:bldP spid="6" grpId="0" bldLvl="0" animBg="1"/>
      <p:bldP spid="6"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3363595"/>
            <a:ext cx="12192000" cy="3275330"/>
          </a:xfrm>
          <a:prstGeom prst="rect">
            <a:avLst/>
          </a:prstGeom>
          <a:solidFill>
            <a:srgbClr val="C3E4F2">
              <a:alpha val="17000"/>
            </a:srgbClr>
          </a:solidFill>
          <a:ln>
            <a:noFill/>
          </a:ln>
          <a:effectLst>
            <a:glow>
              <a:schemeClr val="accent1">
                <a:alpha val="55000"/>
              </a:schemeClr>
            </a:glow>
            <a:outerShdw blurRad="1143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a:xfrm>
            <a:off x="231140" y="377190"/>
            <a:ext cx="5864860" cy="454025"/>
          </a:xfrm>
        </p:spPr>
        <p:txBody>
          <a:bodyPr>
            <a:normAutofit fontScale="90000"/>
          </a:bodyPr>
          <a:lstStyle/>
          <a:p>
            <a:pPr lvl="0" algn="just"/>
            <a:r>
              <a:rPr altLang="zh-CN" sz="3110" b="1" dirty="0">
                <a:latin typeface="微软雅黑" panose="020B0503020204020204" pitchFamily="34" charset="-122"/>
                <a:ea typeface="微软雅黑" panose="020B0503020204020204" pitchFamily="34" charset="-122"/>
                <a:cs typeface="微软雅黑" panose="020B0503020204020204" pitchFamily="34" charset="-122"/>
                <a:sym typeface="+mn-ea"/>
              </a:rPr>
              <a:t>创建</a:t>
            </a:r>
            <a:r>
              <a:rPr lang="zh-CN" sz="3110" b="1" dirty="0">
                <a:latin typeface="微软雅黑" panose="020B0503020204020204" pitchFamily="34" charset="-122"/>
                <a:ea typeface="微软雅黑" panose="020B0503020204020204" pitchFamily="34" charset="-122"/>
                <a:cs typeface="微软雅黑" panose="020B0503020204020204" pitchFamily="34" charset="-122"/>
                <a:sym typeface="+mn-ea"/>
              </a:rPr>
              <a:t>班级信息表</a:t>
            </a:r>
            <a:r>
              <a:rPr lang="en-US" altLang="zh-CN" sz="3110" b="1" dirty="0">
                <a:latin typeface="微软雅黑" panose="020B0503020204020204" pitchFamily="34" charset="-122"/>
                <a:ea typeface="微软雅黑" panose="020B0503020204020204" pitchFamily="34" charset="-122"/>
                <a:cs typeface="微软雅黑" panose="020B0503020204020204" pitchFamily="34" charset="-122"/>
                <a:sym typeface="+mn-ea"/>
              </a:rPr>
              <a:t>(Class)</a:t>
            </a:r>
            <a:endParaRPr lang="en-US" altLang="zh-CN" sz="311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等腰三角形 13"/>
          <p:cNvSpPr/>
          <p:nvPr/>
        </p:nvSpPr>
        <p:spPr>
          <a:xfrm rot="20940000">
            <a:off x="384238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413702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cxnSp>
        <p:nvCxnSpPr>
          <p:cNvPr id="12" name="直接连接符 11"/>
          <p:cNvCxnSpPr/>
          <p:nvPr/>
        </p:nvCxnSpPr>
        <p:spPr>
          <a:xfrm flipV="1">
            <a:off x="266700" y="885190"/>
            <a:ext cx="3876675" cy="1905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8" name="文本框 7"/>
          <p:cNvSpPr txBox="1"/>
          <p:nvPr>
            <p:custDataLst>
              <p:tags r:id="rId1"/>
            </p:custDataLst>
          </p:nvPr>
        </p:nvSpPr>
        <p:spPr>
          <a:xfrm>
            <a:off x="676910" y="1467485"/>
            <a:ext cx="9740265" cy="1014730"/>
          </a:xfrm>
          <a:prstGeom prst="rect">
            <a:avLst/>
          </a:prstGeom>
          <a:noFill/>
        </p:spPr>
        <p:txBody>
          <a:bodyPr wrap="square" rtlCol="0" anchor="t">
            <a:spAutoFit/>
          </a:bodyPr>
          <a:p>
            <a:r>
              <a:rPr lang="zh-CN" altLang="en-US" sz="2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步骤三：</a:t>
            </a:r>
            <a:r>
              <a:rPr lang="zh-CN" altLang="en-US" sz="24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显示目前Stuinfo数据库中表的信息。</a:t>
            </a:r>
            <a:endParaRPr lang="zh-CN" altLang="en-US" sz="24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fontAlgn="auto">
              <a:lnSpc>
                <a:spcPct val="150000"/>
              </a:lnSpc>
            </a:pPr>
            <a:r>
              <a:rPr lang="en-US" altLang="zh-CN" sz="24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SHOW TABLES;  </a:t>
            </a:r>
            <a:r>
              <a:rPr lang="zh-CN" altLang="en-US" sz="24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zh-CN" altLang="en-US" sz="24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00" name="文本框 99"/>
          <p:cNvSpPr txBox="1"/>
          <p:nvPr/>
        </p:nvSpPr>
        <p:spPr>
          <a:xfrm>
            <a:off x="1475740" y="6315710"/>
            <a:ext cx="8141970" cy="337185"/>
          </a:xfrm>
          <a:prstGeom prst="rect">
            <a:avLst/>
          </a:prstGeom>
          <a:noFill/>
          <a:ln w="9525">
            <a:noFill/>
          </a:ln>
        </p:spPr>
        <p:txBody>
          <a:bodyPr wrap="square">
            <a:spAutoFit/>
          </a:bodyPr>
          <a:p>
            <a:pPr marL="266700" indent="-266700"/>
            <a:r>
              <a:rPr lang="en-US" sz="1600" b="0">
                <a:solidFill>
                  <a:srgbClr val="FF0000"/>
                </a:solidFill>
                <a:latin typeface="Wingdings" panose="05000000000000000000" charset="0"/>
                <a:ea typeface="等线" panose="02010600030101010101" charset="-122"/>
              </a:rPr>
              <a:t>Ø </a:t>
            </a:r>
            <a:r>
              <a:rPr lang="zh-CN" sz="1600" b="0">
                <a:solidFill>
                  <a:srgbClr val="FF0000"/>
                </a:solidFill>
                <a:ea typeface="等线" panose="02010600030101010101" charset="-122"/>
                <a:cs typeface="MicrosoftYaHei" charset="0"/>
              </a:rPr>
              <a:t>可以看到增加新创建的数据表class</a:t>
            </a:r>
            <a:r>
              <a:rPr lang="zh-CN" sz="1600" b="0">
                <a:solidFill>
                  <a:srgbClr val="FF0000"/>
                </a:solidFill>
                <a:ea typeface="等线" panose="02010600030101010101" charset="-122"/>
              </a:rPr>
              <a:t>。</a:t>
            </a:r>
            <a:endParaRPr lang="zh-CN" altLang="en-US" sz="1600" b="0">
              <a:solidFill>
                <a:srgbClr val="FF0000"/>
              </a:solidFill>
              <a:ea typeface="等线" panose="02010600030101010101" charset="-122"/>
            </a:endParaRPr>
          </a:p>
        </p:txBody>
      </p:sp>
      <p:pic>
        <p:nvPicPr>
          <p:cNvPr id="839" name="图片 839"/>
          <p:cNvPicPr>
            <a:picLocks noChangeAspect="1"/>
          </p:cNvPicPr>
          <p:nvPr>
            <p:custDataLst>
              <p:tags r:id="rId2"/>
            </p:custDataLst>
          </p:nvPr>
        </p:nvPicPr>
        <p:blipFill>
          <a:blip r:embed="rId3"/>
          <a:stretch>
            <a:fillRect/>
          </a:stretch>
        </p:blipFill>
        <p:spPr>
          <a:xfrm>
            <a:off x="1245235" y="3506470"/>
            <a:ext cx="8292465" cy="25692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50">
        <p:pull/>
      </p:transition>
    </mc:Choice>
    <mc:Fallback>
      <p:transition spd="med">
        <p:pull/>
      </p:transition>
    </mc:Fallback>
  </mc:AlternateContent>
  <p:timing>
    <p:tnLst>
      <p:par>
        <p:cTn id="1" dur="indefinite" restart="never" nodeType="tmRoot"/>
      </p:par>
    </p:tnLst>
    <p:bldLst>
      <p:bldP spid="2" grpId="0"/>
      <p:bldP spid="15" grpId="0" bldLvl="0" animBg="1"/>
      <p:bldP spid="14" grpId="0" bldLvl="0" animBg="1"/>
      <p:bldP spid="2" grpId="1"/>
      <p:bldP spid="15" grpId="1" animBg="1"/>
      <p:bldP spid="14" grpId="1" animBg="1"/>
      <p:bldP spid="6" grpId="0" bldLvl="0" animBg="1"/>
      <p:bldP spid="6"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3363595"/>
            <a:ext cx="12192000" cy="3275330"/>
          </a:xfrm>
          <a:prstGeom prst="rect">
            <a:avLst/>
          </a:prstGeom>
          <a:solidFill>
            <a:srgbClr val="C3E4F2">
              <a:alpha val="17000"/>
            </a:srgbClr>
          </a:solidFill>
          <a:ln>
            <a:noFill/>
          </a:ln>
          <a:effectLst>
            <a:glow>
              <a:schemeClr val="accent1">
                <a:alpha val="55000"/>
              </a:schemeClr>
            </a:glow>
            <a:outerShdw blurRad="1143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a:xfrm>
            <a:off x="231140" y="377190"/>
            <a:ext cx="5864860" cy="454025"/>
          </a:xfrm>
        </p:spPr>
        <p:txBody>
          <a:bodyPr>
            <a:normAutofit fontScale="90000"/>
          </a:bodyPr>
          <a:lstStyle/>
          <a:p>
            <a:pPr lvl="0" algn="just"/>
            <a:r>
              <a:rPr altLang="zh-CN" sz="3110" b="1" dirty="0">
                <a:latin typeface="微软雅黑" panose="020B0503020204020204" pitchFamily="34" charset="-122"/>
                <a:ea typeface="微软雅黑" panose="020B0503020204020204" pitchFamily="34" charset="-122"/>
                <a:cs typeface="微软雅黑" panose="020B0503020204020204" pitchFamily="34" charset="-122"/>
                <a:sym typeface="+mn-ea"/>
              </a:rPr>
              <a:t>创建</a:t>
            </a:r>
            <a:r>
              <a:rPr lang="zh-CN" sz="3110" b="1" dirty="0">
                <a:latin typeface="微软雅黑" panose="020B0503020204020204" pitchFamily="34" charset="-122"/>
                <a:ea typeface="微软雅黑" panose="020B0503020204020204" pitchFamily="34" charset="-122"/>
                <a:cs typeface="微软雅黑" panose="020B0503020204020204" pitchFamily="34" charset="-122"/>
                <a:sym typeface="+mn-ea"/>
              </a:rPr>
              <a:t>班级信息表</a:t>
            </a:r>
            <a:r>
              <a:rPr lang="en-US" altLang="zh-CN" sz="3110" b="1" dirty="0">
                <a:latin typeface="微软雅黑" panose="020B0503020204020204" pitchFamily="34" charset="-122"/>
                <a:ea typeface="微软雅黑" panose="020B0503020204020204" pitchFamily="34" charset="-122"/>
                <a:cs typeface="微软雅黑" panose="020B0503020204020204" pitchFamily="34" charset="-122"/>
                <a:sym typeface="+mn-ea"/>
              </a:rPr>
              <a:t>(Class)</a:t>
            </a:r>
            <a:endParaRPr lang="en-US" altLang="zh-CN" sz="311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等腰三角形 13"/>
          <p:cNvSpPr/>
          <p:nvPr/>
        </p:nvSpPr>
        <p:spPr>
          <a:xfrm rot="20940000">
            <a:off x="384238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413702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cxnSp>
        <p:nvCxnSpPr>
          <p:cNvPr id="12" name="直接连接符 11"/>
          <p:cNvCxnSpPr/>
          <p:nvPr/>
        </p:nvCxnSpPr>
        <p:spPr>
          <a:xfrm flipV="1">
            <a:off x="266700" y="885190"/>
            <a:ext cx="3876675" cy="1905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8" name="文本框 7"/>
          <p:cNvSpPr txBox="1"/>
          <p:nvPr>
            <p:custDataLst>
              <p:tags r:id="rId1"/>
            </p:custDataLst>
          </p:nvPr>
        </p:nvSpPr>
        <p:spPr>
          <a:xfrm>
            <a:off x="676910" y="1467485"/>
            <a:ext cx="9740265" cy="1014730"/>
          </a:xfrm>
          <a:prstGeom prst="rect">
            <a:avLst/>
          </a:prstGeom>
          <a:noFill/>
        </p:spPr>
        <p:txBody>
          <a:bodyPr wrap="square" rtlCol="0" anchor="t">
            <a:spAutoFit/>
          </a:bodyPr>
          <a:p>
            <a:r>
              <a:rPr lang="zh-CN" altLang="en-US" sz="2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步骤四：</a:t>
            </a:r>
            <a:r>
              <a:rPr lang="zh-CN" altLang="en-US" sz="24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查看目前创建的Class数据表的结构。</a:t>
            </a:r>
            <a:endParaRPr lang="zh-CN" altLang="en-US" sz="24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fontAlgn="auto">
              <a:lnSpc>
                <a:spcPct val="150000"/>
              </a:lnSpc>
            </a:pPr>
            <a:r>
              <a:rPr lang="en-US" altLang="zh-CN" sz="24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DESC Class;  </a:t>
            </a:r>
            <a:r>
              <a:rPr lang="zh-CN" altLang="en-US" sz="24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zh-CN" altLang="en-US" sz="24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840" name="图片 840"/>
          <p:cNvPicPr>
            <a:picLocks noChangeAspect="1"/>
          </p:cNvPicPr>
          <p:nvPr>
            <p:custDataLst>
              <p:tags r:id="rId2"/>
            </p:custDataLst>
          </p:nvPr>
        </p:nvPicPr>
        <p:blipFill>
          <a:blip r:embed="rId3"/>
          <a:stretch>
            <a:fillRect/>
          </a:stretch>
        </p:blipFill>
        <p:spPr>
          <a:xfrm>
            <a:off x="1253490" y="3528060"/>
            <a:ext cx="8122920" cy="26968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50">
        <p:pull/>
      </p:transition>
    </mc:Choice>
    <mc:Fallback>
      <p:transition spd="med">
        <p:pull/>
      </p:transition>
    </mc:Fallback>
  </mc:AlternateContent>
  <p:timing>
    <p:tnLst>
      <p:par>
        <p:cTn id="1" dur="indefinite" restart="never" nodeType="tmRoot"/>
      </p:par>
    </p:tnLst>
    <p:bldLst>
      <p:bldP spid="2" grpId="0"/>
      <p:bldP spid="15" grpId="0" bldLvl="0" animBg="1"/>
      <p:bldP spid="14" grpId="0" bldLvl="0" animBg="1"/>
      <p:bldP spid="2" grpId="1"/>
      <p:bldP spid="15" grpId="1" animBg="1"/>
      <p:bldP spid="14" grpId="1" animBg="1"/>
      <p:bldP spid="6" grpId="0" bldLvl="0" animBg="1"/>
      <p:bldP spid="6"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3363595"/>
            <a:ext cx="12192000" cy="3275330"/>
          </a:xfrm>
          <a:prstGeom prst="rect">
            <a:avLst/>
          </a:prstGeom>
          <a:solidFill>
            <a:srgbClr val="C3E4F2">
              <a:alpha val="17000"/>
            </a:srgbClr>
          </a:solidFill>
          <a:ln>
            <a:noFill/>
          </a:ln>
          <a:effectLst>
            <a:glow>
              <a:schemeClr val="accent1">
                <a:alpha val="55000"/>
              </a:schemeClr>
            </a:glow>
            <a:outerShdw blurRad="1143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a:xfrm>
            <a:off x="231140" y="377190"/>
            <a:ext cx="5864860" cy="454025"/>
          </a:xfrm>
        </p:spPr>
        <p:txBody>
          <a:bodyPr>
            <a:normAutofit fontScale="90000"/>
          </a:bodyPr>
          <a:lstStyle/>
          <a:p>
            <a:pPr lvl="0" algn="just"/>
            <a:r>
              <a:rPr altLang="zh-CN" sz="3110" b="1" dirty="0">
                <a:latin typeface="微软雅黑" panose="020B0503020204020204" pitchFamily="34" charset="-122"/>
                <a:ea typeface="微软雅黑" panose="020B0503020204020204" pitchFamily="34" charset="-122"/>
                <a:cs typeface="微软雅黑" panose="020B0503020204020204" pitchFamily="34" charset="-122"/>
                <a:sym typeface="+mn-ea"/>
              </a:rPr>
              <a:t>创建</a:t>
            </a:r>
            <a:r>
              <a:rPr lang="zh-CN" sz="3110" b="1" dirty="0">
                <a:latin typeface="微软雅黑" panose="020B0503020204020204" pitchFamily="34" charset="-122"/>
                <a:ea typeface="微软雅黑" panose="020B0503020204020204" pitchFamily="34" charset="-122"/>
                <a:cs typeface="微软雅黑" panose="020B0503020204020204" pitchFamily="34" charset="-122"/>
                <a:sym typeface="+mn-ea"/>
              </a:rPr>
              <a:t>班级信息表</a:t>
            </a:r>
            <a:r>
              <a:rPr lang="en-US" altLang="zh-CN" sz="3110" b="1" dirty="0">
                <a:latin typeface="微软雅黑" panose="020B0503020204020204" pitchFamily="34" charset="-122"/>
                <a:ea typeface="微软雅黑" panose="020B0503020204020204" pitchFamily="34" charset="-122"/>
                <a:cs typeface="微软雅黑" panose="020B0503020204020204" pitchFamily="34" charset="-122"/>
                <a:sym typeface="+mn-ea"/>
              </a:rPr>
              <a:t>(Class)</a:t>
            </a:r>
            <a:endParaRPr lang="en-US" altLang="zh-CN" sz="311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等腰三角形 13"/>
          <p:cNvSpPr/>
          <p:nvPr/>
        </p:nvSpPr>
        <p:spPr>
          <a:xfrm rot="20940000">
            <a:off x="384238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413702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cxnSp>
        <p:nvCxnSpPr>
          <p:cNvPr id="12" name="直接连接符 11"/>
          <p:cNvCxnSpPr/>
          <p:nvPr/>
        </p:nvCxnSpPr>
        <p:spPr>
          <a:xfrm flipV="1">
            <a:off x="266700" y="885190"/>
            <a:ext cx="3876675" cy="1905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8" name="文本框 7"/>
          <p:cNvSpPr txBox="1"/>
          <p:nvPr>
            <p:custDataLst>
              <p:tags r:id="rId1"/>
            </p:custDataLst>
          </p:nvPr>
        </p:nvSpPr>
        <p:spPr>
          <a:xfrm>
            <a:off x="676910" y="1467485"/>
            <a:ext cx="9740265" cy="1014730"/>
          </a:xfrm>
          <a:prstGeom prst="rect">
            <a:avLst/>
          </a:prstGeom>
          <a:noFill/>
        </p:spPr>
        <p:txBody>
          <a:bodyPr wrap="square" rtlCol="0" anchor="t">
            <a:spAutoFit/>
          </a:bodyPr>
          <a:p>
            <a:r>
              <a:rPr lang="zh-CN" altLang="en-US" sz="2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步骤五：</a:t>
            </a:r>
            <a:r>
              <a:rPr lang="zh-CN" altLang="en-US" sz="24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查看目前创建的Class数据表的信息。</a:t>
            </a:r>
            <a:endParaRPr lang="zh-CN" altLang="en-US" sz="24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fontAlgn="auto">
              <a:lnSpc>
                <a:spcPct val="150000"/>
              </a:lnSpc>
            </a:pPr>
            <a:r>
              <a:rPr lang="en-US" altLang="zh-CN" sz="24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SHOW TABLE status like 'class'\G;   </a:t>
            </a:r>
            <a:r>
              <a:rPr lang="zh-CN" altLang="en-US" sz="24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zh-CN" altLang="en-US" sz="24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841" name="图片 841"/>
          <p:cNvPicPr>
            <a:picLocks noChangeAspect="1"/>
          </p:cNvPicPr>
          <p:nvPr>
            <p:custDataLst>
              <p:tags r:id="rId2"/>
            </p:custDataLst>
          </p:nvPr>
        </p:nvPicPr>
        <p:blipFill>
          <a:blip r:embed="rId3"/>
          <a:stretch>
            <a:fillRect/>
          </a:stretch>
        </p:blipFill>
        <p:spPr>
          <a:xfrm>
            <a:off x="494665" y="3293745"/>
            <a:ext cx="5807710" cy="3345180"/>
          </a:xfrm>
          <a:prstGeom prst="rect">
            <a:avLst/>
          </a:prstGeom>
        </p:spPr>
      </p:pic>
      <p:sp>
        <p:nvSpPr>
          <p:cNvPr id="100" name="文本框 99"/>
          <p:cNvSpPr txBox="1"/>
          <p:nvPr/>
        </p:nvSpPr>
        <p:spPr>
          <a:xfrm>
            <a:off x="6302375" y="2690495"/>
            <a:ext cx="5632450" cy="4184650"/>
          </a:xfrm>
          <a:prstGeom prst="rect">
            <a:avLst/>
          </a:prstGeom>
          <a:noFill/>
          <a:ln w="9525">
            <a:noFill/>
          </a:ln>
        </p:spPr>
        <p:txBody>
          <a:bodyPr wrap="square">
            <a:spAutoFit/>
          </a:bodyPr>
          <a:p>
            <a:pPr marL="266700" indent="-266700"/>
            <a:r>
              <a:rPr lang="zh-CN" sz="1400" b="0">
                <a:solidFill>
                  <a:srgbClr val="0C0C0C"/>
                </a:solidFill>
                <a:ea typeface="等线" panose="02010600030101010101" charset="-122"/>
              </a:rPr>
              <a:t>参数说明：</a:t>
            </a:r>
            <a:r>
              <a:rPr lang="en-US" sz="1400" b="0">
                <a:solidFill>
                  <a:srgbClr val="0C0C0C"/>
                </a:solidFill>
                <a:latin typeface="Wingdings" panose="05000000000000000000" charset="0"/>
                <a:ea typeface="等线" panose="02010600030101010101" charset="-122"/>
              </a:rPr>
              <a:t>Ø </a:t>
            </a:r>
            <a:r>
              <a:rPr lang="zh-CN" sz="1400" b="0">
                <a:solidFill>
                  <a:srgbClr val="0C0C0C"/>
                </a:solidFill>
                <a:ea typeface="等线" panose="02010600030101010101" charset="-122"/>
                <a:cs typeface="MicrosoftYaHei" charset="0"/>
              </a:rPr>
              <a:t>Name:表名</a:t>
            </a:r>
            <a:r>
              <a:rPr lang="en-US" sz="1400" b="0">
                <a:solidFill>
                  <a:srgbClr val="0C0C0C"/>
                </a:solidFill>
                <a:latin typeface="Wingdings" panose="05000000000000000000" charset="0"/>
                <a:ea typeface="等线" panose="02010600030101010101" charset="-122"/>
              </a:rPr>
              <a:t>Ø </a:t>
            </a:r>
            <a:r>
              <a:rPr lang="zh-CN" sz="1400" b="0">
                <a:solidFill>
                  <a:srgbClr val="0C0C0C"/>
                </a:solidFill>
                <a:ea typeface="等线" panose="02010600030101010101" charset="-122"/>
                <a:cs typeface="MicrosoftYaHei" charset="0"/>
              </a:rPr>
              <a:t>Engine:存储引擎</a:t>
            </a:r>
            <a:r>
              <a:rPr lang="en-US" sz="1400" b="0">
                <a:solidFill>
                  <a:srgbClr val="0C0C0C"/>
                </a:solidFill>
                <a:latin typeface="Wingdings" panose="05000000000000000000" charset="0"/>
                <a:ea typeface="等线" panose="02010600030101010101" charset="-122"/>
              </a:rPr>
              <a:t>Ø </a:t>
            </a:r>
            <a:r>
              <a:rPr lang="zh-CN" sz="1400" b="0">
                <a:solidFill>
                  <a:srgbClr val="0C0C0C"/>
                </a:solidFill>
                <a:ea typeface="等线" panose="02010600030101010101" charset="-122"/>
                <a:cs typeface="MicrosoftYaHei" charset="0"/>
              </a:rPr>
              <a:t>Row_format:行格式</a:t>
            </a:r>
            <a:r>
              <a:rPr lang="en-US" sz="1400" b="0">
                <a:solidFill>
                  <a:srgbClr val="FF0000"/>
                </a:solidFill>
                <a:latin typeface="Wingdings" panose="05000000000000000000" charset="0"/>
                <a:ea typeface="等线" panose="02010600030101010101" charset="-122"/>
              </a:rPr>
              <a:t>Ø </a:t>
            </a:r>
            <a:r>
              <a:rPr lang="en-US" sz="1400" b="0">
                <a:solidFill>
                  <a:srgbClr val="FF0000"/>
                </a:solidFill>
                <a:latin typeface="等线" panose="02010600030101010101" charset="-122"/>
                <a:cs typeface="MicrosoftYaHei" charset="0"/>
              </a:rPr>
              <a:t>Rows</a:t>
            </a:r>
            <a:r>
              <a:rPr lang="zh-CN" sz="1400" b="0">
                <a:solidFill>
                  <a:srgbClr val="0C0C0C"/>
                </a:solidFill>
                <a:ea typeface="等线" panose="02010600030101010101" charset="-122"/>
              </a:rPr>
              <a:t>：行数，</a:t>
            </a:r>
            <a:r>
              <a:rPr lang="zh-CN" sz="1400" b="0">
                <a:solidFill>
                  <a:srgbClr val="0C0C0C"/>
                </a:solidFill>
                <a:ea typeface="等线" panose="02010600030101010101" charset="-122"/>
                <a:cs typeface="MicrosoftYaHei" charset="0"/>
              </a:rPr>
              <a:t>MyISAM是准确的，InnoDB是估计值</a:t>
            </a:r>
            <a:r>
              <a:rPr lang="en-US" sz="1400" b="0">
                <a:solidFill>
                  <a:srgbClr val="0C0C0C"/>
                </a:solidFill>
                <a:latin typeface="Wingdings" panose="05000000000000000000" charset="0"/>
                <a:ea typeface="等线" panose="02010600030101010101" charset="-122"/>
              </a:rPr>
              <a:t>Ø </a:t>
            </a:r>
            <a:r>
              <a:rPr lang="zh-CN" sz="1400" b="0">
                <a:solidFill>
                  <a:srgbClr val="0C0C0C"/>
                </a:solidFill>
                <a:ea typeface="等线" panose="02010600030101010101" charset="-122"/>
                <a:cs typeface="MicrosoftYaHei" charset="0"/>
              </a:rPr>
              <a:t>Avg_row_length：平混每行字节数</a:t>
            </a:r>
            <a:r>
              <a:rPr lang="en-US" sz="1400" b="0">
                <a:solidFill>
                  <a:srgbClr val="0C0C0C"/>
                </a:solidFill>
                <a:latin typeface="Wingdings" panose="05000000000000000000" charset="0"/>
                <a:ea typeface="等线" panose="02010600030101010101" charset="-122"/>
              </a:rPr>
              <a:t>Ø </a:t>
            </a:r>
            <a:r>
              <a:rPr lang="zh-CN" sz="1400" b="0">
                <a:solidFill>
                  <a:srgbClr val="0C0C0C"/>
                </a:solidFill>
                <a:ea typeface="等线" panose="02010600030101010101" charset="-122"/>
                <a:cs typeface="MicrosoftYaHei" charset="0"/>
              </a:rPr>
              <a:t>Data_length：表数据大小</a:t>
            </a:r>
            <a:r>
              <a:rPr lang="en-US" sz="1400" b="0">
                <a:solidFill>
                  <a:srgbClr val="FF0000"/>
                </a:solidFill>
                <a:latin typeface="Wingdings" panose="05000000000000000000" charset="0"/>
                <a:ea typeface="等线" panose="02010600030101010101" charset="-122"/>
              </a:rPr>
              <a:t>Ø </a:t>
            </a:r>
            <a:r>
              <a:rPr lang="en-US" sz="1400" b="0">
                <a:solidFill>
                  <a:srgbClr val="FF0000"/>
                </a:solidFill>
                <a:latin typeface="等线" panose="02010600030101010101" charset="-122"/>
                <a:cs typeface="MicrosoftYaHei" charset="0"/>
              </a:rPr>
              <a:t>Max_data_length</a:t>
            </a:r>
            <a:r>
              <a:rPr lang="zh-CN" sz="1400" b="0">
                <a:solidFill>
                  <a:srgbClr val="0C0C0C"/>
                </a:solidFill>
                <a:ea typeface="等线" panose="02010600030101010101" charset="-122"/>
              </a:rPr>
              <a:t>：表数据最大容量，与存储引擎有关。</a:t>
            </a:r>
            <a:r>
              <a:rPr lang="en-US" sz="1400" b="0">
                <a:solidFill>
                  <a:srgbClr val="0C0C0C"/>
                </a:solidFill>
                <a:latin typeface="Wingdings" panose="05000000000000000000" charset="0"/>
                <a:ea typeface="等线" panose="02010600030101010101" charset="-122"/>
              </a:rPr>
              <a:t>Ø </a:t>
            </a:r>
            <a:r>
              <a:rPr lang="zh-CN" sz="1400" b="0">
                <a:solidFill>
                  <a:srgbClr val="0C0C0C"/>
                </a:solidFill>
                <a:ea typeface="等线" panose="02010600030101010101" charset="-122"/>
                <a:cs typeface="MicrosoftYaHei" charset="0"/>
              </a:rPr>
              <a:t>Index_length：索引大小（字节）</a:t>
            </a:r>
            <a:r>
              <a:rPr lang="en-US" sz="1400" b="0">
                <a:solidFill>
                  <a:srgbClr val="FF0000"/>
                </a:solidFill>
                <a:latin typeface="Wingdings" panose="05000000000000000000" charset="0"/>
                <a:ea typeface="等线" panose="02010600030101010101" charset="-122"/>
              </a:rPr>
              <a:t>Ø </a:t>
            </a:r>
            <a:r>
              <a:rPr lang="en-US" sz="1400" b="0">
                <a:solidFill>
                  <a:srgbClr val="FF0000"/>
                </a:solidFill>
                <a:latin typeface="等线" panose="02010600030101010101" charset="-122"/>
                <a:cs typeface="MicrosoftYaHei" charset="0"/>
              </a:rPr>
              <a:t>Data_free</a:t>
            </a:r>
            <a:r>
              <a:rPr lang="zh-CN" sz="1400" b="0">
                <a:solidFill>
                  <a:srgbClr val="0C0C0C"/>
                </a:solidFill>
                <a:ea typeface="等线" panose="02010600030101010101" charset="-122"/>
              </a:rPr>
              <a:t>：已分配但未使用空间</a:t>
            </a:r>
            <a:r>
              <a:rPr lang="en-US" sz="1400" b="0">
                <a:solidFill>
                  <a:srgbClr val="FF0000"/>
                </a:solidFill>
                <a:latin typeface="Wingdings" panose="05000000000000000000" charset="0"/>
                <a:ea typeface="等线" panose="02010600030101010101" charset="-122"/>
              </a:rPr>
              <a:t>Ø </a:t>
            </a:r>
            <a:r>
              <a:rPr lang="en-US" sz="1400" b="0">
                <a:solidFill>
                  <a:srgbClr val="FF0000"/>
                </a:solidFill>
                <a:latin typeface="等线" panose="02010600030101010101" charset="-122"/>
                <a:cs typeface="MicrosoftYaHei" charset="0"/>
              </a:rPr>
              <a:t>Auto_increment</a:t>
            </a:r>
            <a:r>
              <a:rPr lang="zh-CN" sz="1400" b="0">
                <a:solidFill>
                  <a:srgbClr val="0C0C0C"/>
                </a:solidFill>
                <a:ea typeface="等线" panose="02010600030101010101" charset="-122"/>
                <a:cs typeface="MicrosoftYaHei" charset="0"/>
              </a:rPr>
              <a:t>: 下一个Auto_increment值,自增主键是下一个主键的值</a:t>
            </a:r>
            <a:r>
              <a:rPr lang="en-US" sz="1400" b="0">
                <a:solidFill>
                  <a:srgbClr val="0C0C0C"/>
                </a:solidFill>
                <a:latin typeface="Wingdings" panose="05000000000000000000" charset="0"/>
                <a:ea typeface="等线" panose="02010600030101010101" charset="-122"/>
              </a:rPr>
              <a:t>Ø </a:t>
            </a:r>
            <a:r>
              <a:rPr lang="zh-CN" sz="1400" b="0">
                <a:solidFill>
                  <a:srgbClr val="0C0C0C"/>
                </a:solidFill>
                <a:ea typeface="等线" panose="02010600030101010101" charset="-122"/>
                <a:cs typeface="MicrosoftYaHei" charset="0"/>
              </a:rPr>
              <a:t>Create_time: 表创建时间</a:t>
            </a:r>
            <a:r>
              <a:rPr lang="en-US" sz="1400" b="0">
                <a:solidFill>
                  <a:srgbClr val="FF0000"/>
                </a:solidFill>
                <a:latin typeface="Wingdings" panose="05000000000000000000" charset="0"/>
                <a:ea typeface="等线" panose="02010600030101010101" charset="-122"/>
              </a:rPr>
              <a:t>Ø </a:t>
            </a:r>
            <a:r>
              <a:rPr lang="en-US" sz="1400" b="0">
                <a:solidFill>
                  <a:srgbClr val="FF0000"/>
                </a:solidFill>
                <a:latin typeface="等线" panose="02010600030101010101" charset="-122"/>
                <a:cs typeface="MicrosoftYaHei" charset="0"/>
              </a:rPr>
              <a:t>Update_time</a:t>
            </a:r>
            <a:r>
              <a:rPr lang="zh-CN" sz="1400" b="0">
                <a:solidFill>
                  <a:srgbClr val="0C0C0C"/>
                </a:solidFill>
                <a:ea typeface="等线" panose="02010600030101010101" charset="-122"/>
                <a:cs typeface="MicrosoftYaHei" charset="0"/>
              </a:rPr>
              <a:t>: 表数据最后更新时间</a:t>
            </a:r>
            <a:r>
              <a:rPr lang="en-US" sz="1400" b="0">
                <a:solidFill>
                  <a:srgbClr val="FF0000"/>
                </a:solidFill>
                <a:latin typeface="Wingdings" panose="05000000000000000000" charset="0"/>
                <a:ea typeface="等线" panose="02010600030101010101" charset="-122"/>
              </a:rPr>
              <a:t>Ø </a:t>
            </a:r>
            <a:r>
              <a:rPr lang="en-US" sz="1400" b="0">
                <a:solidFill>
                  <a:srgbClr val="FF0000"/>
                </a:solidFill>
                <a:latin typeface="等线" panose="02010600030101010101" charset="-122"/>
                <a:cs typeface="MicrosoftYaHei" charset="0"/>
              </a:rPr>
              <a:t>Check_time</a:t>
            </a:r>
            <a:r>
              <a:rPr lang="zh-CN" sz="1400" b="0">
                <a:solidFill>
                  <a:srgbClr val="0C0C0C"/>
                </a:solidFill>
                <a:ea typeface="等线" panose="02010600030101010101" charset="-122"/>
                <a:cs typeface="MicrosoftYaHei" charset="0"/>
              </a:rPr>
              <a:t>: 使用ckeck table或者myisamchk工具最后检查时间</a:t>
            </a:r>
            <a:r>
              <a:rPr lang="en-US" sz="1400" b="0">
                <a:solidFill>
                  <a:srgbClr val="FF0000"/>
                </a:solidFill>
                <a:latin typeface="Wingdings" panose="05000000000000000000" charset="0"/>
                <a:ea typeface="等线" panose="02010600030101010101" charset="-122"/>
              </a:rPr>
              <a:t>Ø </a:t>
            </a:r>
            <a:r>
              <a:rPr lang="en-US" sz="1400" b="0">
                <a:solidFill>
                  <a:srgbClr val="FF0000"/>
                </a:solidFill>
                <a:latin typeface="等线" panose="02010600030101010101" charset="-122"/>
                <a:cs typeface="MicrosoftYaHei" charset="0"/>
              </a:rPr>
              <a:t>Collation</a:t>
            </a:r>
            <a:r>
              <a:rPr lang="zh-CN" sz="1400" b="0">
                <a:solidFill>
                  <a:srgbClr val="0C0C0C"/>
                </a:solidFill>
                <a:ea typeface="等线" panose="02010600030101010101" charset="-122"/>
                <a:cs typeface="MicrosoftYaHei" charset="0"/>
              </a:rPr>
              <a:t>: 默认字符集和字符排序规则</a:t>
            </a:r>
            <a:r>
              <a:rPr lang="en-US" sz="1400" b="0">
                <a:solidFill>
                  <a:srgbClr val="FF0000"/>
                </a:solidFill>
                <a:latin typeface="Wingdings" panose="05000000000000000000" charset="0"/>
                <a:ea typeface="等线" panose="02010600030101010101" charset="-122"/>
              </a:rPr>
              <a:t>Ø </a:t>
            </a:r>
            <a:r>
              <a:rPr lang="en-US" sz="1400" b="0">
                <a:solidFill>
                  <a:srgbClr val="FF0000"/>
                </a:solidFill>
                <a:latin typeface="等线" panose="02010600030101010101" charset="-122"/>
                <a:cs typeface="MicrosoftYaHei" charset="0"/>
              </a:rPr>
              <a:t>Checksum</a:t>
            </a:r>
            <a:r>
              <a:rPr lang="zh-CN" sz="1400" b="0">
                <a:solidFill>
                  <a:srgbClr val="0C0C0C"/>
                </a:solidFill>
                <a:ea typeface="等线" panose="02010600030101010101" charset="-122"/>
                <a:cs typeface="MicrosoftYaHei" charset="0"/>
              </a:rPr>
              <a:t>: 如果启用，保存整个表的实时校验和</a:t>
            </a:r>
            <a:r>
              <a:rPr lang="en-US" sz="1400" b="0">
                <a:solidFill>
                  <a:srgbClr val="0C0C0C"/>
                </a:solidFill>
                <a:latin typeface="Wingdings" panose="05000000000000000000" charset="0"/>
                <a:ea typeface="等线" panose="02010600030101010101" charset="-122"/>
              </a:rPr>
              <a:t>Ø </a:t>
            </a:r>
            <a:r>
              <a:rPr lang="zh-CN" sz="1400" b="0">
                <a:solidFill>
                  <a:srgbClr val="0C0C0C"/>
                </a:solidFill>
                <a:ea typeface="等线" panose="02010600030101010101" charset="-122"/>
                <a:cs typeface="MicrosoftYaHei" charset="0"/>
              </a:rPr>
              <a:t>Create_options: 创建指定的其他选项</a:t>
            </a:r>
            <a:r>
              <a:rPr lang="en-US" sz="1400" b="0">
                <a:solidFill>
                  <a:srgbClr val="FF0000"/>
                </a:solidFill>
                <a:latin typeface="Wingdings" panose="05000000000000000000" charset="0"/>
                <a:ea typeface="等线" panose="02010600030101010101" charset="-122"/>
              </a:rPr>
              <a:t>Ø </a:t>
            </a:r>
            <a:r>
              <a:rPr lang="en-US" sz="1400" b="0">
                <a:solidFill>
                  <a:srgbClr val="FF0000"/>
                </a:solidFill>
                <a:latin typeface="等线" panose="02010600030101010101" charset="-122"/>
                <a:cs typeface="MicrosoftYaHei" charset="0"/>
              </a:rPr>
              <a:t>Comment</a:t>
            </a:r>
            <a:r>
              <a:rPr lang="zh-CN" sz="1400" b="0">
                <a:solidFill>
                  <a:srgbClr val="0C0C0C"/>
                </a:solidFill>
                <a:ea typeface="等线" panose="02010600030101010101" charset="-122"/>
                <a:cs typeface="MicrosoftYaHei" charset="0"/>
              </a:rPr>
              <a:t>: 其他额外信息，一般用作表备注</a:t>
            </a:r>
            <a:endParaRPr lang="zh-CN" altLang="en-US" sz="1400" b="0">
              <a:solidFill>
                <a:srgbClr val="0C0C0C"/>
              </a:solidFill>
              <a:ea typeface="等线" panose="02010600030101010101" charset="-122"/>
              <a:cs typeface="MicrosoftYaHei" charset="0"/>
            </a:endParaRPr>
          </a:p>
        </p:txBody>
      </p:sp>
    </p:spTree>
  </p:cSld>
  <p:clrMapOvr>
    <a:masterClrMapping/>
  </p:clrMapOvr>
  <mc:AlternateContent xmlns:mc="http://schemas.openxmlformats.org/markup-compatibility/2006">
    <mc:Choice xmlns:p14="http://schemas.microsoft.com/office/powerpoint/2010/main" Requires="p14">
      <p:transition spd="med" p14:dur="750">
        <p:pull/>
      </p:transition>
    </mc:Choice>
    <mc:Fallback>
      <p:transition spd="med">
        <p:pull/>
      </p:transition>
    </mc:Fallback>
  </mc:AlternateContent>
  <p:timing>
    <p:tnLst>
      <p:par>
        <p:cTn id="1" dur="indefinite" restart="never" nodeType="tmRoot"/>
      </p:par>
    </p:tnLst>
    <p:bldLst>
      <p:bldP spid="2" grpId="0"/>
      <p:bldP spid="15" grpId="0" bldLvl="0" animBg="1"/>
      <p:bldP spid="14" grpId="0" bldLvl="0" animBg="1"/>
      <p:bldP spid="2" grpId="1"/>
      <p:bldP spid="15" grpId="1" animBg="1"/>
      <p:bldP spid="14" grpId="1" animBg="1"/>
      <p:bldP spid="6" grpId="0" bldLvl="0" animBg="1"/>
      <p:bldP spid="6"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3363595"/>
            <a:ext cx="12192000" cy="3275330"/>
          </a:xfrm>
          <a:prstGeom prst="rect">
            <a:avLst/>
          </a:prstGeom>
          <a:solidFill>
            <a:srgbClr val="C3E4F2">
              <a:alpha val="17000"/>
            </a:srgbClr>
          </a:solidFill>
          <a:ln>
            <a:noFill/>
          </a:ln>
          <a:effectLst>
            <a:glow>
              <a:schemeClr val="accent1">
                <a:alpha val="55000"/>
              </a:schemeClr>
            </a:glow>
            <a:outerShdw blurRad="1143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a:xfrm>
            <a:off x="231140" y="377190"/>
            <a:ext cx="5864860" cy="454025"/>
          </a:xfrm>
        </p:spPr>
        <p:txBody>
          <a:bodyPr>
            <a:normAutofit fontScale="90000"/>
          </a:bodyPr>
          <a:lstStyle/>
          <a:p>
            <a:pPr lvl="0" algn="just"/>
            <a:r>
              <a:rPr altLang="zh-CN" sz="3110" b="1" dirty="0">
                <a:latin typeface="微软雅黑" panose="020B0503020204020204" pitchFamily="34" charset="-122"/>
                <a:ea typeface="微软雅黑" panose="020B0503020204020204" pitchFamily="34" charset="-122"/>
                <a:cs typeface="微软雅黑" panose="020B0503020204020204" pitchFamily="34" charset="-122"/>
                <a:sym typeface="+mn-ea"/>
              </a:rPr>
              <a:t>创建</a:t>
            </a:r>
            <a:r>
              <a:rPr lang="zh-CN" sz="3110" b="1" dirty="0">
                <a:latin typeface="微软雅黑" panose="020B0503020204020204" pitchFamily="34" charset="-122"/>
                <a:ea typeface="微软雅黑" panose="020B0503020204020204" pitchFamily="34" charset="-122"/>
                <a:cs typeface="微软雅黑" panose="020B0503020204020204" pitchFamily="34" charset="-122"/>
                <a:sym typeface="+mn-ea"/>
              </a:rPr>
              <a:t>班级信息表</a:t>
            </a:r>
            <a:r>
              <a:rPr lang="en-US" altLang="zh-CN" sz="3110" b="1" dirty="0">
                <a:latin typeface="微软雅黑" panose="020B0503020204020204" pitchFamily="34" charset="-122"/>
                <a:ea typeface="微软雅黑" panose="020B0503020204020204" pitchFamily="34" charset="-122"/>
                <a:cs typeface="微软雅黑" panose="020B0503020204020204" pitchFamily="34" charset="-122"/>
                <a:sym typeface="+mn-ea"/>
              </a:rPr>
              <a:t>(Class)</a:t>
            </a:r>
            <a:endParaRPr lang="en-US" altLang="zh-CN" sz="311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等腰三角形 13"/>
          <p:cNvSpPr/>
          <p:nvPr/>
        </p:nvSpPr>
        <p:spPr>
          <a:xfrm rot="20940000">
            <a:off x="384238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413702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cxnSp>
        <p:nvCxnSpPr>
          <p:cNvPr id="12" name="直接连接符 11"/>
          <p:cNvCxnSpPr/>
          <p:nvPr/>
        </p:nvCxnSpPr>
        <p:spPr>
          <a:xfrm flipV="1">
            <a:off x="266700" y="885190"/>
            <a:ext cx="3876675" cy="1905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8" name="文本框 7"/>
          <p:cNvSpPr txBox="1"/>
          <p:nvPr>
            <p:custDataLst>
              <p:tags r:id="rId1"/>
            </p:custDataLst>
          </p:nvPr>
        </p:nvSpPr>
        <p:spPr>
          <a:xfrm>
            <a:off x="676910" y="1467485"/>
            <a:ext cx="10457180" cy="829945"/>
          </a:xfrm>
          <a:prstGeom prst="rect">
            <a:avLst/>
          </a:prstGeom>
          <a:noFill/>
        </p:spPr>
        <p:txBody>
          <a:bodyPr wrap="square" rtlCol="0" anchor="t">
            <a:spAutoFit/>
          </a:bodyPr>
          <a:p>
            <a:r>
              <a:rPr lang="zh-CN" altLang="en-US" sz="2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步骤六：</a:t>
            </a:r>
            <a:r>
              <a:rPr lang="zh-CN" altLang="en-US" sz="24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在MySQL的安装路径下，可以看到“Data\stuinfo”下生成class.ibd数据文件</a:t>
            </a:r>
            <a:r>
              <a:rPr lang="zh-CN" altLang="en-US" sz="24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zh-CN" altLang="en-US" sz="24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842" name="图片 842"/>
          <p:cNvPicPr>
            <a:picLocks noChangeAspect="1"/>
          </p:cNvPicPr>
          <p:nvPr>
            <p:custDataLst>
              <p:tags r:id="rId2"/>
            </p:custDataLst>
          </p:nvPr>
        </p:nvPicPr>
        <p:blipFill>
          <a:blip r:embed="rId3"/>
          <a:stretch>
            <a:fillRect/>
          </a:stretch>
        </p:blipFill>
        <p:spPr>
          <a:xfrm>
            <a:off x="964565" y="3836035"/>
            <a:ext cx="9366250" cy="19278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50">
        <p:pull/>
      </p:transition>
    </mc:Choice>
    <mc:Fallback>
      <p:transition spd="med">
        <p:pull/>
      </p:transition>
    </mc:Fallback>
  </mc:AlternateContent>
  <p:timing>
    <p:tnLst>
      <p:par>
        <p:cTn id="1" dur="indefinite" restart="never" nodeType="tmRoot"/>
      </p:par>
    </p:tnLst>
    <p:bldLst>
      <p:bldP spid="2" grpId="0"/>
      <p:bldP spid="15" grpId="0" bldLvl="0" animBg="1"/>
      <p:bldP spid="14" grpId="0" bldLvl="0" animBg="1"/>
      <p:bldP spid="2" grpId="1"/>
      <p:bldP spid="15" grpId="1" animBg="1"/>
      <p:bldP spid="14" grpId="1" animBg="1"/>
      <p:bldP spid="6" grpId="0" bldLvl="0" animBg="1"/>
      <p:bldP spid="6" grpId="1"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a:xfrm>
            <a:off x="831850" y="1709738"/>
            <a:ext cx="10842914" cy="1719262"/>
          </a:xfrm>
        </p:spPr>
        <p:txBody>
          <a:bodyPr>
            <a:normAutofit/>
          </a:bodyPr>
          <a:lstStyle/>
          <a:p>
            <a:pPr>
              <a:lnSpc>
                <a:spcPct val="100000"/>
              </a:lnSpc>
            </a:pPr>
            <a:r>
              <a:rPr lang="zh-CN" altLang="en-US" sz="4800" dirty="0">
                <a:latin typeface="微软雅黑" panose="020B0503020204020204" pitchFamily="34" charset="-122"/>
                <a:ea typeface="微软雅黑" panose="020B0503020204020204" pitchFamily="34" charset="-122"/>
              </a:rPr>
              <a:t>任务</a:t>
            </a:r>
            <a:r>
              <a:rPr lang="en-US" altLang="zh-CN" sz="4800" dirty="0">
                <a:latin typeface="微软雅黑" panose="020B0503020204020204" pitchFamily="34" charset="-122"/>
                <a:ea typeface="微软雅黑" panose="020B0503020204020204" pitchFamily="34" charset="-122"/>
              </a:rPr>
              <a:t>3</a:t>
            </a:r>
            <a:r>
              <a:rPr lang="en-US" altLang="zh-CN" sz="4800" dirty="0">
                <a:latin typeface="微软雅黑" panose="020B0503020204020204" pitchFamily="34" charset="-122"/>
                <a:ea typeface="微软雅黑" panose="020B0503020204020204" pitchFamily="34" charset="-122"/>
              </a:rPr>
              <a:t>-2</a:t>
            </a:r>
            <a:r>
              <a:rPr lang="zh-CN" altLang="en-US" sz="4800" dirty="0">
                <a:latin typeface="微软雅黑" panose="020B0503020204020204" pitchFamily="34" charset="-122"/>
                <a:ea typeface="微软雅黑" panose="020B0503020204020204" pitchFamily="34" charset="-122"/>
              </a:rPr>
              <a:t>：</a:t>
            </a:r>
            <a:br>
              <a:rPr lang="en-US" altLang="zh-CN" sz="4800" dirty="0">
                <a:latin typeface="微软雅黑" panose="020B0503020204020204" pitchFamily="34" charset="-122"/>
                <a:ea typeface="微软雅黑" panose="020B0503020204020204" pitchFamily="34" charset="-122"/>
              </a:rPr>
            </a:br>
            <a:r>
              <a:rPr sz="4800">
                <a:latin typeface="微软雅黑" panose="020B0503020204020204" pitchFamily="34" charset="-122"/>
                <a:ea typeface="微软雅黑" panose="020B0503020204020204" pitchFamily="34" charset="-122"/>
              </a:rPr>
              <a:t>创建学生信息表（Student）</a:t>
            </a:r>
            <a:endParaRPr sz="4800">
              <a:latin typeface="微软雅黑" panose="020B0503020204020204" pitchFamily="34" charset="-122"/>
              <a:ea typeface="微软雅黑" panose="020B0503020204020204" pitchFamily="34" charset="-122"/>
            </a:endParaRPr>
          </a:p>
        </p:txBody>
      </p:sp>
      <p:sp>
        <p:nvSpPr>
          <p:cNvPr id="9" name="内容占位符 8"/>
          <p:cNvSpPr>
            <a:spLocks noGrp="1"/>
          </p:cNvSpPr>
          <p:nvPr>
            <p:ph type="body" idx="1"/>
          </p:nvPr>
        </p:nvSpPr>
        <p:spPr>
          <a:xfrm>
            <a:off x="831850" y="3527281"/>
            <a:ext cx="10515600" cy="2226974"/>
          </a:xfrm>
        </p:spPr>
        <p:txBody>
          <a:bodyPr>
            <a:normAutofit/>
          </a:bodyPr>
          <a:lstStyle/>
          <a:p>
            <a:pPr indent="504190">
              <a:lnSpc>
                <a:spcPct val="160000"/>
              </a:lnSpc>
              <a:spcAft>
                <a:spcPts val="600"/>
              </a:spcAft>
            </a:pPr>
            <a:r>
              <a:rPr sz="2000" dirty="0">
                <a:latin typeface="+mn-ea"/>
              </a:rPr>
              <a:t>开发人员在MySQL数据库管理系统支持创建好学生信息数据库后，开始创建数据表为储存数据做准备。</a:t>
            </a:r>
            <a:endParaRPr sz="2000" dirty="0">
              <a:latin typeface="+mn-ea"/>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31140" y="405765"/>
            <a:ext cx="6282055" cy="425450"/>
          </a:xfrm>
        </p:spPr>
        <p:txBody>
          <a:bodyPr>
            <a:normAutofit fontScale="90000"/>
          </a:bodyPr>
          <a:lstStyle/>
          <a:p>
            <a:pPr lvl="0" algn="just"/>
            <a:r>
              <a:rPr lang="zh-CN" altLang="en-US" sz="3110" b="1" dirty="0">
                <a:latin typeface="微软雅黑" panose="020B0503020204020204" pitchFamily="34" charset="-122"/>
                <a:ea typeface="微软雅黑" panose="020B0503020204020204" pitchFamily="34" charset="-122"/>
                <a:cs typeface="微软雅黑" panose="020B0503020204020204" pitchFamily="34" charset="-122"/>
              </a:rPr>
              <a:t>任务分析</a:t>
            </a:r>
            <a:endParaRPr lang="en-US" altLang="zh-CN" sz="3110" b="1" dirty="0">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5" name="直接连接符 4"/>
          <p:cNvCxnSpPr/>
          <p:nvPr/>
        </p:nvCxnSpPr>
        <p:spPr>
          <a:xfrm flipV="1">
            <a:off x="266700" y="892810"/>
            <a:ext cx="3509645" cy="1143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14" name="等腰三角形 13"/>
          <p:cNvSpPr/>
          <p:nvPr/>
        </p:nvSpPr>
        <p:spPr>
          <a:xfrm rot="20940000">
            <a:off x="369760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399224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 name="内容占位符 3"/>
          <p:cNvSpPr>
            <a:spLocks noGrp="1"/>
          </p:cNvSpPr>
          <p:nvPr>
            <p:ph idx="1"/>
          </p:nvPr>
        </p:nvSpPr>
        <p:spPr>
          <a:xfrm>
            <a:off x="655782" y="1187450"/>
            <a:ext cx="10861963" cy="4989830"/>
          </a:xfrm>
        </p:spPr>
        <p:txBody>
          <a:bodyPr>
            <a:normAutofit/>
          </a:bodyPr>
          <a:lstStyle/>
          <a:p>
            <a:pPr marL="0" indent="457200" fontAlgn="auto">
              <a:lnSpc>
                <a:spcPct val="150000"/>
              </a:lnSpc>
              <a:buNone/>
            </a:pPr>
            <a:r>
              <a:rPr sz="2000" b="1" dirty="0">
                <a:solidFill>
                  <a:srgbClr val="FF0000"/>
                </a:solidFill>
              </a:rPr>
              <a:t>表（TABLE）</a:t>
            </a:r>
            <a:r>
              <a:rPr sz="2000" dirty="0"/>
              <a:t>是数据库中用来存储数据的对象，是有结构的数据的集合，是整个数据库系统的基础。在之前的数据库设计中，确定有Class、Student、Course、Score四张表。本次任务是用命令的方式创建</a:t>
            </a:r>
            <a:r>
              <a:rPr sz="2000" dirty="0">
                <a:solidFill>
                  <a:srgbClr val="FF0000"/>
                </a:solidFill>
              </a:rPr>
              <a:t>Student（学生表）</a:t>
            </a:r>
            <a:r>
              <a:rPr sz="2000" dirty="0"/>
              <a:t>。</a:t>
            </a:r>
            <a:endParaRPr sz="2000" dirty="0"/>
          </a:p>
        </p:txBody>
      </p:sp>
    </p:spTree>
  </p:cSld>
  <p:clrMapOvr>
    <a:masterClrMapping/>
  </p:clrMapOvr>
  <p:transition spd="slow">
    <p:wipe/>
  </p:transition>
  <p:timing>
    <p:tnLst>
      <p:par>
        <p:cTn id="1" dur="indefinite" restart="never" nodeType="tmRoot"/>
      </p:par>
    </p:tnLst>
    <p:bldLst>
      <p:bldP spid="2" grpId="0"/>
      <p:bldP spid="2" grpId="1"/>
      <p:bldP spid="14" grpId="0" bldLvl="0" animBg="1"/>
      <p:bldP spid="14" grpId="1" animBg="1"/>
      <p:bldP spid="15" grpId="0" bldLvl="0" animBg="1"/>
      <p:bldP spid="15"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31140" y="405765"/>
            <a:ext cx="6282055" cy="425450"/>
          </a:xfrm>
        </p:spPr>
        <p:txBody>
          <a:bodyPr>
            <a:normAutofit fontScale="90000"/>
          </a:bodyPr>
          <a:lstStyle/>
          <a:p>
            <a:pPr lvl="0" algn="just"/>
            <a:r>
              <a:rPr lang="zh-CN" altLang="en-US" sz="3110" b="1" dirty="0">
                <a:latin typeface="微软雅黑" panose="020B0503020204020204" pitchFamily="34" charset="-122"/>
                <a:ea typeface="微软雅黑" panose="020B0503020204020204" pitchFamily="34" charset="-122"/>
                <a:cs typeface="微软雅黑" panose="020B0503020204020204" pitchFamily="34" charset="-122"/>
              </a:rPr>
              <a:t>知识学习</a:t>
            </a:r>
            <a:endParaRPr lang="en-US" altLang="zh-CN" sz="3110" b="1" dirty="0">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5" name="直接连接符 4"/>
          <p:cNvCxnSpPr/>
          <p:nvPr/>
        </p:nvCxnSpPr>
        <p:spPr>
          <a:xfrm flipV="1">
            <a:off x="266700" y="892810"/>
            <a:ext cx="3509645" cy="1143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14" name="等腰三角形 13"/>
          <p:cNvSpPr/>
          <p:nvPr/>
        </p:nvSpPr>
        <p:spPr>
          <a:xfrm rot="20940000">
            <a:off x="369760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399224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 name="内容占位符 3"/>
          <p:cNvSpPr>
            <a:spLocks noGrp="1"/>
          </p:cNvSpPr>
          <p:nvPr>
            <p:ph idx="1"/>
          </p:nvPr>
        </p:nvSpPr>
        <p:spPr>
          <a:xfrm>
            <a:off x="655955" y="1187450"/>
            <a:ext cx="10861675" cy="5374005"/>
          </a:xfrm>
        </p:spPr>
        <p:txBody>
          <a:bodyPr>
            <a:normAutofit/>
          </a:bodyPr>
          <a:lstStyle/>
          <a:p>
            <a:pPr marL="0" indent="457200" fontAlgn="auto">
              <a:lnSpc>
                <a:spcPct val="150000"/>
              </a:lnSpc>
              <a:buNone/>
            </a:pPr>
            <a:r>
              <a:rPr b="1">
                <a:solidFill>
                  <a:srgbClr val="00B0F0"/>
                </a:solidFill>
              </a:rPr>
              <a:t>创建数据表时定义约束</a:t>
            </a:r>
            <a:endParaRPr b="1">
              <a:solidFill>
                <a:srgbClr val="00B0F0"/>
              </a:solidFill>
            </a:endParaRPr>
          </a:p>
          <a:p>
            <a:pPr marL="0" indent="457200" fontAlgn="auto">
              <a:lnSpc>
                <a:spcPct val="150000"/>
              </a:lnSpc>
              <a:buNone/>
            </a:pPr>
            <a:r>
              <a:rPr sz="2000" b="1" dirty="0"/>
              <a:t>1.创建数据表时定义主键约束</a:t>
            </a:r>
            <a:endParaRPr sz="2000" b="1" dirty="0"/>
          </a:p>
        </p:txBody>
      </p:sp>
      <p:grpSp>
        <p:nvGrpSpPr>
          <p:cNvPr id="1867" name="组合 1867"/>
          <p:cNvGrpSpPr/>
          <p:nvPr/>
        </p:nvGrpSpPr>
        <p:grpSpPr>
          <a:xfrm>
            <a:off x="1367155" y="2797175"/>
            <a:ext cx="8948420" cy="2706370"/>
            <a:chOff x="0" y="0"/>
            <a:chExt cx="5334000" cy="1917856"/>
          </a:xfrm>
        </p:grpSpPr>
        <p:grpSp>
          <p:nvGrpSpPr>
            <p:cNvPr id="223" name="组合 223"/>
            <p:cNvGrpSpPr/>
            <p:nvPr/>
          </p:nvGrpSpPr>
          <p:grpSpPr>
            <a:xfrm>
              <a:off x="0" y="0"/>
              <a:ext cx="5334000" cy="572135"/>
              <a:chOff x="0" y="-1"/>
              <a:chExt cx="5248275" cy="491986"/>
            </a:xfrm>
          </p:grpSpPr>
          <p:sp>
            <p:nvSpPr>
              <p:cNvPr id="224" name="文本框 2"/>
              <p:cNvSpPr txBox="1">
                <a:spLocks noChangeArrowheads="1"/>
              </p:cNvSpPr>
              <p:nvPr>
                <p:custDataLst>
                  <p:tags r:id="rId1"/>
                </p:custDataLst>
              </p:nvPr>
            </p:nvSpPr>
            <p:spPr bwMode="auto">
              <a:xfrm>
                <a:off x="0" y="206031"/>
                <a:ext cx="5248275" cy="285954"/>
              </a:xfrm>
              <a:prstGeom prst="rect">
                <a:avLst/>
              </a:prstGeom>
              <a:solidFill>
                <a:schemeClr val="accent5">
                  <a:alpha val="30000"/>
                </a:schemeClr>
              </a:solidFill>
              <a:ln>
                <a:noFill/>
              </a:ln>
            </p:spPr>
            <p:style>
              <a:lnRef idx="0">
                <a:scrgbClr r="0" g="0" b="0"/>
              </a:lnRef>
              <a:fillRef idx="0">
                <a:scrgbClr r="0" g="0" b="0"/>
              </a:fillRef>
              <a:effectRef idx="0">
                <a:scrgbClr r="0" g="0" b="0"/>
              </a:effectRef>
              <a:fontRef idx="minor">
                <a:schemeClr val="lt1"/>
              </a:fontRef>
            </p:style>
            <p:txBody>
              <a:bodyPr rot="0" vert="horz" wrap="square" lIns="91440" tIns="45720" rIns="91440" bIns="45720" anchor="t" anchorCtr="0">
                <a:noAutofit/>
              </a:bodyPr>
              <a:lstStyle/>
              <a:p>
                <a:pPr algn="l">
                  <a:lnSpc>
                    <a:spcPts val="1600"/>
                  </a:lnSpc>
                  <a:spcBef>
                    <a:spcPts val="0"/>
                  </a:spcBef>
                  <a:spcAft>
                    <a:spcPts val="0"/>
                  </a:spcAft>
                </a:pPr>
                <a:r>
                  <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rPr>
                  <a:t>&lt;字段名称&gt;  &lt;数据类型&gt;  </a:t>
                </a:r>
                <a:r>
                  <a:rPr lang="en-US" altLang="zh-CN" sz="1400" kern="1200">
                    <a:solidFill>
                      <a:srgbClr val="FF0D0D"/>
                    </a:solidFill>
                    <a:latin typeface="Arial" panose="020B0604020202020204"/>
                    <a:ea typeface="微软雅黑" panose="020B0503020204020204" pitchFamily="34" charset="-122"/>
                    <a:cs typeface="+mn-cs"/>
                    <a:sym typeface="Times New Roman" panose="02020603050405020304"/>
                  </a:rPr>
                  <a:t>Primary Key</a:t>
                </a:r>
                <a:r>
                  <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rPr>
                  <a:t> [ 默认值 ]</a:t>
                </a:r>
                <a:endPar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endParaRPr>
              </a:p>
            </p:txBody>
          </p:sp>
          <p:sp>
            <p:nvSpPr>
              <p:cNvPr id="225" name="文本框 225"/>
              <p:cNvSpPr txBox="1"/>
              <p:nvPr>
                <p:custDataLst>
                  <p:tags r:id="rId2"/>
                </p:custDataLst>
              </p:nvPr>
            </p:nvSpPr>
            <p:spPr>
              <a:xfrm>
                <a:off x="0" y="-1"/>
                <a:ext cx="5248275" cy="177662"/>
              </a:xfrm>
              <a:prstGeom prst="rect">
                <a:avLst/>
              </a:prstGeom>
              <a:solidFill>
                <a:prstClr val="white"/>
              </a:solidFill>
              <a:ln>
                <a:noFill/>
              </a:ln>
            </p:spPr>
            <p:txBody>
              <a:bodyPr rot="0" spcFirstLastPara="0" vertOverflow="overflow" horzOverflow="overflow" vert="horz" wrap="square" lIns="0" tIns="0" rIns="0" bIns="0" numCol="1" spcCol="0" rtlCol="0" fromWordArt="0" anchor="t" anchorCtr="0" forceAA="0" compatLnSpc="1">
                <a:noAutofit/>
              </a:bodyPr>
              <a:lstStyle/>
              <a:p>
                <a:pPr marL="342900" lvl="0" indent="-342900" algn="just">
                  <a:buChar char=""/>
                </a:pPr>
                <a:r>
                  <a:rPr lang="en-US" altLang="zh-CN" sz="1600" kern="100">
                    <a:latin typeface="等线 Light" panose="02010600030101010101" charset="-122"/>
                    <a:ea typeface="黑体" panose="02010609060101010101" charset="-122"/>
                    <a:cs typeface="Times New Roman" panose="02020603050405020304"/>
                    <a:sym typeface="Times New Roman" panose="02020603050405020304"/>
                  </a:rPr>
                  <a:t>在定义字段的同时指定一个字段为主键的语法格式：</a:t>
                </a:r>
                <a:endParaRPr lang="en-US" altLang="zh-CN" sz="1600" kern="100">
                  <a:solidFill>
                    <a:srgbClr val="404040"/>
                  </a:solidFill>
                  <a:latin typeface="等线 Light" panose="02010600030101010101" charset="-122"/>
                  <a:ea typeface="黑体" panose="02010609060101010101" charset="-122"/>
                  <a:cs typeface="Times New Roman" panose="02020603050405020304"/>
                  <a:sym typeface="Times New Roman" panose="02020603050405020304"/>
                </a:endParaRPr>
              </a:p>
            </p:txBody>
          </p:sp>
        </p:grpSp>
        <p:grpSp>
          <p:nvGrpSpPr>
            <p:cNvPr id="233" name="组合 233"/>
            <p:cNvGrpSpPr/>
            <p:nvPr/>
          </p:nvGrpSpPr>
          <p:grpSpPr>
            <a:xfrm>
              <a:off x="0" y="672860"/>
              <a:ext cx="5334000" cy="572135"/>
              <a:chOff x="0" y="-1"/>
              <a:chExt cx="5248275" cy="491986"/>
            </a:xfrm>
          </p:grpSpPr>
          <p:sp>
            <p:nvSpPr>
              <p:cNvPr id="234" name="文本框 2"/>
              <p:cNvSpPr txBox="1">
                <a:spLocks noChangeArrowheads="1"/>
              </p:cNvSpPr>
              <p:nvPr>
                <p:custDataLst>
                  <p:tags r:id="rId3"/>
                </p:custDataLst>
              </p:nvPr>
            </p:nvSpPr>
            <p:spPr bwMode="auto">
              <a:xfrm>
                <a:off x="0" y="206031"/>
                <a:ext cx="5248275" cy="285954"/>
              </a:xfrm>
              <a:prstGeom prst="rect">
                <a:avLst/>
              </a:prstGeom>
              <a:solidFill>
                <a:schemeClr val="accent5">
                  <a:alpha val="30000"/>
                </a:schemeClr>
              </a:solidFill>
              <a:ln>
                <a:noFill/>
              </a:ln>
            </p:spPr>
            <p:style>
              <a:lnRef idx="0">
                <a:scrgbClr r="0" g="0" b="0"/>
              </a:lnRef>
              <a:fillRef idx="0">
                <a:scrgbClr r="0" g="0" b="0"/>
              </a:fillRef>
              <a:effectRef idx="0">
                <a:scrgbClr r="0" g="0" b="0"/>
              </a:effectRef>
              <a:fontRef idx="minor">
                <a:schemeClr val="lt1"/>
              </a:fontRef>
            </p:style>
            <p:txBody>
              <a:bodyPr rot="0" vert="horz" wrap="square" lIns="91440" tIns="45720" rIns="91440" bIns="45720" anchor="t" anchorCtr="0">
                <a:noAutofit/>
              </a:bodyPr>
              <a:lstStyle/>
              <a:p>
                <a:pPr indent="0" algn="l">
                  <a:lnSpc>
                    <a:spcPts val="1600"/>
                  </a:lnSpc>
                  <a:spcBef>
                    <a:spcPts val="0"/>
                  </a:spcBef>
                  <a:spcAft>
                    <a:spcPts val="0"/>
                  </a:spcAft>
                </a:pPr>
                <a:r>
                  <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rPr>
                  <a:t>[ </a:t>
                </a:r>
                <a:r>
                  <a:rPr lang="en-US" altLang="zh-CN" sz="1400" kern="1200">
                    <a:solidFill>
                      <a:srgbClr val="FF0D0D"/>
                    </a:solidFill>
                    <a:latin typeface="Arial" panose="020B0604020202020204"/>
                    <a:ea typeface="微软雅黑" panose="020B0503020204020204" pitchFamily="34" charset="-122"/>
                    <a:cs typeface="+mn-cs"/>
                    <a:sym typeface="Times New Roman" panose="02020603050405020304"/>
                  </a:rPr>
                  <a:t>Constraint </a:t>
                </a:r>
                <a:r>
                  <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rPr>
                  <a:t>&lt;主键约束名称&gt; ]    </a:t>
                </a:r>
                <a:r>
                  <a:rPr lang="en-US" altLang="zh-CN" sz="1400" kern="1200">
                    <a:solidFill>
                      <a:srgbClr val="FF0D0D"/>
                    </a:solidFill>
                    <a:latin typeface="Arial" panose="020B0604020202020204"/>
                    <a:ea typeface="微软雅黑" panose="020B0503020204020204" pitchFamily="34" charset="-122"/>
                    <a:cs typeface="+mn-cs"/>
                    <a:sym typeface="Times New Roman" panose="02020603050405020304"/>
                  </a:rPr>
                  <a:t>Primary Key</a:t>
                </a:r>
                <a:r>
                  <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rPr>
                  <a:t> &lt;字段名称&gt;</a:t>
                </a:r>
                <a:endPar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endParaRPr>
              </a:p>
            </p:txBody>
          </p:sp>
          <p:sp>
            <p:nvSpPr>
              <p:cNvPr id="235" name="文本框 235"/>
              <p:cNvSpPr txBox="1"/>
              <p:nvPr>
                <p:custDataLst>
                  <p:tags r:id="rId4"/>
                </p:custDataLst>
              </p:nvPr>
            </p:nvSpPr>
            <p:spPr>
              <a:xfrm>
                <a:off x="0" y="-1"/>
                <a:ext cx="5248275" cy="177662"/>
              </a:xfrm>
              <a:prstGeom prst="rect">
                <a:avLst/>
              </a:prstGeom>
              <a:solidFill>
                <a:prstClr val="white"/>
              </a:solidFill>
              <a:ln>
                <a:noFill/>
              </a:ln>
            </p:spPr>
            <p:txBody>
              <a:bodyPr rot="0" spcFirstLastPara="0" vertOverflow="overflow" horzOverflow="overflow" vert="horz" wrap="square" lIns="0" tIns="0" rIns="0" bIns="0" numCol="1" spcCol="0" rtlCol="0" fromWordArt="0" anchor="t" anchorCtr="0" forceAA="0" compatLnSpc="1">
                <a:noAutofit/>
              </a:bodyPr>
              <a:lstStyle/>
              <a:p>
                <a:pPr marL="342900" lvl="0" indent="-342900" algn="just">
                  <a:buChar char=""/>
                </a:pPr>
                <a:r>
                  <a:rPr lang="en-US" altLang="zh-CN" sz="1600" kern="100">
                    <a:latin typeface="等线 Light" panose="02010600030101010101" charset="-122"/>
                    <a:ea typeface="黑体" panose="02010609060101010101" charset="-122"/>
                    <a:cs typeface="Times New Roman" panose="02020603050405020304"/>
                    <a:sym typeface="Times New Roman" panose="02020603050405020304"/>
                  </a:rPr>
                  <a:t>在定义完所有字段之后指定一个字段为主键的语法格式：</a:t>
                </a:r>
                <a:endParaRPr lang="en-US" altLang="zh-CN" sz="1600" kern="100">
                  <a:solidFill>
                    <a:srgbClr val="404040"/>
                  </a:solidFill>
                  <a:latin typeface="等线 Light" panose="02010600030101010101" charset="-122"/>
                  <a:ea typeface="黑体" panose="02010609060101010101" charset="-122"/>
                  <a:cs typeface="Times New Roman" panose="02020603050405020304"/>
                  <a:sym typeface="Times New Roman" panose="02020603050405020304"/>
                </a:endParaRPr>
              </a:p>
            </p:txBody>
          </p:sp>
        </p:grpSp>
        <p:grpSp>
          <p:nvGrpSpPr>
            <p:cNvPr id="513" name="组合 513"/>
            <p:cNvGrpSpPr/>
            <p:nvPr/>
          </p:nvGrpSpPr>
          <p:grpSpPr>
            <a:xfrm>
              <a:off x="0" y="1345721"/>
              <a:ext cx="5334000" cy="572135"/>
              <a:chOff x="0" y="-1"/>
              <a:chExt cx="5248275" cy="491986"/>
            </a:xfrm>
          </p:grpSpPr>
          <p:sp>
            <p:nvSpPr>
              <p:cNvPr id="514" name="文本框 2"/>
              <p:cNvSpPr txBox="1">
                <a:spLocks noChangeArrowheads="1"/>
              </p:cNvSpPr>
              <p:nvPr>
                <p:custDataLst>
                  <p:tags r:id="rId5"/>
                </p:custDataLst>
              </p:nvPr>
            </p:nvSpPr>
            <p:spPr bwMode="auto">
              <a:xfrm>
                <a:off x="0" y="206031"/>
                <a:ext cx="5248275" cy="285954"/>
              </a:xfrm>
              <a:prstGeom prst="rect">
                <a:avLst/>
              </a:prstGeom>
              <a:solidFill>
                <a:schemeClr val="accent5">
                  <a:alpha val="30000"/>
                </a:schemeClr>
              </a:solidFill>
              <a:ln>
                <a:noFill/>
              </a:ln>
            </p:spPr>
            <p:style>
              <a:lnRef idx="0">
                <a:scrgbClr r="0" g="0" b="0"/>
              </a:lnRef>
              <a:fillRef idx="0">
                <a:scrgbClr r="0" g="0" b="0"/>
              </a:fillRef>
              <a:effectRef idx="0">
                <a:scrgbClr r="0" g="0" b="0"/>
              </a:effectRef>
              <a:fontRef idx="minor">
                <a:schemeClr val="lt1"/>
              </a:fontRef>
            </p:style>
            <p:txBody>
              <a:bodyPr rot="0" vert="horz" wrap="square" lIns="91440" tIns="45720" rIns="91440" bIns="45720" anchor="t" anchorCtr="0">
                <a:noAutofit/>
              </a:bodyPr>
              <a:lstStyle/>
              <a:p>
                <a:pPr indent="0" algn="l">
                  <a:lnSpc>
                    <a:spcPts val="1600"/>
                  </a:lnSpc>
                  <a:spcBef>
                    <a:spcPts val="0"/>
                  </a:spcBef>
                  <a:spcAft>
                    <a:spcPts val="0"/>
                  </a:spcAft>
                </a:pPr>
                <a:r>
                  <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rPr>
                  <a:t>[ </a:t>
                </a:r>
                <a:r>
                  <a:rPr lang="en-US" altLang="zh-CN" sz="1400" kern="1200">
                    <a:solidFill>
                      <a:srgbClr val="FF0D0D"/>
                    </a:solidFill>
                    <a:latin typeface="Arial" panose="020B0604020202020204"/>
                    <a:ea typeface="微软雅黑" panose="020B0503020204020204" pitchFamily="34" charset="-122"/>
                    <a:cs typeface="+mn-cs"/>
                    <a:sym typeface="Times New Roman" panose="02020603050405020304"/>
                  </a:rPr>
                  <a:t>Constraint </a:t>
                </a:r>
                <a:r>
                  <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rPr>
                  <a:t>&lt;主键约束名称&gt; ]    </a:t>
                </a:r>
                <a:r>
                  <a:rPr lang="en-US" altLang="zh-CN" sz="1400" kern="1200">
                    <a:solidFill>
                      <a:srgbClr val="FF0D0D"/>
                    </a:solidFill>
                    <a:latin typeface="Arial" panose="020B0604020202020204"/>
                    <a:ea typeface="微软雅黑" panose="020B0503020204020204" pitchFamily="34" charset="-122"/>
                    <a:cs typeface="+mn-cs"/>
                    <a:sym typeface="Times New Roman" panose="02020603050405020304"/>
                  </a:rPr>
                  <a:t>Primary Key</a:t>
                </a:r>
                <a:r>
                  <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rPr>
                  <a:t>  (&lt;字段名称1&gt; , &lt;字段名称2&gt; , …)</a:t>
                </a:r>
                <a:endPar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endParaRPr>
              </a:p>
            </p:txBody>
          </p:sp>
          <p:sp>
            <p:nvSpPr>
              <p:cNvPr id="515" name="文本框 515"/>
              <p:cNvSpPr txBox="1"/>
              <p:nvPr>
                <p:custDataLst>
                  <p:tags r:id="rId6"/>
                </p:custDataLst>
              </p:nvPr>
            </p:nvSpPr>
            <p:spPr>
              <a:xfrm>
                <a:off x="0" y="-1"/>
                <a:ext cx="5248275" cy="177662"/>
              </a:xfrm>
              <a:prstGeom prst="rect">
                <a:avLst/>
              </a:prstGeom>
              <a:solidFill>
                <a:prstClr val="white"/>
              </a:solidFill>
              <a:ln>
                <a:noFill/>
              </a:ln>
            </p:spPr>
            <p:txBody>
              <a:bodyPr rot="0" spcFirstLastPara="0" vertOverflow="overflow" horzOverflow="overflow" vert="horz" wrap="square" lIns="0" tIns="0" rIns="0" bIns="0" numCol="1" spcCol="0" rtlCol="0" fromWordArt="0" anchor="t" anchorCtr="0" forceAA="0" compatLnSpc="1">
                <a:noAutofit/>
              </a:bodyPr>
              <a:lstStyle/>
              <a:p>
                <a:pPr marL="342900" lvl="0" indent="-342900" algn="just">
                  <a:buChar char=""/>
                </a:pPr>
                <a:r>
                  <a:rPr lang="en-US" altLang="zh-CN" sz="1600" kern="100">
                    <a:latin typeface="等线 Light" panose="02010600030101010101" charset="-122"/>
                    <a:ea typeface="黑体" panose="02010609060101010101" charset="-122"/>
                    <a:cs typeface="Times New Roman" panose="02020603050405020304"/>
                    <a:sym typeface="Times New Roman" panose="02020603050405020304"/>
                  </a:rPr>
                  <a:t>在定义完所有字段之后指定多个字段为组合主键语法格式：</a:t>
                </a:r>
                <a:endParaRPr lang="en-US" altLang="zh-CN" sz="1600" kern="100">
                  <a:solidFill>
                    <a:srgbClr val="404040"/>
                  </a:solidFill>
                  <a:latin typeface="等线 Light" panose="02010600030101010101" charset="-122"/>
                  <a:ea typeface="黑体" panose="02010609060101010101" charset="-122"/>
                  <a:cs typeface="Times New Roman" panose="02020603050405020304"/>
                  <a:sym typeface="Times New Roman" panose="02020603050405020304"/>
                </a:endParaRPr>
              </a:p>
            </p:txBody>
          </p:sp>
        </p:grpSp>
      </p:grpSp>
    </p:spTree>
  </p:cSld>
  <p:clrMapOvr>
    <a:masterClrMapping/>
  </p:clrMapOvr>
  <p:transition spd="slow">
    <p:wipe/>
  </p:transition>
  <p:timing>
    <p:tnLst>
      <p:par>
        <p:cTn id="1" dur="indefinite" restart="never" nodeType="tmRoot"/>
      </p:par>
    </p:tnLst>
    <p:bldLst>
      <p:bldP spid="2" grpId="0"/>
      <p:bldP spid="2" grpId="1"/>
      <p:bldP spid="14" grpId="0" bldLvl="0" animBg="1"/>
      <p:bldP spid="14" grpId="1" animBg="1"/>
      <p:bldP spid="15" grpId="0" bldLvl="0" animBg="1"/>
      <p:bldP spid="15"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31140" y="405765"/>
            <a:ext cx="6282055" cy="425450"/>
          </a:xfrm>
        </p:spPr>
        <p:txBody>
          <a:bodyPr>
            <a:normAutofit fontScale="90000"/>
          </a:bodyPr>
          <a:lstStyle/>
          <a:p>
            <a:pPr lvl="0" algn="just"/>
            <a:r>
              <a:rPr lang="zh-CN" altLang="en-US" sz="3110" b="1" dirty="0">
                <a:latin typeface="微软雅黑" panose="020B0503020204020204" pitchFamily="34" charset="-122"/>
                <a:ea typeface="微软雅黑" panose="020B0503020204020204" pitchFamily="34" charset="-122"/>
                <a:cs typeface="微软雅黑" panose="020B0503020204020204" pitchFamily="34" charset="-122"/>
              </a:rPr>
              <a:t>知识学习</a:t>
            </a:r>
            <a:endParaRPr lang="en-US" altLang="zh-CN" sz="3110" b="1" dirty="0">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5" name="直接连接符 4"/>
          <p:cNvCxnSpPr/>
          <p:nvPr/>
        </p:nvCxnSpPr>
        <p:spPr>
          <a:xfrm flipV="1">
            <a:off x="266700" y="892810"/>
            <a:ext cx="3509645" cy="1143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14" name="等腰三角形 13"/>
          <p:cNvSpPr/>
          <p:nvPr/>
        </p:nvSpPr>
        <p:spPr>
          <a:xfrm rot="20940000">
            <a:off x="369760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399224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 name="内容占位符 3"/>
          <p:cNvSpPr>
            <a:spLocks noGrp="1"/>
          </p:cNvSpPr>
          <p:nvPr>
            <p:ph idx="1"/>
          </p:nvPr>
        </p:nvSpPr>
        <p:spPr>
          <a:xfrm>
            <a:off x="655955" y="989330"/>
            <a:ext cx="10861675" cy="5374005"/>
          </a:xfrm>
        </p:spPr>
        <p:txBody>
          <a:bodyPr>
            <a:normAutofit/>
          </a:bodyPr>
          <a:lstStyle/>
          <a:p>
            <a:pPr marL="0" indent="457200" fontAlgn="auto">
              <a:lnSpc>
                <a:spcPct val="150000"/>
              </a:lnSpc>
              <a:buNone/>
            </a:pPr>
            <a:r>
              <a:rPr sz="2000" b="1" dirty="0"/>
              <a:t>2.创建数据表时定义外键约束</a:t>
            </a:r>
            <a:endParaRPr sz="2000" b="1" dirty="0"/>
          </a:p>
          <a:p>
            <a:pPr marL="0" indent="457200" fontAlgn="auto">
              <a:lnSpc>
                <a:spcPct val="150000"/>
              </a:lnSpc>
              <a:buNone/>
            </a:pPr>
            <a:endParaRPr sz="2000" b="1" dirty="0"/>
          </a:p>
          <a:p>
            <a:pPr marL="0" indent="457200" fontAlgn="auto">
              <a:lnSpc>
                <a:spcPct val="150000"/>
              </a:lnSpc>
              <a:buNone/>
            </a:pPr>
            <a:endParaRPr sz="2000" b="1" dirty="0"/>
          </a:p>
          <a:p>
            <a:pPr marL="0" indent="457200" fontAlgn="auto">
              <a:lnSpc>
                <a:spcPct val="150000"/>
              </a:lnSpc>
              <a:buNone/>
            </a:pPr>
            <a:r>
              <a:rPr lang="en-US" sz="2000" b="1" dirty="0"/>
              <a:t>3.</a:t>
            </a:r>
            <a:r>
              <a:rPr sz="2000" b="1" dirty="0"/>
              <a:t>创建数据表时定义非空约束</a:t>
            </a:r>
            <a:endParaRPr sz="2000" b="1" dirty="0"/>
          </a:p>
          <a:p>
            <a:pPr marL="0" indent="457200" fontAlgn="auto">
              <a:lnSpc>
                <a:spcPct val="150000"/>
              </a:lnSpc>
              <a:buNone/>
            </a:pPr>
            <a:r>
              <a:rPr sz="1800" dirty="0"/>
              <a:t>创建数据表时定义非空约束只需要在字段名称后面添加Not Null即可，否则默认为Null。</a:t>
            </a:r>
            <a:endParaRPr sz="1800" dirty="0"/>
          </a:p>
          <a:p>
            <a:pPr marL="0" indent="457200" fontAlgn="auto">
              <a:lnSpc>
                <a:spcPct val="150000"/>
              </a:lnSpc>
              <a:buNone/>
            </a:pPr>
            <a:endParaRPr sz="1800" dirty="0"/>
          </a:p>
          <a:p>
            <a:pPr marL="0" indent="457200" fontAlgn="auto">
              <a:lnSpc>
                <a:spcPct val="150000"/>
              </a:lnSpc>
              <a:buNone/>
            </a:pPr>
            <a:endParaRPr sz="1800" dirty="0"/>
          </a:p>
          <a:p>
            <a:pPr marL="0" indent="457200" fontAlgn="auto">
              <a:lnSpc>
                <a:spcPct val="150000"/>
              </a:lnSpc>
              <a:buNone/>
            </a:pPr>
            <a:r>
              <a:rPr lang="en-US" sz="2000" b="1" dirty="0">
                <a:sym typeface="+mn-ea"/>
              </a:rPr>
              <a:t>4.</a:t>
            </a:r>
            <a:r>
              <a:rPr sz="2000" b="1" dirty="0">
                <a:sym typeface="+mn-ea"/>
              </a:rPr>
              <a:t>创建数据表时</a:t>
            </a:r>
            <a:r>
              <a:rPr lang="zh-CN" sz="2000" b="1" dirty="0">
                <a:sym typeface="+mn-ea"/>
              </a:rPr>
              <a:t>定义</a:t>
            </a:r>
            <a:r>
              <a:rPr sz="2000" b="1" dirty="0">
                <a:sym typeface="+mn-ea"/>
              </a:rPr>
              <a:t>默认约束</a:t>
            </a:r>
            <a:endParaRPr sz="2000" b="1" dirty="0">
              <a:sym typeface="+mn-ea"/>
            </a:endParaRPr>
          </a:p>
          <a:p>
            <a:pPr marL="0" indent="457200" fontAlgn="auto">
              <a:lnSpc>
                <a:spcPct val="150000"/>
              </a:lnSpc>
              <a:buNone/>
            </a:pPr>
            <a:r>
              <a:rPr sz="1800" dirty="0">
                <a:sym typeface="+mn-ea"/>
              </a:rPr>
              <a:t>在定义完字段之后直接指定默认值。</a:t>
            </a:r>
            <a:endParaRPr sz="1800" dirty="0">
              <a:sym typeface="+mn-ea"/>
            </a:endParaRPr>
          </a:p>
        </p:txBody>
      </p:sp>
      <p:grpSp>
        <p:nvGrpSpPr>
          <p:cNvPr id="518" name="组合 518"/>
          <p:cNvGrpSpPr/>
          <p:nvPr/>
        </p:nvGrpSpPr>
        <p:grpSpPr>
          <a:xfrm>
            <a:off x="1298575" y="1612900"/>
            <a:ext cx="8537575" cy="1015365"/>
            <a:chOff x="-15647" y="-1"/>
            <a:chExt cx="5263922" cy="407966"/>
          </a:xfrm>
        </p:grpSpPr>
        <p:sp>
          <p:nvSpPr>
            <p:cNvPr id="519" name="文本框 2"/>
            <p:cNvSpPr txBox="1">
              <a:spLocks noChangeArrowheads="1"/>
            </p:cNvSpPr>
            <p:nvPr>
              <p:custDataLst>
                <p:tags r:id="rId1"/>
              </p:custDataLst>
            </p:nvPr>
          </p:nvSpPr>
          <p:spPr bwMode="auto">
            <a:xfrm>
              <a:off x="-15647" y="122011"/>
              <a:ext cx="5248275" cy="285954"/>
            </a:xfrm>
            <a:prstGeom prst="rect">
              <a:avLst/>
            </a:prstGeom>
            <a:solidFill>
              <a:schemeClr val="accent5">
                <a:alpha val="30000"/>
              </a:schemeClr>
            </a:solidFill>
            <a:ln>
              <a:noFill/>
            </a:ln>
          </p:spPr>
          <p:style>
            <a:lnRef idx="0">
              <a:scrgbClr r="0" g="0" b="0"/>
            </a:lnRef>
            <a:fillRef idx="0">
              <a:scrgbClr r="0" g="0" b="0"/>
            </a:fillRef>
            <a:effectRef idx="0">
              <a:scrgbClr r="0" g="0" b="0"/>
            </a:effectRef>
            <a:fontRef idx="minor">
              <a:schemeClr val="lt1"/>
            </a:fontRef>
          </p:style>
          <p:txBody>
            <a:bodyPr rot="0" vert="horz" wrap="square" lIns="91440" tIns="45720" rIns="91440" bIns="45720" anchor="t" anchorCtr="0">
              <a:noAutofit/>
            </a:bodyPr>
            <a:lstStyle/>
            <a:p>
              <a:pPr algn="l">
                <a:lnSpc>
                  <a:spcPts val="1800"/>
                </a:lnSpc>
                <a:spcBef>
                  <a:spcPts val="0"/>
                </a:spcBef>
                <a:spcAft>
                  <a:spcPts val="0"/>
                </a:spcAft>
              </a:pPr>
              <a:r>
                <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rPr>
                <a:t>[ </a:t>
              </a:r>
              <a:r>
                <a:rPr lang="en-US" altLang="zh-CN" sz="1400" kern="1200">
                  <a:solidFill>
                    <a:srgbClr val="FF0000"/>
                  </a:solidFill>
                  <a:latin typeface="Arial" panose="020B0604020202020204"/>
                  <a:ea typeface="微软雅黑" panose="020B0503020204020204" pitchFamily="34" charset="-122"/>
                  <a:cs typeface="+mn-cs"/>
                  <a:sym typeface="Times New Roman" panose="02020603050405020304"/>
                </a:rPr>
                <a:t>Constraint</a:t>
              </a:r>
              <a:r>
                <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rPr>
                <a:t> &lt;外键约束名称&gt; ] </a:t>
              </a:r>
              <a:r>
                <a:rPr lang="en-US" altLang="zh-CN" sz="1400" kern="1200">
                  <a:solidFill>
                    <a:srgbClr val="FF0000"/>
                  </a:solidFill>
                  <a:latin typeface="Arial" panose="020B0604020202020204"/>
                  <a:ea typeface="微软雅黑" panose="020B0503020204020204" pitchFamily="34" charset="-122"/>
                  <a:cs typeface="+mn-cs"/>
                  <a:sym typeface="Times New Roman" panose="02020603050405020304"/>
                </a:rPr>
                <a:t> Foreign Key </a:t>
              </a:r>
              <a:r>
                <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rPr>
                <a:t> (&lt;字段名称11&gt; [,&lt;字段名称12&gt; , …])</a:t>
              </a:r>
              <a:endPar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endParaRPr>
            </a:p>
            <a:p>
              <a:pPr algn="l">
                <a:lnSpc>
                  <a:spcPts val="1800"/>
                </a:lnSpc>
                <a:spcBef>
                  <a:spcPts val="0"/>
                </a:spcBef>
                <a:spcAft>
                  <a:spcPts val="0"/>
                </a:spcAft>
              </a:pPr>
              <a:r>
                <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rPr>
                <a:t>            </a:t>
              </a:r>
              <a:r>
                <a:rPr lang="en-US" altLang="zh-CN" sz="1400" kern="1200">
                  <a:solidFill>
                    <a:srgbClr val="FF0000"/>
                  </a:solidFill>
                  <a:latin typeface="Arial" panose="020B0604020202020204"/>
                  <a:ea typeface="微软雅黑" panose="020B0503020204020204" pitchFamily="34" charset="-122"/>
                  <a:cs typeface="+mn-cs"/>
                  <a:sym typeface="Times New Roman" panose="02020603050405020304"/>
                </a:rPr>
                <a:t>   References</a:t>
              </a:r>
              <a:r>
                <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rPr>
                <a:t> &lt;主数据表名称&gt;(&lt;字段名称21&gt; [,&lt;字段名称22&gt;, …])</a:t>
              </a:r>
              <a:endParaRPr lang="en-US" altLang="zh-CN" sz="950" kern="0">
                <a:solidFill>
                  <a:srgbClr val="0D0D0D"/>
                </a:solidFill>
                <a:latin typeface="宋体" panose="02010600030101010101" pitchFamily="2" charset="-122"/>
                <a:ea typeface="宋体" panose="02010600030101010101" pitchFamily="2" charset="-122"/>
                <a:cs typeface="宋体" panose="02010600030101010101" pitchFamily="2" charset="-122"/>
                <a:sym typeface="Times New Roman" panose="02020603050405020304"/>
              </a:endParaRPr>
            </a:p>
            <a:p>
              <a:pPr algn="l">
                <a:lnSpc>
                  <a:spcPts val="1600"/>
                </a:lnSpc>
                <a:spcBef>
                  <a:spcPts val="0"/>
                </a:spcBef>
                <a:spcAft>
                  <a:spcPts val="0"/>
                </a:spcAft>
              </a:pPr>
              <a:r>
                <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rPr>
                <a:t> </a:t>
              </a:r>
              <a:endPar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endParaRPr>
            </a:p>
          </p:txBody>
        </p:sp>
        <p:sp>
          <p:nvSpPr>
            <p:cNvPr id="520" name="文本框 520"/>
            <p:cNvSpPr txBox="1"/>
            <p:nvPr>
              <p:custDataLst>
                <p:tags r:id="rId2"/>
              </p:custDataLst>
            </p:nvPr>
          </p:nvSpPr>
          <p:spPr>
            <a:xfrm>
              <a:off x="0" y="-1"/>
              <a:ext cx="5248275" cy="122012"/>
            </a:xfrm>
            <a:prstGeom prst="rect">
              <a:avLst/>
            </a:prstGeom>
            <a:solidFill>
              <a:prstClr val="white"/>
            </a:solidFill>
            <a:ln>
              <a:noFill/>
            </a:ln>
          </p:spPr>
          <p:txBody>
            <a:bodyPr rot="0" spcFirstLastPara="0" vertOverflow="overflow" horzOverflow="overflow" vert="horz" wrap="square" lIns="0" tIns="0" rIns="0" bIns="0" numCol="1" spcCol="0" rtlCol="0" fromWordArt="0" anchor="t" anchorCtr="0" forceAA="0" compatLnSpc="1">
              <a:noAutofit/>
            </a:bodyPr>
            <a:lstStyle/>
            <a:p>
              <a:pPr algn="just"/>
              <a:r>
                <a:rPr lang="en-US" altLang="zh-CN" sz="1600" kern="100">
                  <a:latin typeface="等线 Light" panose="02010600030101010101" charset="-122"/>
                  <a:ea typeface="黑体" panose="02010609060101010101" charset="-122"/>
                  <a:cs typeface="Times New Roman" panose="02020603050405020304"/>
                  <a:sym typeface="Times New Roman" panose="02020603050405020304"/>
                </a:rPr>
                <a:t>语法格式：</a:t>
              </a:r>
              <a:endParaRPr lang="en-US" altLang="zh-CN" sz="1600" kern="100">
                <a:solidFill>
                  <a:srgbClr val="404040"/>
                </a:solidFill>
                <a:latin typeface="等线 Light" panose="02010600030101010101" charset="-122"/>
                <a:ea typeface="黑体" panose="02010609060101010101" charset="-122"/>
                <a:cs typeface="Times New Roman" panose="02020603050405020304"/>
                <a:sym typeface="Times New Roman" panose="02020603050405020304"/>
              </a:endParaRPr>
            </a:p>
          </p:txBody>
        </p:sp>
      </p:grpSp>
      <p:grpSp>
        <p:nvGrpSpPr>
          <p:cNvPr id="521" name="组合 521"/>
          <p:cNvGrpSpPr/>
          <p:nvPr/>
        </p:nvGrpSpPr>
        <p:grpSpPr>
          <a:xfrm>
            <a:off x="1297940" y="3902075"/>
            <a:ext cx="8512810" cy="745490"/>
            <a:chOff x="0" y="-1"/>
            <a:chExt cx="5248275" cy="491986"/>
          </a:xfrm>
        </p:grpSpPr>
        <p:sp>
          <p:nvSpPr>
            <p:cNvPr id="522" name="文本框 2"/>
            <p:cNvSpPr txBox="1">
              <a:spLocks noChangeArrowheads="1"/>
            </p:cNvSpPr>
            <p:nvPr>
              <p:custDataLst>
                <p:tags r:id="rId3"/>
              </p:custDataLst>
            </p:nvPr>
          </p:nvSpPr>
          <p:spPr bwMode="auto">
            <a:xfrm>
              <a:off x="0" y="206031"/>
              <a:ext cx="5248275" cy="285954"/>
            </a:xfrm>
            <a:prstGeom prst="rect">
              <a:avLst/>
            </a:prstGeom>
            <a:solidFill>
              <a:schemeClr val="accent5">
                <a:alpha val="30000"/>
              </a:schemeClr>
            </a:solidFill>
            <a:ln>
              <a:noFill/>
            </a:ln>
          </p:spPr>
          <p:style>
            <a:lnRef idx="0">
              <a:scrgbClr r="0" g="0" b="0"/>
            </a:lnRef>
            <a:fillRef idx="0">
              <a:scrgbClr r="0" g="0" b="0"/>
            </a:fillRef>
            <a:effectRef idx="0">
              <a:scrgbClr r="0" g="0" b="0"/>
            </a:effectRef>
            <a:fontRef idx="minor">
              <a:schemeClr val="lt1"/>
            </a:fontRef>
          </p:style>
          <p:txBody>
            <a:bodyPr rot="0" vert="horz" wrap="square" lIns="91440" tIns="45720" rIns="91440" bIns="45720" anchor="t" anchorCtr="0">
              <a:noAutofit/>
            </a:bodyPr>
            <a:lstStyle/>
            <a:p>
              <a:pPr algn="l">
                <a:lnSpc>
                  <a:spcPts val="1600"/>
                </a:lnSpc>
                <a:spcBef>
                  <a:spcPts val="0"/>
                </a:spcBef>
                <a:spcAft>
                  <a:spcPts val="0"/>
                </a:spcAft>
              </a:pPr>
              <a:r>
                <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rPr>
                <a:t>&lt;字段名称&gt;  &lt;数据类型&gt;  </a:t>
              </a:r>
              <a:r>
                <a:rPr lang="en-US" altLang="zh-CN" sz="1400" kern="1200">
                  <a:solidFill>
                    <a:srgbClr val="FF0D0D"/>
                  </a:solidFill>
                  <a:latin typeface="Arial" panose="020B0604020202020204"/>
                  <a:ea typeface="微软雅黑" panose="020B0503020204020204" pitchFamily="34" charset="-122"/>
                  <a:cs typeface="+mn-cs"/>
                  <a:sym typeface="Times New Roman" panose="02020603050405020304"/>
                </a:rPr>
                <a:t>Not Null</a:t>
              </a:r>
              <a:endParaRPr lang="en-US" altLang="zh-CN" sz="1400" kern="1200">
                <a:solidFill>
                  <a:srgbClr val="FF0D0D"/>
                </a:solidFill>
                <a:latin typeface="Arial" panose="020B0604020202020204"/>
                <a:ea typeface="微软雅黑" panose="020B0503020204020204" pitchFamily="34" charset="-122"/>
                <a:cs typeface="+mn-cs"/>
                <a:sym typeface="Times New Roman" panose="02020603050405020304"/>
              </a:endParaRPr>
            </a:p>
          </p:txBody>
        </p:sp>
        <p:sp>
          <p:nvSpPr>
            <p:cNvPr id="619" name="文本框 619"/>
            <p:cNvSpPr txBox="1"/>
            <p:nvPr>
              <p:custDataLst>
                <p:tags r:id="rId4"/>
              </p:custDataLst>
            </p:nvPr>
          </p:nvSpPr>
          <p:spPr>
            <a:xfrm>
              <a:off x="0" y="-1"/>
              <a:ext cx="5248275" cy="177662"/>
            </a:xfrm>
            <a:prstGeom prst="rect">
              <a:avLst/>
            </a:prstGeom>
            <a:solidFill>
              <a:prstClr val="white"/>
            </a:solidFill>
            <a:ln>
              <a:noFill/>
            </a:ln>
          </p:spPr>
          <p:txBody>
            <a:bodyPr rot="0" spcFirstLastPara="0" vertOverflow="overflow" horzOverflow="overflow" vert="horz" wrap="square" lIns="0" tIns="0" rIns="0" bIns="0" numCol="1" spcCol="0" rtlCol="0" fromWordArt="0" anchor="t" anchorCtr="0" forceAA="0" compatLnSpc="1">
              <a:noAutofit/>
            </a:bodyPr>
            <a:lstStyle/>
            <a:p>
              <a:pPr algn="just"/>
              <a:r>
                <a:rPr lang="en-US" altLang="zh-CN" sz="1600" kern="100">
                  <a:latin typeface="等线 Light" panose="02010600030101010101" charset="-122"/>
                  <a:ea typeface="黑体" panose="02010609060101010101" charset="-122"/>
                  <a:cs typeface="Times New Roman" panose="02020603050405020304"/>
                  <a:sym typeface="Times New Roman" panose="02020603050405020304"/>
                </a:rPr>
                <a:t>语法格式：</a:t>
              </a:r>
              <a:endParaRPr lang="en-US" altLang="zh-CN" sz="1600" kern="100">
                <a:solidFill>
                  <a:srgbClr val="404040"/>
                </a:solidFill>
                <a:latin typeface="等线 Light" panose="02010600030101010101" charset="-122"/>
                <a:ea typeface="黑体" panose="02010609060101010101" charset="-122"/>
                <a:cs typeface="Times New Roman" panose="02020603050405020304"/>
                <a:sym typeface="Times New Roman" panose="02020603050405020304"/>
              </a:endParaRPr>
            </a:p>
          </p:txBody>
        </p:sp>
      </p:grpSp>
      <p:grpSp>
        <p:nvGrpSpPr>
          <p:cNvPr id="231" name="组合 231"/>
          <p:cNvGrpSpPr/>
          <p:nvPr/>
        </p:nvGrpSpPr>
        <p:grpSpPr>
          <a:xfrm>
            <a:off x="1297940" y="6035040"/>
            <a:ext cx="8512810" cy="737235"/>
            <a:chOff x="0" y="-1"/>
            <a:chExt cx="5248275" cy="491986"/>
          </a:xfrm>
        </p:grpSpPr>
        <p:sp>
          <p:nvSpPr>
            <p:cNvPr id="232" name="文本框 2"/>
            <p:cNvSpPr txBox="1">
              <a:spLocks noChangeArrowheads="1"/>
            </p:cNvSpPr>
            <p:nvPr>
              <p:custDataLst>
                <p:tags r:id="rId5"/>
              </p:custDataLst>
            </p:nvPr>
          </p:nvSpPr>
          <p:spPr bwMode="auto">
            <a:xfrm>
              <a:off x="0" y="206031"/>
              <a:ext cx="5248275" cy="285954"/>
            </a:xfrm>
            <a:prstGeom prst="rect">
              <a:avLst/>
            </a:prstGeom>
            <a:solidFill>
              <a:schemeClr val="accent5">
                <a:alpha val="30000"/>
              </a:schemeClr>
            </a:solidFill>
            <a:ln>
              <a:noFill/>
            </a:ln>
          </p:spPr>
          <p:style>
            <a:lnRef idx="0">
              <a:scrgbClr r="0" g="0" b="0"/>
            </a:lnRef>
            <a:fillRef idx="0">
              <a:scrgbClr r="0" g="0" b="0"/>
            </a:fillRef>
            <a:effectRef idx="0">
              <a:scrgbClr r="0" g="0" b="0"/>
            </a:effectRef>
            <a:fontRef idx="minor">
              <a:schemeClr val="lt1"/>
            </a:fontRef>
          </p:style>
          <p:txBody>
            <a:bodyPr rot="0" vert="horz" wrap="square" lIns="91440" tIns="45720" rIns="91440" bIns="45720" anchor="t" anchorCtr="0">
              <a:noAutofit/>
            </a:bodyPr>
            <a:lstStyle/>
            <a:p>
              <a:pPr algn="l">
                <a:lnSpc>
                  <a:spcPts val="1600"/>
                </a:lnSpc>
                <a:spcBef>
                  <a:spcPts val="0"/>
                </a:spcBef>
                <a:spcAft>
                  <a:spcPts val="0"/>
                </a:spcAft>
              </a:pPr>
              <a:r>
                <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rPr>
                <a:t>&lt;字段名称&gt;  &lt;数据类型&gt;  </a:t>
              </a:r>
              <a:r>
                <a:rPr lang="en-US" altLang="zh-CN" sz="1400" kern="1200">
                  <a:solidFill>
                    <a:srgbClr val="FF0D0D"/>
                  </a:solidFill>
                  <a:latin typeface="Arial" panose="020B0604020202020204"/>
                  <a:ea typeface="微软雅黑" panose="020B0503020204020204" pitchFamily="34" charset="-122"/>
                  <a:cs typeface="+mn-cs"/>
                  <a:sym typeface="Times New Roman" panose="02020603050405020304"/>
                </a:rPr>
                <a:t>Default </a:t>
              </a:r>
              <a:r>
                <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rPr>
                <a:t> &lt;默认值&gt;</a:t>
              </a:r>
              <a:endPar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endParaRPr>
            </a:p>
          </p:txBody>
        </p:sp>
        <p:sp>
          <p:nvSpPr>
            <p:cNvPr id="236" name="文本框 236"/>
            <p:cNvSpPr txBox="1"/>
            <p:nvPr>
              <p:custDataLst>
                <p:tags r:id="rId6"/>
              </p:custDataLst>
            </p:nvPr>
          </p:nvSpPr>
          <p:spPr>
            <a:xfrm>
              <a:off x="0" y="-1"/>
              <a:ext cx="5248275" cy="177662"/>
            </a:xfrm>
            <a:prstGeom prst="rect">
              <a:avLst/>
            </a:prstGeom>
            <a:solidFill>
              <a:prstClr val="white"/>
            </a:solidFill>
            <a:ln>
              <a:noFill/>
            </a:ln>
          </p:spPr>
          <p:txBody>
            <a:bodyPr rot="0" spcFirstLastPara="0" vertOverflow="overflow" horzOverflow="overflow" vert="horz" wrap="square" lIns="0" tIns="0" rIns="0" bIns="0" numCol="1" spcCol="0" rtlCol="0" fromWordArt="0" anchor="t" anchorCtr="0" forceAA="0" compatLnSpc="1">
              <a:noAutofit/>
            </a:bodyPr>
            <a:lstStyle/>
            <a:p>
              <a:pPr algn="just"/>
              <a:r>
                <a:rPr lang="en-US" altLang="zh-CN" sz="1600" kern="100">
                  <a:latin typeface="等线 Light" panose="02010600030101010101" charset="-122"/>
                  <a:ea typeface="黑体" panose="02010609060101010101" charset="-122"/>
                  <a:cs typeface="Times New Roman" panose="02020603050405020304"/>
                  <a:sym typeface="Times New Roman" panose="02020603050405020304"/>
                </a:rPr>
                <a:t>语法格式：</a:t>
              </a:r>
              <a:endParaRPr lang="en-US" altLang="zh-CN" sz="1600" kern="100">
                <a:solidFill>
                  <a:srgbClr val="404040"/>
                </a:solidFill>
                <a:latin typeface="等线 Light" panose="02010600030101010101" charset="-122"/>
                <a:ea typeface="黑体" panose="02010609060101010101" charset="-122"/>
                <a:cs typeface="Times New Roman" panose="02020603050405020304"/>
                <a:sym typeface="Times New Roman" panose="02020603050405020304"/>
              </a:endParaRPr>
            </a:p>
          </p:txBody>
        </p:sp>
      </p:grpSp>
    </p:spTree>
  </p:cSld>
  <p:clrMapOvr>
    <a:masterClrMapping/>
  </p:clrMapOvr>
  <p:transition spd="slow">
    <p:wipe/>
  </p:transition>
  <p:timing>
    <p:tnLst>
      <p:par>
        <p:cTn id="1" dur="indefinite" restart="never" nodeType="tmRoot"/>
      </p:par>
    </p:tnLst>
    <p:bldLst>
      <p:bldP spid="2" grpId="0"/>
      <p:bldP spid="2" grpId="1"/>
      <p:bldP spid="14" grpId="0" bldLvl="0" animBg="1"/>
      <p:bldP spid="14" grpId="1" animBg="1"/>
      <p:bldP spid="15" grpId="0" bldLvl="0" animBg="1"/>
      <p:bldP spid="15"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31140" y="405765"/>
            <a:ext cx="6282055" cy="425450"/>
          </a:xfrm>
        </p:spPr>
        <p:txBody>
          <a:bodyPr>
            <a:normAutofit fontScale="90000"/>
          </a:bodyPr>
          <a:lstStyle/>
          <a:p>
            <a:pPr lvl="0" algn="just"/>
            <a:r>
              <a:rPr lang="zh-CN" altLang="en-US" sz="3110" b="1" dirty="0">
                <a:latin typeface="微软雅黑" panose="020B0503020204020204" pitchFamily="34" charset="-122"/>
                <a:ea typeface="微软雅黑" panose="020B0503020204020204" pitchFamily="34" charset="-122"/>
                <a:cs typeface="微软雅黑" panose="020B0503020204020204" pitchFamily="34" charset="-122"/>
              </a:rPr>
              <a:t>知识学习</a:t>
            </a:r>
            <a:endParaRPr lang="en-US" altLang="zh-CN" sz="3110" b="1" dirty="0">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5" name="直接连接符 4"/>
          <p:cNvCxnSpPr/>
          <p:nvPr/>
        </p:nvCxnSpPr>
        <p:spPr>
          <a:xfrm flipV="1">
            <a:off x="266700" y="892810"/>
            <a:ext cx="3509645" cy="1143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14" name="等腰三角形 13"/>
          <p:cNvSpPr/>
          <p:nvPr/>
        </p:nvSpPr>
        <p:spPr>
          <a:xfrm rot="20940000">
            <a:off x="369760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399224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 name="内容占位符 3"/>
          <p:cNvSpPr>
            <a:spLocks noGrp="1"/>
          </p:cNvSpPr>
          <p:nvPr>
            <p:ph idx="1"/>
          </p:nvPr>
        </p:nvSpPr>
        <p:spPr>
          <a:xfrm>
            <a:off x="655955" y="1187450"/>
            <a:ext cx="10861675" cy="5374005"/>
          </a:xfrm>
        </p:spPr>
        <p:txBody>
          <a:bodyPr>
            <a:normAutofit/>
          </a:bodyPr>
          <a:lstStyle/>
          <a:p>
            <a:pPr marL="0" indent="457200" fontAlgn="auto">
              <a:lnSpc>
                <a:spcPct val="150000"/>
              </a:lnSpc>
              <a:buNone/>
            </a:pPr>
            <a:r>
              <a:rPr b="1">
                <a:solidFill>
                  <a:srgbClr val="00B0F0"/>
                </a:solidFill>
              </a:rPr>
              <a:t>创建数据表时定义约束</a:t>
            </a:r>
            <a:endParaRPr b="1">
              <a:solidFill>
                <a:srgbClr val="00B0F0"/>
              </a:solidFill>
            </a:endParaRPr>
          </a:p>
          <a:p>
            <a:pPr marL="0" indent="457200" fontAlgn="auto">
              <a:lnSpc>
                <a:spcPct val="150000"/>
              </a:lnSpc>
              <a:buNone/>
            </a:pPr>
            <a:r>
              <a:rPr sz="2000" b="1" dirty="0"/>
              <a:t>5.创建数据表时定义唯一约束</a:t>
            </a:r>
            <a:endParaRPr sz="2000" b="1" dirty="0"/>
          </a:p>
        </p:txBody>
      </p:sp>
      <p:grpSp>
        <p:nvGrpSpPr>
          <p:cNvPr id="1868" name="组合 1868"/>
          <p:cNvGrpSpPr/>
          <p:nvPr/>
        </p:nvGrpSpPr>
        <p:grpSpPr>
          <a:xfrm>
            <a:off x="1172845" y="2741930"/>
            <a:ext cx="9340850" cy="2335530"/>
            <a:chOff x="0" y="0"/>
            <a:chExt cx="5340377" cy="2038890"/>
          </a:xfrm>
        </p:grpSpPr>
        <p:grpSp>
          <p:nvGrpSpPr>
            <p:cNvPr id="620" name="组合 620"/>
            <p:cNvGrpSpPr/>
            <p:nvPr/>
          </p:nvGrpSpPr>
          <p:grpSpPr>
            <a:xfrm>
              <a:off x="0" y="0"/>
              <a:ext cx="5334000" cy="514350"/>
              <a:chOff x="0" y="-1"/>
              <a:chExt cx="5248275" cy="442296"/>
            </a:xfrm>
          </p:grpSpPr>
          <p:sp>
            <p:nvSpPr>
              <p:cNvPr id="621" name="文本框 2"/>
              <p:cNvSpPr txBox="1">
                <a:spLocks noChangeArrowheads="1"/>
              </p:cNvSpPr>
              <p:nvPr>
                <p:custDataLst>
                  <p:tags r:id="rId1"/>
                </p:custDataLst>
              </p:nvPr>
            </p:nvSpPr>
            <p:spPr bwMode="auto">
              <a:xfrm>
                <a:off x="0" y="206031"/>
                <a:ext cx="5248275" cy="236264"/>
              </a:xfrm>
              <a:prstGeom prst="rect">
                <a:avLst/>
              </a:prstGeom>
              <a:solidFill>
                <a:schemeClr val="accent5">
                  <a:alpha val="30000"/>
                </a:schemeClr>
              </a:solidFill>
              <a:ln>
                <a:noFill/>
              </a:ln>
            </p:spPr>
            <p:style>
              <a:lnRef idx="0">
                <a:scrgbClr r="0" g="0" b="0"/>
              </a:lnRef>
              <a:fillRef idx="0">
                <a:scrgbClr r="0" g="0" b="0"/>
              </a:fillRef>
              <a:effectRef idx="0">
                <a:scrgbClr r="0" g="0" b="0"/>
              </a:effectRef>
              <a:fontRef idx="minor">
                <a:schemeClr val="lt1"/>
              </a:fontRef>
            </p:style>
            <p:txBody>
              <a:bodyPr rot="0" vert="horz" wrap="square" lIns="91440" tIns="45720" rIns="91440" bIns="45720" anchor="t" anchorCtr="0">
                <a:noAutofit/>
              </a:bodyPr>
              <a:lstStyle/>
              <a:p>
                <a:pPr algn="l">
                  <a:lnSpc>
                    <a:spcPts val="1600"/>
                  </a:lnSpc>
                  <a:spcBef>
                    <a:spcPts val="0"/>
                  </a:spcBef>
                  <a:spcAft>
                    <a:spcPts val="0"/>
                  </a:spcAft>
                </a:pPr>
                <a:r>
                  <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rPr>
                  <a:t>&lt;字段名称&gt;  &lt;数据类型&gt;  </a:t>
                </a:r>
                <a:r>
                  <a:rPr lang="en-US" altLang="zh-CN" sz="1400" kern="1200">
                    <a:solidFill>
                      <a:srgbClr val="FF0D0D"/>
                    </a:solidFill>
                    <a:latin typeface="Arial" panose="020B0604020202020204"/>
                    <a:ea typeface="微软雅黑" panose="020B0503020204020204" pitchFamily="34" charset="-122"/>
                    <a:cs typeface="+mn-cs"/>
                    <a:sym typeface="Times New Roman" panose="02020603050405020304"/>
                  </a:rPr>
                  <a:t>Unique</a:t>
                </a:r>
                <a:endParaRPr lang="en-US" altLang="zh-CN" sz="1400" kern="1200">
                  <a:solidFill>
                    <a:srgbClr val="FF0D0D"/>
                  </a:solidFill>
                  <a:latin typeface="Arial" panose="020B0604020202020204"/>
                  <a:ea typeface="微软雅黑" panose="020B0503020204020204" pitchFamily="34" charset="-122"/>
                  <a:cs typeface="+mn-cs"/>
                  <a:sym typeface="Times New Roman" panose="02020603050405020304"/>
                </a:endParaRPr>
              </a:p>
            </p:txBody>
          </p:sp>
          <p:sp>
            <p:nvSpPr>
              <p:cNvPr id="622" name="文本框 622"/>
              <p:cNvSpPr txBox="1"/>
              <p:nvPr>
                <p:custDataLst>
                  <p:tags r:id="rId2"/>
                </p:custDataLst>
              </p:nvPr>
            </p:nvSpPr>
            <p:spPr>
              <a:xfrm>
                <a:off x="0" y="-1"/>
                <a:ext cx="5248275" cy="177662"/>
              </a:xfrm>
              <a:prstGeom prst="rect">
                <a:avLst/>
              </a:prstGeom>
              <a:solidFill>
                <a:prstClr val="white"/>
              </a:solidFill>
              <a:ln>
                <a:noFill/>
              </a:ln>
            </p:spPr>
            <p:txBody>
              <a:bodyPr rot="0" spcFirstLastPara="0" vertOverflow="overflow" horzOverflow="overflow" vert="horz" wrap="square" lIns="0" tIns="0" rIns="0" bIns="0" numCol="1" spcCol="0" rtlCol="0" fromWordArt="0" anchor="t" anchorCtr="0" forceAA="0" compatLnSpc="1">
                <a:noAutofit/>
              </a:bodyPr>
              <a:lstStyle/>
              <a:p>
                <a:pPr marL="342900" lvl="0" indent="-342900" algn="just">
                  <a:buChar char=""/>
                </a:pPr>
                <a:r>
                  <a:rPr lang="en-US" altLang="zh-CN" sz="1600" kern="100">
                    <a:latin typeface="等线 Light" panose="02010600030101010101" charset="-122"/>
                    <a:ea typeface="黑体" panose="02010609060101010101" charset="-122"/>
                    <a:cs typeface="Times New Roman" panose="02020603050405020304"/>
                    <a:sym typeface="Times New Roman" panose="02020603050405020304"/>
                  </a:rPr>
                  <a:t>在定义完字段之后直接指定唯一约束的语法格式：</a:t>
                </a:r>
                <a:endParaRPr lang="en-US" altLang="zh-CN" sz="1600" kern="100">
                  <a:solidFill>
                    <a:srgbClr val="404040"/>
                  </a:solidFill>
                  <a:latin typeface="等线 Light" panose="02010600030101010101" charset="-122"/>
                  <a:ea typeface="黑体" panose="02010609060101010101" charset="-122"/>
                  <a:cs typeface="Times New Roman" panose="02020603050405020304"/>
                  <a:sym typeface="Times New Roman" panose="02020603050405020304"/>
                </a:endParaRPr>
              </a:p>
            </p:txBody>
          </p:sp>
        </p:grpSp>
        <p:grpSp>
          <p:nvGrpSpPr>
            <p:cNvPr id="623" name="组合 623"/>
            <p:cNvGrpSpPr/>
            <p:nvPr/>
          </p:nvGrpSpPr>
          <p:grpSpPr>
            <a:xfrm>
              <a:off x="0" y="715993"/>
              <a:ext cx="5334000" cy="572135"/>
              <a:chOff x="0" y="-1"/>
              <a:chExt cx="5248275" cy="491986"/>
            </a:xfrm>
          </p:grpSpPr>
          <p:sp>
            <p:nvSpPr>
              <p:cNvPr id="639" name="文本框 2"/>
              <p:cNvSpPr txBox="1">
                <a:spLocks noChangeArrowheads="1"/>
              </p:cNvSpPr>
              <p:nvPr>
                <p:custDataLst>
                  <p:tags r:id="rId3"/>
                </p:custDataLst>
              </p:nvPr>
            </p:nvSpPr>
            <p:spPr bwMode="auto">
              <a:xfrm>
                <a:off x="0" y="206031"/>
                <a:ext cx="5248275" cy="285954"/>
              </a:xfrm>
              <a:prstGeom prst="rect">
                <a:avLst/>
              </a:prstGeom>
              <a:solidFill>
                <a:schemeClr val="accent5">
                  <a:alpha val="30000"/>
                </a:schemeClr>
              </a:solidFill>
              <a:ln>
                <a:noFill/>
              </a:ln>
            </p:spPr>
            <p:style>
              <a:lnRef idx="0">
                <a:scrgbClr r="0" g="0" b="0"/>
              </a:lnRef>
              <a:fillRef idx="0">
                <a:scrgbClr r="0" g="0" b="0"/>
              </a:fillRef>
              <a:effectRef idx="0">
                <a:scrgbClr r="0" g="0" b="0"/>
              </a:effectRef>
              <a:fontRef idx="minor">
                <a:schemeClr val="lt1"/>
              </a:fontRef>
            </p:style>
            <p:txBody>
              <a:bodyPr rot="0" vert="horz" wrap="square" lIns="91440" tIns="45720" rIns="91440" bIns="45720" anchor="t" anchorCtr="0">
                <a:noAutofit/>
              </a:bodyPr>
              <a:lstStyle/>
              <a:p>
                <a:pPr indent="0" algn="l">
                  <a:lnSpc>
                    <a:spcPts val="1600"/>
                  </a:lnSpc>
                  <a:spcBef>
                    <a:spcPts val="0"/>
                  </a:spcBef>
                  <a:spcAft>
                    <a:spcPts val="0"/>
                  </a:spcAft>
                </a:pPr>
                <a:r>
                  <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rPr>
                  <a:t>[ </a:t>
                </a:r>
                <a:r>
                  <a:rPr lang="en-US" altLang="zh-CN" sz="1400" kern="1200">
                    <a:solidFill>
                      <a:srgbClr val="FF0D0D"/>
                    </a:solidFill>
                    <a:latin typeface="Arial" panose="020B0604020202020204"/>
                    <a:ea typeface="微软雅黑" panose="020B0503020204020204" pitchFamily="34" charset="-122"/>
                    <a:cs typeface="+mn-cs"/>
                    <a:sym typeface="Times New Roman" panose="02020603050405020304"/>
                  </a:rPr>
                  <a:t>Constraint </a:t>
                </a:r>
                <a:r>
                  <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rPr>
                  <a:t>&lt;唯一约束名称&gt; ]    </a:t>
                </a:r>
                <a:r>
                  <a:rPr lang="en-US" altLang="zh-CN" sz="1400" kern="1200">
                    <a:solidFill>
                      <a:srgbClr val="FF0D0D"/>
                    </a:solidFill>
                    <a:latin typeface="Arial" panose="020B0604020202020204"/>
                    <a:ea typeface="微软雅黑" panose="020B0503020204020204" pitchFamily="34" charset="-122"/>
                    <a:cs typeface="+mn-cs"/>
                    <a:sym typeface="Times New Roman" panose="02020603050405020304"/>
                  </a:rPr>
                  <a:t>Unique</a:t>
                </a:r>
                <a:r>
                  <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rPr>
                  <a:t> (&lt;字段名称&gt;)</a:t>
                </a:r>
                <a:endPar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endParaRPr>
              </a:p>
            </p:txBody>
          </p:sp>
          <p:sp>
            <p:nvSpPr>
              <p:cNvPr id="213" name="文本框 213"/>
              <p:cNvSpPr txBox="1"/>
              <p:nvPr>
                <p:custDataLst>
                  <p:tags r:id="rId4"/>
                </p:custDataLst>
              </p:nvPr>
            </p:nvSpPr>
            <p:spPr>
              <a:xfrm>
                <a:off x="0" y="-1"/>
                <a:ext cx="5248275" cy="177662"/>
              </a:xfrm>
              <a:prstGeom prst="rect">
                <a:avLst/>
              </a:prstGeom>
              <a:solidFill>
                <a:prstClr val="white"/>
              </a:solidFill>
              <a:ln>
                <a:noFill/>
              </a:ln>
            </p:spPr>
            <p:txBody>
              <a:bodyPr rot="0" spcFirstLastPara="0" vertOverflow="overflow" horzOverflow="overflow" vert="horz" wrap="square" lIns="0" tIns="0" rIns="0" bIns="0" numCol="1" spcCol="0" rtlCol="0" fromWordArt="0" anchor="t" anchorCtr="0" forceAA="0" compatLnSpc="1">
                <a:noAutofit/>
              </a:bodyPr>
              <a:lstStyle/>
              <a:p>
                <a:pPr marL="342900" lvl="0" indent="-342900" algn="just">
                  <a:buChar char=""/>
                </a:pPr>
                <a:r>
                  <a:rPr lang="en-US" altLang="zh-CN" sz="1600" kern="100">
                    <a:latin typeface="等线 Light" panose="02010600030101010101" charset="-122"/>
                    <a:ea typeface="黑体" panose="02010609060101010101" charset="-122"/>
                    <a:cs typeface="Times New Roman" panose="02020603050405020304"/>
                    <a:sym typeface="Times New Roman" panose="02020603050405020304"/>
                  </a:rPr>
                  <a:t>在定义完所有字段之后指定唯一约束的语法格式：</a:t>
                </a:r>
                <a:endParaRPr lang="en-US" altLang="zh-CN" sz="1600" kern="100">
                  <a:solidFill>
                    <a:srgbClr val="404040"/>
                  </a:solidFill>
                  <a:latin typeface="等线 Light" panose="02010600030101010101" charset="-122"/>
                  <a:ea typeface="黑体" panose="02010609060101010101" charset="-122"/>
                  <a:cs typeface="Times New Roman" panose="02020603050405020304"/>
                  <a:sym typeface="Times New Roman" panose="02020603050405020304"/>
                </a:endParaRPr>
              </a:p>
            </p:txBody>
          </p:sp>
        </p:grpSp>
        <p:grpSp>
          <p:nvGrpSpPr>
            <p:cNvPr id="214" name="组合 214"/>
            <p:cNvGrpSpPr/>
            <p:nvPr/>
          </p:nvGrpSpPr>
          <p:grpSpPr>
            <a:xfrm>
              <a:off x="0" y="1457865"/>
              <a:ext cx="5340377" cy="581025"/>
              <a:chOff x="0" y="14469"/>
              <a:chExt cx="5254550" cy="294227"/>
            </a:xfrm>
          </p:grpSpPr>
          <p:sp>
            <p:nvSpPr>
              <p:cNvPr id="215" name="文本框 2"/>
              <p:cNvSpPr txBox="1">
                <a:spLocks noChangeArrowheads="1"/>
              </p:cNvSpPr>
              <p:nvPr>
                <p:custDataLst>
                  <p:tags r:id="rId5"/>
                </p:custDataLst>
              </p:nvPr>
            </p:nvSpPr>
            <p:spPr bwMode="auto">
              <a:xfrm>
                <a:off x="6275" y="138503"/>
                <a:ext cx="5248275" cy="170193"/>
              </a:xfrm>
              <a:prstGeom prst="rect">
                <a:avLst/>
              </a:prstGeom>
              <a:solidFill>
                <a:schemeClr val="accent5">
                  <a:alpha val="30000"/>
                </a:schemeClr>
              </a:solidFill>
              <a:ln>
                <a:noFill/>
              </a:ln>
            </p:spPr>
            <p:style>
              <a:lnRef idx="0">
                <a:scrgbClr r="0" g="0" b="0"/>
              </a:lnRef>
              <a:fillRef idx="0">
                <a:scrgbClr r="0" g="0" b="0"/>
              </a:fillRef>
              <a:effectRef idx="0">
                <a:scrgbClr r="0" g="0" b="0"/>
              </a:effectRef>
              <a:fontRef idx="minor">
                <a:schemeClr val="lt1"/>
              </a:fontRef>
            </p:style>
            <p:txBody>
              <a:bodyPr rot="0" vert="horz" wrap="square" lIns="91440" tIns="45720" rIns="91440" bIns="45720" anchor="t" anchorCtr="0">
                <a:noAutofit/>
              </a:bodyPr>
              <a:lstStyle/>
              <a:p>
                <a:pPr algn="l">
                  <a:lnSpc>
                    <a:spcPts val="1600"/>
                  </a:lnSpc>
                  <a:spcBef>
                    <a:spcPts val="0"/>
                  </a:spcBef>
                  <a:spcAft>
                    <a:spcPts val="0"/>
                  </a:spcAft>
                </a:pPr>
                <a:r>
                  <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rPr>
                  <a:t>[ </a:t>
                </a:r>
                <a:r>
                  <a:rPr lang="en-US" altLang="zh-CN" sz="1400" kern="1200">
                    <a:solidFill>
                      <a:srgbClr val="FF0D0D"/>
                    </a:solidFill>
                    <a:latin typeface="Arial" panose="020B0604020202020204"/>
                    <a:ea typeface="微软雅黑" panose="020B0503020204020204" pitchFamily="34" charset="-122"/>
                    <a:cs typeface="+mn-cs"/>
                    <a:sym typeface="Times New Roman" panose="02020603050405020304"/>
                  </a:rPr>
                  <a:t>Constraint</a:t>
                </a:r>
                <a:r>
                  <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rPr>
                  <a:t> &lt;唯一约束名称&gt; ]    </a:t>
                </a:r>
                <a:r>
                  <a:rPr lang="en-US" altLang="zh-CN" sz="1400" kern="1200">
                    <a:solidFill>
                      <a:srgbClr val="FF0D0D"/>
                    </a:solidFill>
                    <a:latin typeface="Arial" panose="020B0604020202020204"/>
                    <a:ea typeface="微软雅黑" panose="020B0503020204020204" pitchFamily="34" charset="-122"/>
                    <a:cs typeface="+mn-cs"/>
                    <a:sym typeface="Times New Roman" panose="02020603050405020304"/>
                  </a:rPr>
                  <a:t>Unique</a:t>
                </a:r>
                <a:r>
                  <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rPr>
                  <a:t>(&lt;字段名称1&gt; , &lt;字段名称2&gt; , …)</a:t>
                </a:r>
                <a:endPar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endParaRPr>
              </a:p>
            </p:txBody>
          </p:sp>
          <p:sp>
            <p:nvSpPr>
              <p:cNvPr id="230" name="文本框 230"/>
              <p:cNvSpPr txBox="1"/>
              <p:nvPr>
                <p:custDataLst>
                  <p:tags r:id="rId6"/>
                </p:custDataLst>
              </p:nvPr>
            </p:nvSpPr>
            <p:spPr>
              <a:xfrm>
                <a:off x="0" y="14469"/>
                <a:ext cx="5248275" cy="115761"/>
              </a:xfrm>
              <a:prstGeom prst="rect">
                <a:avLst/>
              </a:prstGeom>
              <a:solidFill>
                <a:prstClr val="white"/>
              </a:solidFill>
              <a:ln>
                <a:noFill/>
              </a:ln>
            </p:spPr>
            <p:txBody>
              <a:bodyPr rot="0" spcFirstLastPara="0" vertOverflow="overflow" horzOverflow="overflow" vert="horz" wrap="square" lIns="0" tIns="0" rIns="0" bIns="0" numCol="1" spcCol="0" rtlCol="0" fromWordArt="0" anchor="t" anchorCtr="0" forceAA="0" compatLnSpc="1">
                <a:noAutofit/>
              </a:bodyPr>
              <a:lstStyle/>
              <a:p>
                <a:pPr marL="342900" lvl="0" indent="-342900" algn="just">
                  <a:buChar char=""/>
                </a:pPr>
                <a:r>
                  <a:rPr lang="en-US" altLang="zh-CN" sz="1600" kern="100">
                    <a:latin typeface="等线 Light" panose="02010600030101010101" charset="-122"/>
                    <a:ea typeface="黑体" panose="02010609060101010101" charset="-122"/>
                    <a:cs typeface="Times New Roman" panose="02020603050405020304"/>
                    <a:sym typeface="Times New Roman" panose="02020603050405020304"/>
                  </a:rPr>
                  <a:t>在创建数据表时将多个字段设置为唯一约束的语法格式：</a:t>
                </a:r>
                <a:endParaRPr lang="en-US" altLang="zh-CN" sz="1600" kern="100">
                  <a:solidFill>
                    <a:srgbClr val="404040"/>
                  </a:solidFill>
                  <a:latin typeface="等线 Light" panose="02010600030101010101" charset="-122"/>
                  <a:ea typeface="黑体" panose="02010609060101010101" charset="-122"/>
                  <a:cs typeface="Times New Roman" panose="02020603050405020304"/>
                  <a:sym typeface="Times New Roman" panose="02020603050405020304"/>
                </a:endParaRPr>
              </a:p>
            </p:txBody>
          </p:sp>
        </p:grpSp>
      </p:grpSp>
    </p:spTree>
  </p:cSld>
  <p:clrMapOvr>
    <a:masterClrMapping/>
  </p:clrMapOvr>
  <p:transition spd="slow">
    <p:wipe/>
  </p:transition>
  <p:timing>
    <p:tnLst>
      <p:par>
        <p:cTn id="1" dur="indefinite" restart="never" nodeType="tmRoot"/>
      </p:par>
    </p:tnLst>
    <p:bldLst>
      <p:bldP spid="2" grpId="0"/>
      <p:bldP spid="2" grpId="1"/>
      <p:bldP spid="14" grpId="0" bldLvl="0" animBg="1"/>
      <p:bldP spid="14" grpId="1" animBg="1"/>
      <p:bldP spid="15" grpId="0" bldLvl="0" animBg="1"/>
      <p:bldP spid="15"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31140" y="405765"/>
            <a:ext cx="6282055" cy="425450"/>
          </a:xfrm>
        </p:spPr>
        <p:txBody>
          <a:bodyPr>
            <a:normAutofit fontScale="90000"/>
          </a:bodyPr>
          <a:lstStyle/>
          <a:p>
            <a:pPr lvl="0" algn="just"/>
            <a:r>
              <a:rPr lang="zh-CN" altLang="en-US" sz="3110" b="1" dirty="0">
                <a:latin typeface="微软雅黑" panose="020B0503020204020204" pitchFamily="34" charset="-122"/>
                <a:ea typeface="微软雅黑" panose="020B0503020204020204" pitchFamily="34" charset="-122"/>
                <a:cs typeface="微软雅黑" panose="020B0503020204020204" pitchFamily="34" charset="-122"/>
              </a:rPr>
              <a:t>任务三</a:t>
            </a:r>
            <a:r>
              <a:rPr lang="en-US" altLang="zh-CN" sz="311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3110" b="1" dirty="0">
                <a:latin typeface="微软雅黑" panose="020B0503020204020204" pitchFamily="34" charset="-122"/>
                <a:ea typeface="微软雅黑" panose="020B0503020204020204" pitchFamily="34" charset="-122"/>
                <a:cs typeface="微软雅黑" panose="020B0503020204020204" pitchFamily="34" charset="-122"/>
              </a:rPr>
              <a:t>表</a:t>
            </a:r>
            <a:r>
              <a:rPr lang="en-US" altLang="zh-CN" sz="3110" b="1" dirty="0">
                <a:latin typeface="微软雅黑" panose="020B0503020204020204" pitchFamily="34" charset="-122"/>
                <a:ea typeface="微软雅黑" panose="020B0503020204020204" pitchFamily="34" charset="-122"/>
                <a:cs typeface="微软雅黑" panose="020B0503020204020204" pitchFamily="34" charset="-122"/>
              </a:rPr>
              <a:t>的操作与管理</a:t>
            </a:r>
            <a:endParaRPr lang="en-US" altLang="zh-CN" sz="3110" b="1" dirty="0">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5" name="直接连接符 4"/>
          <p:cNvCxnSpPr/>
          <p:nvPr/>
        </p:nvCxnSpPr>
        <p:spPr>
          <a:xfrm flipV="1">
            <a:off x="266700" y="892810"/>
            <a:ext cx="3509645" cy="1143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14" name="等腰三角形 13"/>
          <p:cNvSpPr/>
          <p:nvPr/>
        </p:nvSpPr>
        <p:spPr>
          <a:xfrm rot="20940000">
            <a:off x="369760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399224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aphicFrame>
        <p:nvGraphicFramePr>
          <p:cNvPr id="8" name="图示 7"/>
          <p:cNvGraphicFramePr/>
          <p:nvPr/>
        </p:nvGraphicFramePr>
        <p:xfrm>
          <a:off x="1166495" y="1605280"/>
          <a:ext cx="8398510" cy="3820795"/>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transition spd="slow">
    <p:wipe/>
  </p:transition>
  <p:timing>
    <p:tnLst>
      <p:par>
        <p:cTn id="1" dur="indefinite" restart="never" nodeType="tmRoot"/>
      </p:par>
    </p:tnLst>
    <p:bldLst>
      <p:bldP spid="2" grpId="0"/>
      <p:bldP spid="2" grpId="1"/>
      <p:bldP spid="14" grpId="0" bldLvl="0" animBg="1"/>
      <p:bldP spid="14" grpId="1" animBg="1"/>
      <p:bldP spid="15" grpId="0" bldLvl="0" animBg="1"/>
      <p:bldP spid="15" grpId="1"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31140" y="405765"/>
            <a:ext cx="6282055" cy="425450"/>
          </a:xfrm>
        </p:spPr>
        <p:txBody>
          <a:bodyPr>
            <a:normAutofit fontScale="90000"/>
          </a:bodyPr>
          <a:lstStyle/>
          <a:p>
            <a:pPr lvl="0" algn="just"/>
            <a:r>
              <a:rPr lang="zh-CN" altLang="en-US" sz="3110" b="1" dirty="0">
                <a:latin typeface="微软雅黑" panose="020B0503020204020204" pitchFamily="34" charset="-122"/>
                <a:ea typeface="微软雅黑" panose="020B0503020204020204" pitchFamily="34" charset="-122"/>
                <a:cs typeface="微软雅黑" panose="020B0503020204020204" pitchFamily="34" charset="-122"/>
              </a:rPr>
              <a:t>知识学习</a:t>
            </a:r>
            <a:endParaRPr lang="en-US" altLang="zh-CN" sz="3110" b="1" dirty="0">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5" name="直接连接符 4"/>
          <p:cNvCxnSpPr/>
          <p:nvPr/>
        </p:nvCxnSpPr>
        <p:spPr>
          <a:xfrm flipV="1">
            <a:off x="266700" y="892810"/>
            <a:ext cx="3509645" cy="1143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14" name="等腰三角形 13"/>
          <p:cNvSpPr/>
          <p:nvPr/>
        </p:nvSpPr>
        <p:spPr>
          <a:xfrm rot="20940000">
            <a:off x="369760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399224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 name="内容占位符 3"/>
          <p:cNvSpPr>
            <a:spLocks noGrp="1"/>
          </p:cNvSpPr>
          <p:nvPr>
            <p:ph idx="1"/>
          </p:nvPr>
        </p:nvSpPr>
        <p:spPr>
          <a:xfrm>
            <a:off x="655955" y="1187450"/>
            <a:ext cx="10861675" cy="5374005"/>
          </a:xfrm>
        </p:spPr>
        <p:txBody>
          <a:bodyPr>
            <a:normAutofit/>
          </a:bodyPr>
          <a:lstStyle/>
          <a:p>
            <a:pPr marL="0" indent="457200" fontAlgn="auto">
              <a:lnSpc>
                <a:spcPct val="150000"/>
              </a:lnSpc>
              <a:buNone/>
            </a:pPr>
            <a:r>
              <a:rPr b="1">
                <a:solidFill>
                  <a:srgbClr val="00B0F0"/>
                </a:solidFill>
              </a:rPr>
              <a:t>创建数据表时定义约束</a:t>
            </a:r>
            <a:endParaRPr b="1">
              <a:solidFill>
                <a:srgbClr val="00B0F0"/>
              </a:solidFill>
            </a:endParaRPr>
          </a:p>
          <a:p>
            <a:pPr marL="0" indent="457200" fontAlgn="auto">
              <a:lnSpc>
                <a:spcPct val="150000"/>
              </a:lnSpc>
              <a:buNone/>
            </a:pPr>
            <a:r>
              <a:rPr lang="en-US" sz="2000" b="1" dirty="0"/>
              <a:t>6.</a:t>
            </a:r>
            <a:r>
              <a:rPr sz="2000" b="1" dirty="0"/>
              <a:t>创建数据表时定义检查约束</a:t>
            </a:r>
            <a:endParaRPr sz="2000" b="1" dirty="0"/>
          </a:p>
        </p:txBody>
      </p:sp>
      <p:grpSp>
        <p:nvGrpSpPr>
          <p:cNvPr id="1869" name="组合 1869"/>
          <p:cNvGrpSpPr/>
          <p:nvPr/>
        </p:nvGrpSpPr>
        <p:grpSpPr>
          <a:xfrm>
            <a:off x="1184275" y="2678430"/>
            <a:ext cx="9318625" cy="1487805"/>
            <a:chOff x="0" y="0"/>
            <a:chExt cx="5334000" cy="1217583"/>
          </a:xfrm>
        </p:grpSpPr>
        <p:grpSp>
          <p:nvGrpSpPr>
            <p:cNvPr id="237" name="组合 237"/>
            <p:cNvGrpSpPr/>
            <p:nvPr/>
          </p:nvGrpSpPr>
          <p:grpSpPr>
            <a:xfrm>
              <a:off x="0" y="0"/>
              <a:ext cx="5334000" cy="572135"/>
              <a:chOff x="0" y="-1"/>
              <a:chExt cx="5248275" cy="491986"/>
            </a:xfrm>
          </p:grpSpPr>
          <p:sp>
            <p:nvSpPr>
              <p:cNvPr id="640" name="文本框 2"/>
              <p:cNvSpPr txBox="1">
                <a:spLocks noChangeArrowheads="1"/>
              </p:cNvSpPr>
              <p:nvPr>
                <p:custDataLst>
                  <p:tags r:id="rId1"/>
                </p:custDataLst>
              </p:nvPr>
            </p:nvSpPr>
            <p:spPr bwMode="auto">
              <a:xfrm>
                <a:off x="0" y="206031"/>
                <a:ext cx="5248275" cy="285954"/>
              </a:xfrm>
              <a:prstGeom prst="rect">
                <a:avLst/>
              </a:prstGeom>
              <a:solidFill>
                <a:schemeClr val="accent5">
                  <a:alpha val="30000"/>
                </a:schemeClr>
              </a:solidFill>
              <a:ln>
                <a:noFill/>
              </a:ln>
            </p:spPr>
            <p:style>
              <a:lnRef idx="0">
                <a:scrgbClr r="0" g="0" b="0"/>
              </a:lnRef>
              <a:fillRef idx="0">
                <a:scrgbClr r="0" g="0" b="0"/>
              </a:fillRef>
              <a:effectRef idx="0">
                <a:scrgbClr r="0" g="0" b="0"/>
              </a:effectRef>
              <a:fontRef idx="minor">
                <a:schemeClr val="lt1"/>
              </a:fontRef>
            </p:style>
            <p:txBody>
              <a:bodyPr rot="0" vert="horz" wrap="square" lIns="91440" tIns="45720" rIns="91440" bIns="45720" anchor="t" anchorCtr="0">
                <a:noAutofit/>
              </a:bodyPr>
              <a:lstStyle/>
              <a:p>
                <a:pPr algn="l">
                  <a:lnSpc>
                    <a:spcPts val="1600"/>
                  </a:lnSpc>
                  <a:spcBef>
                    <a:spcPts val="0"/>
                  </a:spcBef>
                  <a:spcAft>
                    <a:spcPts val="0"/>
                  </a:spcAft>
                </a:pPr>
                <a:r>
                  <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rPr>
                  <a:t>&lt;字段名称&gt;  &lt;数据类型&gt;  </a:t>
                </a:r>
                <a:r>
                  <a:rPr lang="en-US" altLang="zh-CN" sz="1400" kern="1200">
                    <a:solidFill>
                      <a:srgbClr val="FF0D0D"/>
                    </a:solidFill>
                    <a:latin typeface="Arial" panose="020B0604020202020204"/>
                    <a:ea typeface="微软雅黑" panose="020B0503020204020204" pitchFamily="34" charset="-122"/>
                    <a:cs typeface="+mn-cs"/>
                    <a:sym typeface="Times New Roman" panose="02020603050405020304"/>
                  </a:rPr>
                  <a:t>Check </a:t>
                </a:r>
                <a:r>
                  <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rPr>
                  <a:t> &lt;表达式&gt;</a:t>
                </a:r>
                <a:endPar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endParaRPr>
              </a:p>
            </p:txBody>
          </p:sp>
          <p:sp>
            <p:nvSpPr>
              <p:cNvPr id="641" name="文本框 641"/>
              <p:cNvSpPr txBox="1"/>
              <p:nvPr>
                <p:custDataLst>
                  <p:tags r:id="rId2"/>
                </p:custDataLst>
              </p:nvPr>
            </p:nvSpPr>
            <p:spPr>
              <a:xfrm>
                <a:off x="0" y="-1"/>
                <a:ext cx="5248275" cy="177662"/>
              </a:xfrm>
              <a:prstGeom prst="rect">
                <a:avLst/>
              </a:prstGeom>
              <a:solidFill>
                <a:prstClr val="white"/>
              </a:solidFill>
              <a:ln>
                <a:noFill/>
              </a:ln>
            </p:spPr>
            <p:txBody>
              <a:bodyPr rot="0" spcFirstLastPara="0" vertOverflow="overflow" horzOverflow="overflow" vert="horz" wrap="square" lIns="0" tIns="0" rIns="0" bIns="0" numCol="1" spcCol="0" rtlCol="0" fromWordArt="0" anchor="t" anchorCtr="0" forceAA="0" compatLnSpc="1">
                <a:noAutofit/>
              </a:bodyPr>
              <a:lstStyle/>
              <a:p>
                <a:pPr marL="342900" lvl="0" indent="-342900" algn="just">
                  <a:buChar char=""/>
                </a:pPr>
                <a:r>
                  <a:rPr lang="en-US" altLang="zh-CN" sz="1600" kern="100">
                    <a:latin typeface="等线 Light" panose="02010600030101010101" charset="-122"/>
                    <a:ea typeface="黑体" panose="02010609060101010101" charset="-122"/>
                    <a:cs typeface="Times New Roman" panose="02020603050405020304"/>
                    <a:sym typeface="Times New Roman" panose="02020603050405020304"/>
                  </a:rPr>
                  <a:t>在创建数据表时设置字段级检查约束的语法格式：</a:t>
                </a:r>
                <a:endParaRPr lang="en-US" altLang="zh-CN" sz="1600" kern="100">
                  <a:solidFill>
                    <a:srgbClr val="404040"/>
                  </a:solidFill>
                  <a:latin typeface="等线 Light" panose="02010600030101010101" charset="-122"/>
                  <a:ea typeface="黑体" panose="02010609060101010101" charset="-122"/>
                  <a:cs typeface="Times New Roman" panose="02020603050405020304"/>
                  <a:sym typeface="Times New Roman" panose="02020603050405020304"/>
                </a:endParaRPr>
              </a:p>
            </p:txBody>
          </p:sp>
        </p:grpSp>
        <p:grpSp>
          <p:nvGrpSpPr>
            <p:cNvPr id="642" name="组合 642"/>
            <p:cNvGrpSpPr/>
            <p:nvPr/>
          </p:nvGrpSpPr>
          <p:grpSpPr>
            <a:xfrm>
              <a:off x="0" y="655608"/>
              <a:ext cx="5334000" cy="561975"/>
              <a:chOff x="0" y="0"/>
              <a:chExt cx="5248275" cy="363352"/>
            </a:xfrm>
          </p:grpSpPr>
          <p:sp>
            <p:nvSpPr>
              <p:cNvPr id="643" name="文本框 2"/>
              <p:cNvSpPr txBox="1">
                <a:spLocks noChangeArrowheads="1"/>
              </p:cNvSpPr>
              <p:nvPr>
                <p:custDataLst>
                  <p:tags r:id="rId3"/>
                </p:custDataLst>
              </p:nvPr>
            </p:nvSpPr>
            <p:spPr bwMode="auto">
              <a:xfrm>
                <a:off x="0" y="158006"/>
                <a:ext cx="5248275" cy="205346"/>
              </a:xfrm>
              <a:prstGeom prst="rect">
                <a:avLst/>
              </a:prstGeom>
              <a:solidFill>
                <a:schemeClr val="accent5">
                  <a:alpha val="30000"/>
                </a:schemeClr>
              </a:solidFill>
              <a:ln>
                <a:noFill/>
              </a:ln>
            </p:spPr>
            <p:style>
              <a:lnRef idx="0">
                <a:scrgbClr r="0" g="0" b="0"/>
              </a:lnRef>
              <a:fillRef idx="0">
                <a:scrgbClr r="0" g="0" b="0"/>
              </a:fillRef>
              <a:effectRef idx="0">
                <a:scrgbClr r="0" g="0" b="0"/>
              </a:effectRef>
              <a:fontRef idx="minor">
                <a:schemeClr val="lt1"/>
              </a:fontRef>
            </p:style>
            <p:txBody>
              <a:bodyPr rot="0" vert="horz" wrap="square" lIns="91440" tIns="45720" rIns="91440" bIns="45720" anchor="t" anchorCtr="0">
                <a:noAutofit/>
              </a:bodyPr>
              <a:lstStyle/>
              <a:p>
                <a:pPr algn="l">
                  <a:lnSpc>
                    <a:spcPts val="1600"/>
                  </a:lnSpc>
                  <a:spcBef>
                    <a:spcPts val="0"/>
                  </a:spcBef>
                  <a:spcAft>
                    <a:spcPts val="0"/>
                  </a:spcAft>
                </a:pPr>
                <a:r>
                  <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rPr>
                  <a:t>[ </a:t>
                </a:r>
                <a:r>
                  <a:rPr lang="en-US" altLang="zh-CN" sz="1400" kern="1200">
                    <a:solidFill>
                      <a:srgbClr val="FF0D0D"/>
                    </a:solidFill>
                    <a:latin typeface="Arial" panose="020B0604020202020204"/>
                    <a:ea typeface="微软雅黑" panose="020B0503020204020204" pitchFamily="34" charset="-122"/>
                    <a:cs typeface="+mn-cs"/>
                    <a:sym typeface="Times New Roman" panose="02020603050405020304"/>
                  </a:rPr>
                  <a:t>Constraint</a:t>
                </a:r>
                <a:r>
                  <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rPr>
                  <a:t> &lt;检查约束名称&gt; ]    </a:t>
                </a:r>
                <a:r>
                  <a:rPr lang="en-US" altLang="zh-CN" sz="1400" kern="1200">
                    <a:solidFill>
                      <a:srgbClr val="FF0D0D"/>
                    </a:solidFill>
                    <a:latin typeface="Arial" panose="020B0604020202020204"/>
                    <a:ea typeface="微软雅黑" panose="020B0503020204020204" pitchFamily="34" charset="-122"/>
                    <a:cs typeface="+mn-cs"/>
                    <a:sym typeface="Times New Roman" panose="02020603050405020304"/>
                  </a:rPr>
                  <a:t>Check</a:t>
                </a:r>
                <a:r>
                  <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rPr>
                  <a:t> (&lt;表达式&gt; )</a:t>
                </a:r>
                <a:endPar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endParaRPr>
              </a:p>
            </p:txBody>
          </p:sp>
          <p:sp>
            <p:nvSpPr>
              <p:cNvPr id="644" name="文本框 644"/>
              <p:cNvSpPr txBox="1"/>
              <p:nvPr>
                <p:custDataLst>
                  <p:tags r:id="rId4"/>
                </p:custDataLst>
              </p:nvPr>
            </p:nvSpPr>
            <p:spPr>
              <a:xfrm>
                <a:off x="0" y="0"/>
                <a:ext cx="5248275" cy="158007"/>
              </a:xfrm>
              <a:prstGeom prst="rect">
                <a:avLst/>
              </a:prstGeom>
              <a:solidFill>
                <a:prstClr val="white"/>
              </a:solidFill>
              <a:ln>
                <a:noFill/>
              </a:ln>
            </p:spPr>
            <p:txBody>
              <a:bodyPr rot="0" spcFirstLastPara="0" vertOverflow="overflow" horzOverflow="overflow" vert="horz" wrap="square" lIns="0" tIns="0" rIns="0" bIns="0" numCol="1" spcCol="0" rtlCol="0" fromWordArt="0" anchor="t" anchorCtr="0" forceAA="0" compatLnSpc="1">
                <a:noAutofit/>
              </a:bodyPr>
              <a:lstStyle/>
              <a:p>
                <a:pPr marL="342900" lvl="0" indent="-342900" algn="just">
                  <a:buChar char=""/>
                </a:pPr>
                <a:r>
                  <a:rPr lang="en-US" altLang="zh-CN" sz="1600" kern="100">
                    <a:latin typeface="等线 Light" panose="02010600030101010101" charset="-122"/>
                    <a:ea typeface="黑体" panose="02010609060101010101" charset="-122"/>
                    <a:cs typeface="Times New Roman" panose="02020603050405020304"/>
                    <a:sym typeface="Times New Roman" panose="02020603050405020304"/>
                  </a:rPr>
                  <a:t>在定义完所有字段之后指定表级检查约束的语法格式：</a:t>
                </a:r>
                <a:endParaRPr lang="en-US" altLang="zh-CN" sz="1600" kern="100">
                  <a:solidFill>
                    <a:srgbClr val="404040"/>
                  </a:solidFill>
                  <a:latin typeface="等线 Light" panose="02010600030101010101" charset="-122"/>
                  <a:ea typeface="黑体" panose="02010609060101010101" charset="-122"/>
                  <a:cs typeface="Times New Roman" panose="02020603050405020304"/>
                  <a:sym typeface="Times New Roman" panose="02020603050405020304"/>
                </a:endParaRPr>
              </a:p>
            </p:txBody>
          </p:sp>
        </p:grpSp>
      </p:grpSp>
    </p:spTree>
  </p:cSld>
  <p:clrMapOvr>
    <a:masterClrMapping/>
  </p:clrMapOvr>
  <p:transition spd="slow">
    <p:wipe/>
  </p:transition>
  <p:timing>
    <p:tnLst>
      <p:par>
        <p:cTn id="1" dur="indefinite" restart="never" nodeType="tmRoot"/>
      </p:par>
    </p:tnLst>
    <p:bldLst>
      <p:bldP spid="2" grpId="0"/>
      <p:bldP spid="2" grpId="1"/>
      <p:bldP spid="14" grpId="0" bldLvl="0" animBg="1"/>
      <p:bldP spid="14" grpId="1" animBg="1"/>
      <p:bldP spid="15" grpId="0" bldLvl="0" animBg="1"/>
      <p:bldP spid="15" grpId="1"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31140" y="405765"/>
            <a:ext cx="6282055" cy="425450"/>
          </a:xfrm>
        </p:spPr>
        <p:txBody>
          <a:bodyPr>
            <a:normAutofit fontScale="90000"/>
          </a:bodyPr>
          <a:lstStyle/>
          <a:p>
            <a:pPr lvl="0" algn="just"/>
            <a:r>
              <a:rPr lang="zh-CN" sz="3110" b="1" dirty="0">
                <a:latin typeface="微软雅黑" panose="020B0503020204020204" pitchFamily="34" charset="-122"/>
                <a:ea typeface="微软雅黑" panose="020B0503020204020204" pitchFamily="34" charset="-122"/>
                <a:cs typeface="微软雅黑" panose="020B0503020204020204" pitchFamily="34" charset="-122"/>
              </a:rPr>
              <a:t>任务实施</a:t>
            </a:r>
            <a:endParaRPr lang="zh-CN" sz="3110" b="1" dirty="0">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5" name="直接连接符 4"/>
          <p:cNvCxnSpPr/>
          <p:nvPr/>
        </p:nvCxnSpPr>
        <p:spPr>
          <a:xfrm flipV="1">
            <a:off x="266700" y="892810"/>
            <a:ext cx="3509645" cy="1143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14" name="等腰三角形 13"/>
          <p:cNvSpPr/>
          <p:nvPr/>
        </p:nvSpPr>
        <p:spPr>
          <a:xfrm rot="20940000">
            <a:off x="369760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399224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a:xfrm>
            <a:off x="1917065" y="2096135"/>
            <a:ext cx="8971915" cy="2322195"/>
          </a:xfrm>
        </p:spPr>
        <p:txBody>
          <a:bodyPr>
            <a:noAutofit/>
          </a:bodyPr>
          <a:lstStyle/>
          <a:p>
            <a:pPr marL="571500" indent="-571500" algn="just" fontAlgn="auto">
              <a:lnSpc>
                <a:spcPct val="150000"/>
              </a:lnSpc>
              <a:spcBef>
                <a:spcPts val="100"/>
              </a:spcBef>
              <a:buFont typeface="+mj-ea"/>
              <a:buAutoNum type="ea1JpnChsDbPeriod"/>
            </a:pPr>
            <a:r>
              <a:rPr lang="zh-CN" dirty="0">
                <a:latin typeface="微软雅黑" panose="020B0503020204020204" pitchFamily="34" charset="-122"/>
                <a:ea typeface="微软雅黑" panose="020B0503020204020204" pitchFamily="34" charset="-122"/>
                <a:cs typeface="微软雅黑" panose="020B0503020204020204" pitchFamily="34" charset="-122"/>
                <a:sym typeface="+mn-ea"/>
              </a:rPr>
              <a:t>创建学生信息表（</a:t>
            </a:r>
            <a:r>
              <a:rPr lang="en-US" altLang="zh-CN" dirty="0">
                <a:latin typeface="微软雅黑" panose="020B0503020204020204" pitchFamily="34" charset="-122"/>
                <a:ea typeface="微软雅黑" panose="020B0503020204020204" pitchFamily="34" charset="-122"/>
                <a:cs typeface="微软雅黑" panose="020B0503020204020204" pitchFamily="34" charset="-122"/>
                <a:sym typeface="+mn-ea"/>
              </a:rPr>
              <a:t>Student</a:t>
            </a:r>
            <a:r>
              <a:rPr lang="zh-CN"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dirty="0">
              <a:latin typeface="微软雅黑" panose="020B0503020204020204" pitchFamily="34" charset="-122"/>
              <a:ea typeface="微软雅黑" panose="020B0503020204020204" pitchFamily="34" charset="-122"/>
              <a:cs typeface="微软雅黑" panose="020B0503020204020204" pitchFamily="34" charset="-122"/>
            </a:endParaRPr>
          </a:p>
          <a:p>
            <a:pPr marL="571500" indent="-571500" algn="just" fontAlgn="auto">
              <a:lnSpc>
                <a:spcPct val="200000"/>
              </a:lnSpc>
              <a:spcBef>
                <a:spcPts val="100"/>
              </a:spcBef>
              <a:buFont typeface="+mj-ea"/>
              <a:buAutoNum type="ea1JpnChsDbPeriod"/>
            </a:pPr>
            <a:r>
              <a:rPr lang="zh-CN" altLang="en-US" dirty="0">
                <a:latin typeface="微软雅黑" panose="020B0503020204020204" pitchFamily="34" charset="-122"/>
                <a:ea typeface="微软雅黑" panose="020B0503020204020204" pitchFamily="34" charset="-122"/>
                <a:cs typeface="微软雅黑" panose="020B0503020204020204" pitchFamily="34" charset="-122"/>
              </a:rPr>
              <a:t>删除表</a:t>
            </a:r>
            <a:endParaRPr lang="zh-CN" altLang="en-US" dirty="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2" name="组合 11"/>
          <p:cNvGrpSpPr/>
          <p:nvPr/>
        </p:nvGrpSpPr>
        <p:grpSpPr>
          <a:xfrm>
            <a:off x="1123950" y="2028190"/>
            <a:ext cx="3810" cy="711200"/>
            <a:chOff x="1704" y="2776"/>
            <a:chExt cx="6" cy="1120"/>
          </a:xfrm>
        </p:grpSpPr>
        <p:cxnSp>
          <p:nvCxnSpPr>
            <p:cNvPr id="18" name="肘形连接符 17"/>
            <p:cNvCxnSpPr/>
            <p:nvPr>
              <p:custDataLst>
                <p:tags r:id="rId1"/>
              </p:custDataLst>
            </p:nvPr>
          </p:nvCxnSpPr>
          <p:spPr>
            <a:xfrm rot="16200000" flipH="1">
              <a:off x="1188" y="3302"/>
              <a:ext cx="1037" cy="5"/>
            </a:xfrm>
            <a:prstGeom prst="bentConnector5">
              <a:avLst>
                <a:gd name="adj1" fmla="val -24204"/>
                <a:gd name="adj2" fmla="val 324680000"/>
                <a:gd name="adj3" fmla="val 614368"/>
              </a:avLst>
            </a:prstGeom>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1704" y="2776"/>
              <a:ext cx="6" cy="1120"/>
            </a:xfrm>
            <a:prstGeom prst="line">
              <a:avLst/>
            </a:prstGeom>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spd="slow">
    <p:wipe/>
  </p:transition>
  <p:timing>
    <p:tnLst>
      <p:par>
        <p:cTn id="1" dur="indefinite" restart="never" nodeType="tmRoot"/>
      </p:par>
    </p:tnLst>
    <p:bldLst>
      <p:bldP spid="2" grpId="0"/>
      <p:bldP spid="2" grpId="1"/>
      <p:bldP spid="14" grpId="0" bldLvl="0" animBg="1"/>
      <p:bldP spid="14" grpId="1" animBg="1"/>
      <p:bldP spid="15" grpId="0" bldLvl="0" animBg="1"/>
      <p:bldP spid="15" grpId="1"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3363595"/>
            <a:ext cx="12192000" cy="3275330"/>
          </a:xfrm>
          <a:prstGeom prst="rect">
            <a:avLst/>
          </a:prstGeom>
          <a:solidFill>
            <a:srgbClr val="C3E4F2">
              <a:alpha val="17000"/>
            </a:srgbClr>
          </a:solidFill>
          <a:ln>
            <a:noFill/>
          </a:ln>
          <a:effectLst>
            <a:glow>
              <a:schemeClr val="accent1">
                <a:alpha val="55000"/>
              </a:schemeClr>
            </a:glow>
            <a:outerShdw blurRad="1143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a:xfrm>
            <a:off x="231140" y="377190"/>
            <a:ext cx="5864860" cy="454025"/>
          </a:xfrm>
        </p:spPr>
        <p:txBody>
          <a:bodyPr>
            <a:normAutofit fontScale="90000"/>
          </a:bodyPr>
          <a:lstStyle/>
          <a:p>
            <a:pPr lvl="0" algn="just"/>
            <a:r>
              <a:rPr lang="zh-CN" sz="3110" b="1" dirty="0">
                <a:latin typeface="微软雅黑" panose="020B0503020204020204" pitchFamily="34" charset="-122"/>
                <a:ea typeface="微软雅黑" panose="020B0503020204020204" pitchFamily="34" charset="-122"/>
                <a:cs typeface="微软雅黑" panose="020B0503020204020204" pitchFamily="34" charset="-122"/>
              </a:rPr>
              <a:t>一、</a:t>
            </a:r>
            <a:r>
              <a:rPr altLang="zh-CN" sz="3110" b="1" dirty="0">
                <a:latin typeface="微软雅黑" panose="020B0503020204020204" pitchFamily="34" charset="-122"/>
                <a:ea typeface="微软雅黑" panose="020B0503020204020204" pitchFamily="34" charset="-122"/>
                <a:cs typeface="微软雅黑" panose="020B0503020204020204" pitchFamily="34" charset="-122"/>
                <a:sym typeface="+mn-ea"/>
              </a:rPr>
              <a:t>创建</a:t>
            </a:r>
            <a:r>
              <a:rPr lang="zh-CN" sz="3110" b="1" dirty="0">
                <a:latin typeface="微软雅黑" panose="020B0503020204020204" pitchFamily="34" charset="-122"/>
                <a:ea typeface="微软雅黑" panose="020B0503020204020204" pitchFamily="34" charset="-122"/>
                <a:cs typeface="微软雅黑" panose="020B0503020204020204" pitchFamily="34" charset="-122"/>
                <a:sym typeface="+mn-ea"/>
              </a:rPr>
              <a:t>学生信息表</a:t>
            </a:r>
            <a:r>
              <a:rPr lang="en-US" altLang="zh-CN" sz="3110" b="1" dirty="0">
                <a:latin typeface="微软雅黑" panose="020B0503020204020204" pitchFamily="34" charset="-122"/>
                <a:ea typeface="微软雅黑" panose="020B0503020204020204" pitchFamily="34" charset="-122"/>
                <a:cs typeface="微软雅黑" panose="020B0503020204020204" pitchFamily="34" charset="-122"/>
                <a:sym typeface="+mn-ea"/>
              </a:rPr>
              <a:t>(Student)</a:t>
            </a:r>
            <a:endParaRPr lang="en-US" altLang="zh-CN" sz="311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等腰三角形 13"/>
          <p:cNvSpPr/>
          <p:nvPr/>
        </p:nvSpPr>
        <p:spPr>
          <a:xfrm rot="20940000">
            <a:off x="384238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413702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7" name="内容占位符 2"/>
          <p:cNvSpPr>
            <a:spLocks noGrp="1"/>
          </p:cNvSpPr>
          <p:nvPr/>
        </p:nvSpPr>
        <p:spPr>
          <a:xfrm>
            <a:off x="2491105" y="1273810"/>
            <a:ext cx="9096375" cy="8509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fontAlgn="auto">
              <a:lnSpc>
                <a:spcPct val="130000"/>
              </a:lnSpc>
              <a:buNone/>
            </a:pPr>
            <a:r>
              <a:rPr sz="2400" dirty="0">
                <a:latin typeface="微软雅黑" panose="020B0503020204020204" pitchFamily="34" charset="-122"/>
                <a:ea typeface="微软雅黑" panose="020B0503020204020204" pitchFamily="34" charset="-122"/>
                <a:cs typeface="微软雅黑" panose="020B0503020204020204" pitchFamily="34" charset="-122"/>
                <a:sym typeface="+mn-ea"/>
              </a:rPr>
              <a:t>使用命令创建</a:t>
            </a:r>
            <a:r>
              <a:rPr 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学生个人信息</a:t>
            </a:r>
            <a:r>
              <a:rPr sz="2400" dirty="0">
                <a:latin typeface="微软雅黑" panose="020B0503020204020204" pitchFamily="34" charset="-122"/>
                <a:ea typeface="微软雅黑" panose="020B0503020204020204" pitchFamily="34" charset="-122"/>
                <a:cs typeface="微软雅黑" panose="020B0503020204020204" pitchFamily="34" charset="-122"/>
                <a:sym typeface="+mn-ea"/>
              </a:rPr>
              <a:t>表，命名为“</a:t>
            </a:r>
            <a:r>
              <a:rPr 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Student</a:t>
            </a:r>
            <a:r>
              <a:rPr sz="2400" dirty="0">
                <a:latin typeface="微软雅黑" panose="020B0503020204020204" pitchFamily="34" charset="-122"/>
                <a:ea typeface="微软雅黑" panose="020B0503020204020204" pitchFamily="34" charset="-122"/>
                <a:cs typeface="微软雅黑" panose="020B0503020204020204" pitchFamily="34" charset="-122"/>
                <a:sym typeface="+mn-ea"/>
              </a:rPr>
              <a:t>”，表结构如下：</a:t>
            </a:r>
            <a:endParaRPr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3" name="组合 2"/>
          <p:cNvGrpSpPr/>
          <p:nvPr/>
        </p:nvGrpSpPr>
        <p:grpSpPr>
          <a:xfrm>
            <a:off x="477520" y="1273810"/>
            <a:ext cx="2013585" cy="672465"/>
            <a:chOff x="3394" y="2862"/>
            <a:chExt cx="3171" cy="1059"/>
          </a:xfrm>
        </p:grpSpPr>
        <p:sp>
          <p:nvSpPr>
            <p:cNvPr id="9" name="任意多边形 8"/>
            <p:cNvSpPr/>
            <p:nvPr>
              <p:custDataLst>
                <p:tags r:id="rId1"/>
              </p:custDataLst>
            </p:nvPr>
          </p:nvSpPr>
          <p:spPr>
            <a:xfrm>
              <a:off x="3459" y="2927"/>
              <a:ext cx="3106" cy="985"/>
            </a:xfrm>
            <a:custGeom>
              <a:avLst/>
              <a:gdLst>
                <a:gd name="connsiteX0" fmla="*/ 0 w 3106"/>
                <a:gd name="connsiteY0" fmla="*/ 1129 h 1129"/>
                <a:gd name="connsiteX1" fmla="*/ 35 w 3106"/>
                <a:gd name="connsiteY1" fmla="*/ 26 h 1129"/>
                <a:gd name="connsiteX2" fmla="*/ 3106 w 3106"/>
                <a:gd name="connsiteY2" fmla="*/ 0 h 1129"/>
                <a:gd name="connsiteX3" fmla="*/ 2153 w 3106"/>
                <a:gd name="connsiteY3" fmla="*/ 1129 h 1129"/>
                <a:gd name="connsiteX4" fmla="*/ 0 w 3106"/>
                <a:gd name="connsiteY4" fmla="*/ 1129 h 1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 h="1129">
                  <a:moveTo>
                    <a:pt x="0" y="1129"/>
                  </a:moveTo>
                  <a:lnTo>
                    <a:pt x="35" y="26"/>
                  </a:lnTo>
                  <a:lnTo>
                    <a:pt x="3106" y="0"/>
                  </a:lnTo>
                  <a:lnTo>
                    <a:pt x="2153" y="1129"/>
                  </a:lnTo>
                  <a:lnTo>
                    <a:pt x="0" y="1129"/>
                  </a:lnTo>
                  <a:close/>
                </a:path>
              </a:pathLst>
            </a:custGeom>
            <a:solidFill>
              <a:schemeClr val="bg1"/>
            </a:solidFill>
            <a:ln>
              <a:solidFill>
                <a:srgbClr val="47AC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任意多边形 3"/>
            <p:cNvSpPr/>
            <p:nvPr>
              <p:custDataLst>
                <p:tags r:id="rId2"/>
              </p:custDataLst>
            </p:nvPr>
          </p:nvSpPr>
          <p:spPr>
            <a:xfrm>
              <a:off x="3394" y="2862"/>
              <a:ext cx="3106" cy="985"/>
            </a:xfrm>
            <a:custGeom>
              <a:avLst/>
              <a:gdLst>
                <a:gd name="connsiteX0" fmla="*/ 0 w 3106"/>
                <a:gd name="connsiteY0" fmla="*/ 1129 h 1129"/>
                <a:gd name="connsiteX1" fmla="*/ 35 w 3106"/>
                <a:gd name="connsiteY1" fmla="*/ 26 h 1129"/>
                <a:gd name="connsiteX2" fmla="*/ 3106 w 3106"/>
                <a:gd name="connsiteY2" fmla="*/ 0 h 1129"/>
                <a:gd name="connsiteX3" fmla="*/ 2153 w 3106"/>
                <a:gd name="connsiteY3" fmla="*/ 1129 h 1129"/>
                <a:gd name="connsiteX4" fmla="*/ 0 w 3106"/>
                <a:gd name="connsiteY4" fmla="*/ 1129 h 1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 h="1129">
                  <a:moveTo>
                    <a:pt x="0" y="1129"/>
                  </a:moveTo>
                  <a:lnTo>
                    <a:pt x="35" y="26"/>
                  </a:lnTo>
                  <a:lnTo>
                    <a:pt x="3106" y="0"/>
                  </a:lnTo>
                  <a:lnTo>
                    <a:pt x="2153" y="1129"/>
                  </a:lnTo>
                  <a:lnTo>
                    <a:pt x="0" y="1129"/>
                  </a:lnTo>
                  <a:close/>
                </a:path>
              </a:pathLst>
            </a:custGeom>
            <a:solidFill>
              <a:srgbClr val="0866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案例</a:t>
              </a:r>
              <a:r>
                <a:rPr lang="en-US" altLang="zh-CN"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18" name="肘形连接符 17"/>
            <p:cNvCxnSpPr/>
            <p:nvPr>
              <p:custDataLst>
                <p:tags r:id="rId3"/>
              </p:custDataLst>
            </p:nvPr>
          </p:nvCxnSpPr>
          <p:spPr>
            <a:xfrm rot="16200000" flipH="1">
              <a:off x="3075" y="3401"/>
              <a:ext cx="1037" cy="5"/>
            </a:xfrm>
            <a:prstGeom prst="bentConnector5">
              <a:avLst>
                <a:gd name="adj1" fmla="val -38669"/>
                <a:gd name="adj2" fmla="val 288500000"/>
                <a:gd name="adj3" fmla="val 145226"/>
              </a:avLst>
            </a:prstGeom>
            <a:ln>
              <a:gradFill>
                <a:gsLst>
                  <a:gs pos="9000">
                    <a:srgbClr val="086693"/>
                  </a:gs>
                  <a:gs pos="100000">
                    <a:schemeClr val="bg1"/>
                  </a:gs>
                  <a:gs pos="31000">
                    <a:schemeClr val="accent1">
                      <a:lumMod val="45000"/>
                      <a:lumOff val="55000"/>
                    </a:schemeClr>
                  </a:gs>
                  <a:gs pos="50000">
                    <a:schemeClr val="accent1">
                      <a:lumMod val="45000"/>
                      <a:lumOff val="55000"/>
                    </a:schemeClr>
                  </a:gs>
                  <a:gs pos="78000">
                    <a:schemeClr val="accent1">
                      <a:lumMod val="30000"/>
                      <a:lumOff val="70000"/>
                    </a:schemeClr>
                  </a:gs>
                </a:gsLst>
                <a:lin ang="5220000" scaled="0"/>
              </a:gradFill>
            </a:ln>
          </p:spPr>
          <p:style>
            <a:lnRef idx="1">
              <a:schemeClr val="accent1"/>
            </a:lnRef>
            <a:fillRef idx="0">
              <a:schemeClr val="accent1"/>
            </a:fillRef>
            <a:effectRef idx="0">
              <a:schemeClr val="accent1"/>
            </a:effectRef>
            <a:fontRef idx="minor">
              <a:schemeClr val="tx1"/>
            </a:fontRef>
          </p:style>
        </p:cxnSp>
      </p:grpSp>
      <p:cxnSp>
        <p:nvCxnSpPr>
          <p:cNvPr id="12" name="直接连接符 11"/>
          <p:cNvCxnSpPr/>
          <p:nvPr/>
        </p:nvCxnSpPr>
        <p:spPr>
          <a:xfrm flipV="1">
            <a:off x="266700" y="885190"/>
            <a:ext cx="3876675" cy="1905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100" name="文本框 99"/>
          <p:cNvSpPr txBox="1"/>
          <p:nvPr/>
        </p:nvSpPr>
        <p:spPr>
          <a:xfrm>
            <a:off x="1127125" y="2492375"/>
            <a:ext cx="8843645" cy="1527175"/>
          </a:xfrm>
          <a:prstGeom prst="rect">
            <a:avLst/>
          </a:prstGeom>
          <a:noFill/>
          <a:ln w="9525">
            <a:noFill/>
          </a:ln>
        </p:spPr>
        <p:txBody>
          <a:bodyPr>
            <a:noAutofit/>
          </a:bodyPr>
          <a:p>
            <a:pPr marL="266700" indent="-266700" algn="ctr" fontAlgn="auto">
              <a:lnSpc>
                <a:spcPct val="150000"/>
              </a:lnSpc>
            </a:pPr>
            <a:r>
              <a:rPr lang="en-US" b="0">
                <a:latin typeface="Wingdings" panose="05000000000000000000" charset="0"/>
                <a:ea typeface="等线" panose="02010600030101010101" charset="-122"/>
              </a:rPr>
              <a:t>Ø </a:t>
            </a:r>
            <a:r>
              <a:rPr lang="zh-CN" b="0">
                <a:ea typeface="等线" panose="02010600030101010101" charset="-122"/>
                <a:cs typeface="Times New Roman" panose="02020603050405020304" charset="0"/>
              </a:rPr>
              <a:t>Student（Sno，Sname，Sex，Nationality ，Birth，Politics ，ClassNo）</a:t>
            </a:r>
            <a:r>
              <a:rPr lang="zh-CN" b="1">
                <a:latin typeface="等线 Light" panose="02010600030101010101" charset="-122"/>
                <a:ea typeface="黑体" panose="02010609060101010101" charset="-122"/>
              </a:rPr>
              <a:t>表</a:t>
            </a:r>
            <a:r>
              <a:rPr lang="en-US" b="0">
                <a:latin typeface="等线 Light" panose="02010600030101010101" charset="-122"/>
                <a:ea typeface="黑体" panose="02010609060101010101" charset="-122"/>
                <a:cs typeface="Times New Roman" panose="02020603050405020304" charset="0"/>
              </a:rPr>
              <a:t> Student</a:t>
            </a:r>
            <a:r>
              <a:rPr lang="zh-CN" b="0">
                <a:latin typeface="等线 Light" panose="02010600030101010101" charset="-122"/>
                <a:ea typeface="黑体" panose="02010609060101010101" charset="-122"/>
              </a:rPr>
              <a:t>表结构</a:t>
            </a:r>
            <a:endParaRPr lang="zh-CN" altLang="en-US" b="0">
              <a:latin typeface="等线 Light" panose="02010600030101010101" charset="-122"/>
              <a:ea typeface="黑体" panose="02010609060101010101" charset="-122"/>
            </a:endParaRPr>
          </a:p>
        </p:txBody>
      </p:sp>
      <p:graphicFrame>
        <p:nvGraphicFramePr>
          <p:cNvPr id="10" name="表格 9"/>
          <p:cNvGraphicFramePr/>
          <p:nvPr>
            <p:custDataLst>
              <p:tags r:id="rId4"/>
            </p:custDataLst>
          </p:nvPr>
        </p:nvGraphicFramePr>
        <p:xfrm>
          <a:off x="1386205" y="3503930"/>
          <a:ext cx="8585200" cy="3134995"/>
        </p:xfrm>
        <a:graphic>
          <a:graphicData uri="http://schemas.openxmlformats.org/drawingml/2006/table">
            <a:tbl>
              <a:tblPr>
                <a:tableStyleId>{8A107856-5554-42FB-B03E-39F5DBC370BA}</a:tableStyleId>
              </a:tblPr>
              <a:tblGrid>
                <a:gridCol w="1805305"/>
                <a:gridCol w="1732280"/>
                <a:gridCol w="864870"/>
                <a:gridCol w="1583055"/>
                <a:gridCol w="1301115"/>
                <a:gridCol w="1298575"/>
              </a:tblGrid>
              <a:tr h="326390">
                <a:tc>
                  <a:txBody>
                    <a:bodyPr/>
                    <a:p>
                      <a:pPr indent="0" algn="ctr">
                        <a:buNone/>
                      </a:pPr>
                      <a:r>
                        <a:rPr lang="en-US" sz="1600"/>
                        <a:t>字段名</a:t>
                      </a:r>
                      <a:endParaRPr lang="en-US" altLang="en-US" sz="1600"/>
                    </a:p>
                  </a:txBody>
                  <a:tcPr marL="68580" marR="68580" marT="0" marB="0" vert="horz" anchor="ctr" anchorCtr="0"/>
                </a:tc>
                <a:tc>
                  <a:txBody>
                    <a:bodyPr/>
                    <a:p>
                      <a:pPr indent="0" algn="ctr">
                        <a:buNone/>
                      </a:pPr>
                      <a:r>
                        <a:rPr lang="en-US" sz="1600"/>
                        <a:t>数据类型</a:t>
                      </a:r>
                      <a:endParaRPr lang="en-US" altLang="en-US" sz="1600"/>
                    </a:p>
                  </a:txBody>
                  <a:tcPr marL="68580" marR="68580" marT="0" marB="0" vert="horz" anchor="ctr" anchorCtr="0"/>
                </a:tc>
                <a:tc>
                  <a:txBody>
                    <a:bodyPr/>
                    <a:p>
                      <a:pPr indent="0" algn="ctr">
                        <a:buNone/>
                      </a:pPr>
                      <a:r>
                        <a:rPr lang="en-US" sz="1600"/>
                        <a:t>长度</a:t>
                      </a:r>
                      <a:endParaRPr lang="en-US" altLang="en-US" sz="1600"/>
                    </a:p>
                  </a:txBody>
                  <a:tcPr marL="68580" marR="68580" marT="0" marB="0" vert="horz" anchor="ctr" anchorCtr="0"/>
                </a:tc>
                <a:tc>
                  <a:txBody>
                    <a:bodyPr/>
                    <a:p>
                      <a:pPr indent="0" algn="ctr">
                        <a:buNone/>
                      </a:pPr>
                      <a:r>
                        <a:rPr lang="en-US" sz="1600"/>
                        <a:t>是否为空</a:t>
                      </a:r>
                      <a:endParaRPr lang="en-US" altLang="en-US" sz="1600"/>
                    </a:p>
                  </a:txBody>
                  <a:tcPr marL="68580" marR="68580" marT="0" marB="0" vert="horz" anchor="ctr" anchorCtr="0"/>
                </a:tc>
                <a:tc>
                  <a:txBody>
                    <a:bodyPr/>
                    <a:p>
                      <a:pPr indent="0" algn="ctr">
                        <a:buNone/>
                      </a:pPr>
                      <a:r>
                        <a:rPr lang="en-US" sz="1600"/>
                        <a:t>约束</a:t>
                      </a:r>
                      <a:endParaRPr lang="en-US" altLang="en-US" sz="1600"/>
                    </a:p>
                  </a:txBody>
                  <a:tcPr marL="68580" marR="68580" marT="0" marB="0" vert="horz" anchor="ctr" anchorCtr="0"/>
                </a:tc>
                <a:tc>
                  <a:txBody>
                    <a:bodyPr/>
                    <a:p>
                      <a:pPr indent="0" algn="ctr">
                        <a:buNone/>
                      </a:pPr>
                      <a:r>
                        <a:rPr lang="en-US" sz="1600"/>
                        <a:t>备注</a:t>
                      </a:r>
                      <a:endParaRPr lang="en-US" altLang="en-US" sz="1600"/>
                    </a:p>
                  </a:txBody>
                  <a:tcPr marL="68580" marR="68580" marT="0" marB="0" vert="horz" anchor="ctr" anchorCtr="0"/>
                </a:tc>
              </a:tr>
              <a:tr h="378460">
                <a:tc>
                  <a:txBody>
                    <a:bodyPr/>
                    <a:p>
                      <a:pPr indent="0" algn="ctr">
                        <a:buNone/>
                      </a:pPr>
                      <a:r>
                        <a:rPr lang="en-US" sz="1200" b="0">
                          <a:solidFill>
                            <a:srgbClr val="000000"/>
                          </a:solidFill>
                          <a:latin typeface="Times New Roman" panose="02020603050405020304" charset="0"/>
                          <a:cs typeface="Times New Roman" panose="02020603050405020304" charset="0"/>
                        </a:rPr>
                        <a:t>Sno</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tc>
                <a:tc>
                  <a:txBody>
                    <a:bodyPr/>
                    <a:p>
                      <a:pPr indent="0" algn="ctr">
                        <a:buNone/>
                      </a:pPr>
                      <a:r>
                        <a:rPr lang="en-US" sz="1200" b="0">
                          <a:solidFill>
                            <a:srgbClr val="000000"/>
                          </a:solidFill>
                          <a:latin typeface="Times New Roman" panose="02020603050405020304" charset="0"/>
                          <a:cs typeface="Times New Roman" panose="02020603050405020304" charset="0"/>
                        </a:rPr>
                        <a:t>char</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tc>
                <a:tc>
                  <a:txBody>
                    <a:bodyPr/>
                    <a:p>
                      <a:pPr indent="0" algn="ctr">
                        <a:buNone/>
                      </a:pPr>
                      <a:r>
                        <a:rPr lang="en-US" sz="1200" b="0">
                          <a:solidFill>
                            <a:srgbClr val="000000"/>
                          </a:solidFill>
                          <a:latin typeface="Times New Roman" panose="02020603050405020304" charset="0"/>
                          <a:cs typeface="Times New Roman" panose="02020603050405020304" charset="0"/>
                        </a:rPr>
                        <a:t>15</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tc>
                <a:tc>
                  <a:txBody>
                    <a:bodyPr/>
                    <a:p>
                      <a:pPr indent="0" algn="ctr">
                        <a:buNone/>
                      </a:pPr>
                      <a:r>
                        <a:rPr lang="en-US" sz="1200" b="0">
                          <a:solidFill>
                            <a:srgbClr val="000000"/>
                          </a:solidFill>
                          <a:latin typeface="Times New Roman" panose="02020603050405020304" charset="0"/>
                          <a:cs typeface="Times New Roman" panose="02020603050405020304" charset="0"/>
                        </a:rPr>
                        <a:t>否</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tc>
                <a:tc>
                  <a:txBody>
                    <a:bodyPr/>
                    <a:p>
                      <a:pPr indent="0" algn="ctr">
                        <a:buNone/>
                      </a:pPr>
                      <a:r>
                        <a:rPr lang="en-US" sz="1200" b="0">
                          <a:solidFill>
                            <a:srgbClr val="000000"/>
                          </a:solidFill>
                          <a:latin typeface="Times New Roman" panose="02020603050405020304" charset="0"/>
                          <a:cs typeface="Times New Roman" panose="02020603050405020304" charset="0"/>
                        </a:rPr>
                        <a:t>主键</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tc>
                <a:tc>
                  <a:txBody>
                    <a:bodyPr/>
                    <a:p>
                      <a:pPr indent="0" algn="ctr">
                        <a:buNone/>
                      </a:pPr>
                      <a:r>
                        <a:rPr lang="en-US" sz="1200" b="0">
                          <a:solidFill>
                            <a:srgbClr val="000000"/>
                          </a:solidFill>
                          <a:latin typeface="Times New Roman" panose="02020603050405020304" charset="0"/>
                          <a:cs typeface="Times New Roman" panose="02020603050405020304" charset="0"/>
                        </a:rPr>
                        <a:t>学号</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tc>
              </a:tr>
              <a:tr h="361950">
                <a:tc>
                  <a:txBody>
                    <a:bodyPr/>
                    <a:p>
                      <a:pPr indent="0" algn="ctr">
                        <a:buNone/>
                      </a:pPr>
                      <a:r>
                        <a:rPr lang="en-US" sz="1200" b="0">
                          <a:solidFill>
                            <a:srgbClr val="000000"/>
                          </a:solidFill>
                          <a:latin typeface="Times New Roman" panose="02020603050405020304" charset="0"/>
                          <a:cs typeface="Times New Roman" panose="02020603050405020304" charset="0"/>
                        </a:rPr>
                        <a:t>Sname</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tc>
                <a:tc>
                  <a:txBody>
                    <a:bodyPr/>
                    <a:p>
                      <a:pPr indent="0" algn="ctr">
                        <a:buNone/>
                      </a:pPr>
                      <a:r>
                        <a:rPr lang="en-US" sz="1200" b="0">
                          <a:solidFill>
                            <a:srgbClr val="000000"/>
                          </a:solidFill>
                          <a:latin typeface="Times New Roman" panose="02020603050405020304" charset="0"/>
                          <a:cs typeface="Times New Roman" panose="02020603050405020304" charset="0"/>
                        </a:rPr>
                        <a:t>char</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tc>
                <a:tc>
                  <a:txBody>
                    <a:bodyPr/>
                    <a:p>
                      <a:pPr indent="0" algn="ctr">
                        <a:buNone/>
                      </a:pPr>
                      <a:r>
                        <a:rPr lang="en-US" sz="1200" b="0">
                          <a:solidFill>
                            <a:srgbClr val="000000"/>
                          </a:solidFill>
                          <a:latin typeface="Times New Roman" panose="02020603050405020304" charset="0"/>
                          <a:cs typeface="Times New Roman" panose="02020603050405020304" charset="0"/>
                        </a:rPr>
                        <a:t>10</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tc>
                <a:tc>
                  <a:txBody>
                    <a:bodyPr/>
                    <a:p>
                      <a:pPr indent="0" algn="ctr">
                        <a:buNone/>
                      </a:pPr>
                      <a:r>
                        <a:rPr lang="en-US" sz="1200" b="0">
                          <a:solidFill>
                            <a:srgbClr val="000000"/>
                          </a:solidFill>
                          <a:latin typeface="Times New Roman" panose="02020603050405020304" charset="0"/>
                          <a:cs typeface="Times New Roman" panose="02020603050405020304" charset="0"/>
                        </a:rPr>
                        <a:t>否</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tc>
                <a:tc>
                  <a:txBody>
                    <a:bodyPr/>
                    <a:p>
                      <a:pPr indent="0" algn="ctr">
                        <a:buNone/>
                      </a:pPr>
                      <a:r>
                        <a:rPr lang="en-US" sz="1200" b="0">
                          <a:solidFill>
                            <a:srgbClr val="000000"/>
                          </a:solidFill>
                          <a:latin typeface="Times New Roman" panose="02020603050405020304" charset="0"/>
                          <a:cs typeface="Times New Roman" panose="02020603050405020304" charset="0"/>
                        </a:rPr>
                        <a:t> </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tc>
                <a:tc>
                  <a:txBody>
                    <a:bodyPr/>
                    <a:p>
                      <a:pPr indent="0" algn="ctr">
                        <a:buNone/>
                      </a:pPr>
                      <a:r>
                        <a:rPr lang="en-US" sz="1200" b="0">
                          <a:solidFill>
                            <a:srgbClr val="000000"/>
                          </a:solidFill>
                          <a:latin typeface="Times New Roman" panose="02020603050405020304" charset="0"/>
                          <a:cs typeface="Times New Roman" panose="02020603050405020304" charset="0"/>
                        </a:rPr>
                        <a:t>姓名</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tc>
              </a:tr>
              <a:tr h="351155">
                <a:tc>
                  <a:txBody>
                    <a:bodyPr/>
                    <a:p>
                      <a:pPr indent="0" algn="ctr">
                        <a:buNone/>
                      </a:pPr>
                      <a:r>
                        <a:rPr lang="en-US" sz="1200" b="0">
                          <a:solidFill>
                            <a:srgbClr val="000000"/>
                          </a:solidFill>
                          <a:latin typeface="Times New Roman" panose="02020603050405020304" charset="0"/>
                          <a:cs typeface="Times New Roman" panose="02020603050405020304" charset="0"/>
                        </a:rPr>
                        <a:t>Sex</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tc>
                <a:tc>
                  <a:txBody>
                    <a:bodyPr/>
                    <a:p>
                      <a:pPr indent="0" algn="ctr">
                        <a:buNone/>
                      </a:pPr>
                      <a:r>
                        <a:rPr lang="en-US" sz="1200" b="0">
                          <a:solidFill>
                            <a:srgbClr val="000000"/>
                          </a:solidFill>
                          <a:latin typeface="Times New Roman" panose="02020603050405020304" charset="0"/>
                          <a:cs typeface="Times New Roman" panose="02020603050405020304" charset="0"/>
                        </a:rPr>
                        <a:t>‘w’ ,’m’)</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tc>
                <a:tc>
                  <a:txBody>
                    <a:bodyPr/>
                    <a:p>
                      <a:pPr indent="0" algn="ctr">
                        <a:buNone/>
                      </a:pPr>
                      <a:r>
                        <a:rPr lang="en-US" sz="1200" b="0">
                          <a:solidFill>
                            <a:srgbClr val="000000"/>
                          </a:solidFill>
                          <a:latin typeface="Times New Roman" panose="02020603050405020304" charset="0"/>
                          <a:cs typeface="Times New Roman" panose="02020603050405020304" charset="0"/>
                        </a:rPr>
                        <a:t>1</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tc>
                <a:tc>
                  <a:txBody>
                    <a:bodyPr/>
                    <a:p>
                      <a:pPr indent="0" algn="ctr">
                        <a:buNone/>
                      </a:pPr>
                      <a:r>
                        <a:rPr lang="en-US" sz="1200" b="0">
                          <a:solidFill>
                            <a:srgbClr val="000000"/>
                          </a:solidFill>
                          <a:latin typeface="Times New Roman" panose="02020603050405020304" charset="0"/>
                          <a:cs typeface="Times New Roman" panose="02020603050405020304" charset="0"/>
                        </a:rPr>
                        <a:t>否</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tc>
                <a:tc>
                  <a:txBody>
                    <a:bodyPr/>
                    <a:p>
                      <a:pPr indent="0" algn="ctr">
                        <a:buNone/>
                      </a:pPr>
                      <a:r>
                        <a:rPr lang="en-US" sz="1200" b="0">
                          <a:solidFill>
                            <a:srgbClr val="000000"/>
                          </a:solidFill>
                          <a:latin typeface="仿宋_GB2312" charset="0"/>
                          <a:cs typeface="仿宋_GB2312" charset="0"/>
                        </a:rPr>
                        <a:t>默认值</a:t>
                      </a:r>
                      <a:r>
                        <a:rPr lang="en-US" sz="1200" b="0">
                          <a:solidFill>
                            <a:srgbClr val="000000"/>
                          </a:solidFill>
                          <a:latin typeface="Times New Roman" panose="02020603050405020304" charset="0"/>
                          <a:cs typeface="Times New Roman" panose="02020603050405020304" charset="0"/>
                        </a:rPr>
                        <a:t>’m’</a:t>
                      </a:r>
                      <a:endParaRPr lang="en-US" altLang="en-US" sz="1200" b="0">
                        <a:solidFill>
                          <a:srgbClr val="000000"/>
                        </a:solidFill>
                        <a:latin typeface="Times New Roman" panose="02020603050405020304" charset="0"/>
                        <a:ea typeface="仿宋_GB2312" charset="0"/>
                        <a:cs typeface="Times New Roman" panose="02020603050405020304" charset="0"/>
                      </a:endParaRPr>
                    </a:p>
                  </a:txBody>
                  <a:tcPr marL="68580" marR="68580" marT="0" marB="0" vert="horz" anchor="ctr" anchorCtr="0"/>
                </a:tc>
                <a:tc>
                  <a:txBody>
                    <a:bodyPr/>
                    <a:p>
                      <a:pPr indent="0" algn="ctr">
                        <a:buNone/>
                      </a:pPr>
                      <a:r>
                        <a:rPr lang="en-US" sz="1200" b="0">
                          <a:solidFill>
                            <a:srgbClr val="000000"/>
                          </a:solidFill>
                          <a:latin typeface="仿宋_GB2312" charset="0"/>
                          <a:cs typeface="仿宋_GB2312" charset="0"/>
                        </a:rPr>
                        <a:t>m男，w女</a:t>
                      </a:r>
                      <a:endParaRPr lang="en-US" altLang="en-US" sz="1200" b="0">
                        <a:solidFill>
                          <a:srgbClr val="000000"/>
                        </a:solidFill>
                        <a:latin typeface="仿宋_GB2312" charset="0"/>
                        <a:ea typeface="仿宋_GB2312" charset="0"/>
                        <a:cs typeface="仿宋_GB2312" charset="0"/>
                      </a:endParaRPr>
                    </a:p>
                  </a:txBody>
                  <a:tcPr marL="68580" marR="68580" marT="0" marB="0" vert="horz" anchor="ctr" anchorCtr="0"/>
                </a:tc>
              </a:tr>
              <a:tr h="351790">
                <a:tc>
                  <a:txBody>
                    <a:bodyPr/>
                    <a:p>
                      <a:pPr indent="0" algn="ctr">
                        <a:buNone/>
                      </a:pPr>
                      <a:r>
                        <a:rPr lang="en-US" sz="1200" b="0">
                          <a:solidFill>
                            <a:srgbClr val="000000"/>
                          </a:solidFill>
                          <a:latin typeface="Times New Roman" panose="02020603050405020304" charset="0"/>
                          <a:cs typeface="Times New Roman" panose="02020603050405020304" charset="0"/>
                        </a:rPr>
                        <a:t>Nationality</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tc>
                <a:tc>
                  <a:txBody>
                    <a:bodyPr/>
                    <a:p>
                      <a:pPr indent="0" algn="ctr">
                        <a:buNone/>
                      </a:pPr>
                      <a:r>
                        <a:rPr lang="en-US" sz="1200" b="0">
                          <a:solidFill>
                            <a:srgbClr val="000000"/>
                          </a:solidFill>
                          <a:latin typeface="Times New Roman" panose="02020603050405020304" charset="0"/>
                          <a:cs typeface="Times New Roman" panose="02020603050405020304" charset="0"/>
                        </a:rPr>
                        <a:t>char</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tc>
                <a:tc>
                  <a:txBody>
                    <a:bodyPr/>
                    <a:p>
                      <a:pPr indent="0" algn="ctr">
                        <a:buNone/>
                      </a:pPr>
                      <a:r>
                        <a:rPr lang="en-US" sz="1200" b="0">
                          <a:solidFill>
                            <a:srgbClr val="000000"/>
                          </a:solidFill>
                          <a:latin typeface="仿宋_GB2312" charset="0"/>
                          <a:cs typeface="仿宋_GB2312" charset="0"/>
                        </a:rPr>
                        <a:t>1</a:t>
                      </a:r>
                      <a:r>
                        <a:rPr lang="en-US" sz="1200" b="0">
                          <a:solidFill>
                            <a:srgbClr val="000000"/>
                          </a:solidFill>
                          <a:latin typeface="Times New Roman" panose="02020603050405020304" charset="0"/>
                          <a:cs typeface="Times New Roman" panose="02020603050405020304" charset="0"/>
                        </a:rPr>
                        <a:t>0</a:t>
                      </a:r>
                      <a:endParaRPr lang="en-US" altLang="en-US" sz="1200" b="0">
                        <a:solidFill>
                          <a:srgbClr val="000000"/>
                        </a:solidFill>
                        <a:latin typeface="Times New Roman" panose="02020603050405020304" charset="0"/>
                        <a:ea typeface="仿宋_GB2312" charset="0"/>
                        <a:cs typeface="Times New Roman" panose="02020603050405020304" charset="0"/>
                      </a:endParaRPr>
                    </a:p>
                  </a:txBody>
                  <a:tcPr marL="68580" marR="68580" marT="0" marB="0" vert="horz" anchor="ctr" anchorCtr="0"/>
                </a:tc>
                <a:tc>
                  <a:txBody>
                    <a:bodyPr/>
                    <a:p>
                      <a:pPr indent="0" algn="ctr">
                        <a:buNone/>
                      </a:pPr>
                      <a:r>
                        <a:rPr lang="en-US" sz="1200" b="0">
                          <a:solidFill>
                            <a:srgbClr val="000000"/>
                          </a:solidFill>
                          <a:latin typeface="仿宋_GB2312" charset="0"/>
                          <a:cs typeface="仿宋_GB2312" charset="0"/>
                        </a:rPr>
                        <a:t>是</a:t>
                      </a:r>
                      <a:endParaRPr lang="en-US" altLang="en-US" sz="1200" b="0">
                        <a:solidFill>
                          <a:srgbClr val="000000"/>
                        </a:solidFill>
                        <a:latin typeface="仿宋_GB2312" charset="0"/>
                        <a:ea typeface="仿宋_GB2312" charset="0"/>
                        <a:cs typeface="仿宋_GB2312" charset="0"/>
                      </a:endParaRPr>
                    </a:p>
                  </a:txBody>
                  <a:tcPr marL="68580" marR="68580" marT="0" marB="0" vert="horz" anchor="ctr" anchorCtr="0"/>
                </a:tc>
                <a:tc>
                  <a:txBody>
                    <a:bodyPr/>
                    <a:p>
                      <a:pPr indent="0" algn="ctr">
                        <a:buNone/>
                      </a:pPr>
                      <a:r>
                        <a:rPr lang="en-US" sz="1200" b="0">
                          <a:solidFill>
                            <a:srgbClr val="000000"/>
                          </a:solidFill>
                          <a:latin typeface="Times New Roman" panose="02020603050405020304" charset="0"/>
                          <a:cs typeface="Times New Roman" panose="02020603050405020304" charset="0"/>
                        </a:rPr>
                        <a:t> </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tc>
                <a:tc>
                  <a:txBody>
                    <a:bodyPr/>
                    <a:p>
                      <a:pPr indent="0" algn="ctr">
                        <a:buNone/>
                      </a:pPr>
                      <a:r>
                        <a:rPr lang="en-US" sz="1200" b="0">
                          <a:solidFill>
                            <a:srgbClr val="000000"/>
                          </a:solidFill>
                          <a:latin typeface="仿宋_GB2312" charset="0"/>
                          <a:cs typeface="仿宋_GB2312" charset="0"/>
                        </a:rPr>
                        <a:t>民族</a:t>
                      </a:r>
                      <a:endParaRPr lang="en-US" altLang="en-US" sz="1200" b="0">
                        <a:solidFill>
                          <a:srgbClr val="000000"/>
                        </a:solidFill>
                        <a:latin typeface="仿宋_GB2312" charset="0"/>
                        <a:ea typeface="仿宋_GB2312" charset="0"/>
                        <a:cs typeface="仿宋_GB2312" charset="0"/>
                      </a:endParaRPr>
                    </a:p>
                  </a:txBody>
                  <a:tcPr marL="68580" marR="68580" marT="0" marB="0" vert="horz" anchor="ctr" anchorCtr="0"/>
                </a:tc>
              </a:tr>
              <a:tr h="516255">
                <a:tc>
                  <a:txBody>
                    <a:bodyPr/>
                    <a:p>
                      <a:pPr indent="0" algn="ctr">
                        <a:buNone/>
                      </a:pPr>
                      <a:r>
                        <a:rPr lang="en-US" sz="1200" b="0">
                          <a:solidFill>
                            <a:srgbClr val="000000"/>
                          </a:solidFill>
                          <a:latin typeface="Times New Roman" panose="02020603050405020304" charset="0"/>
                          <a:cs typeface="Times New Roman" panose="02020603050405020304" charset="0"/>
                        </a:rPr>
                        <a:t>Politics</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tc>
                <a:tc>
                  <a:txBody>
                    <a:bodyPr/>
                    <a:p>
                      <a:pPr indent="0" algn="ctr">
                        <a:buNone/>
                      </a:pPr>
                      <a:r>
                        <a:rPr lang="en-US" sz="1200" b="0">
                          <a:solidFill>
                            <a:srgbClr val="000000"/>
                          </a:solidFill>
                          <a:latin typeface="Times New Roman" panose="02020603050405020304" charset="0"/>
                          <a:cs typeface="Times New Roman" panose="02020603050405020304" charset="0"/>
                        </a:rPr>
                        <a:t>Set</a:t>
                      </a:r>
                      <a:r>
                        <a:rPr lang="en-US" sz="1200" b="0">
                          <a:solidFill>
                            <a:srgbClr val="000000"/>
                          </a:solidFill>
                          <a:latin typeface="仿宋_GB2312" charset="0"/>
                          <a:cs typeface="仿宋_GB2312" charset="0"/>
                        </a:rPr>
                        <a:t>('群众','党员','共青团员','其他'</a:t>
                      </a:r>
                      <a:r>
                        <a:rPr lang="en-US" sz="1200" b="0">
                          <a:solidFill>
                            <a:srgbClr val="000000"/>
                          </a:solidFill>
                          <a:latin typeface="Times New Roman" panose="02020603050405020304" charset="0"/>
                          <a:cs typeface="Times New Roman" panose="02020603050405020304" charset="0"/>
                        </a:rPr>
                        <a:t>)</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tc>
                <a:tc>
                  <a:txBody>
                    <a:bodyPr/>
                    <a:p>
                      <a:pPr indent="0" algn="ctr">
                        <a:buNone/>
                      </a:pPr>
                      <a:r>
                        <a:rPr lang="en-US" sz="1200" b="0">
                          <a:solidFill>
                            <a:srgbClr val="000000"/>
                          </a:solidFill>
                          <a:latin typeface="Times New Roman" panose="02020603050405020304" charset="0"/>
                          <a:cs typeface="Times New Roman" panose="02020603050405020304" charset="0"/>
                        </a:rPr>
                        <a:t> </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tc>
                <a:tc>
                  <a:txBody>
                    <a:bodyPr/>
                    <a:p>
                      <a:pPr indent="0" algn="ctr">
                        <a:buNone/>
                      </a:pPr>
                      <a:r>
                        <a:rPr lang="en-US" sz="1200" b="0">
                          <a:solidFill>
                            <a:srgbClr val="000000"/>
                          </a:solidFill>
                          <a:latin typeface="仿宋_GB2312" charset="0"/>
                          <a:cs typeface="仿宋_GB2312" charset="0"/>
                        </a:rPr>
                        <a:t>是</a:t>
                      </a:r>
                      <a:endParaRPr lang="en-US" altLang="en-US" sz="1200" b="0">
                        <a:solidFill>
                          <a:srgbClr val="000000"/>
                        </a:solidFill>
                        <a:latin typeface="仿宋_GB2312" charset="0"/>
                        <a:ea typeface="仿宋_GB2312" charset="0"/>
                        <a:cs typeface="仿宋_GB2312" charset="0"/>
                      </a:endParaRPr>
                    </a:p>
                  </a:txBody>
                  <a:tcPr marL="68580" marR="68580" marT="0" marB="0" vert="horz" anchor="ctr" anchorCtr="0"/>
                </a:tc>
                <a:tc>
                  <a:txBody>
                    <a:bodyPr/>
                    <a:p>
                      <a:pPr indent="0" algn="ctr">
                        <a:buNone/>
                      </a:pPr>
                      <a:r>
                        <a:rPr lang="en-US" sz="1200" b="0">
                          <a:solidFill>
                            <a:srgbClr val="000000"/>
                          </a:solidFill>
                          <a:latin typeface="Times New Roman" panose="02020603050405020304" charset="0"/>
                          <a:cs typeface="Times New Roman" panose="02020603050405020304" charset="0"/>
                        </a:rPr>
                        <a:t> </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tc>
                <a:tc>
                  <a:txBody>
                    <a:bodyPr/>
                    <a:p>
                      <a:pPr indent="0" algn="ctr">
                        <a:buNone/>
                      </a:pPr>
                      <a:r>
                        <a:rPr lang="en-US" sz="1200" b="0">
                          <a:solidFill>
                            <a:srgbClr val="000000"/>
                          </a:solidFill>
                          <a:latin typeface="仿宋_GB2312" charset="0"/>
                          <a:cs typeface="仿宋_GB2312" charset="0"/>
                        </a:rPr>
                        <a:t>政治面貌</a:t>
                      </a:r>
                      <a:endParaRPr lang="en-US" altLang="en-US" sz="1200" b="0">
                        <a:solidFill>
                          <a:srgbClr val="000000"/>
                        </a:solidFill>
                        <a:latin typeface="仿宋_GB2312" charset="0"/>
                        <a:ea typeface="仿宋_GB2312" charset="0"/>
                        <a:cs typeface="仿宋_GB2312" charset="0"/>
                      </a:endParaRPr>
                    </a:p>
                  </a:txBody>
                  <a:tcPr marL="68580" marR="68580" marT="0" marB="0" vert="horz" anchor="ctr" anchorCtr="0"/>
                </a:tc>
              </a:tr>
              <a:tr h="332740">
                <a:tc>
                  <a:txBody>
                    <a:bodyPr/>
                    <a:p>
                      <a:pPr indent="0" algn="ctr">
                        <a:buNone/>
                      </a:pPr>
                      <a:r>
                        <a:rPr lang="en-US" altLang="en-US" sz="1200" b="0">
                          <a:solidFill>
                            <a:srgbClr val="000000"/>
                          </a:solidFill>
                          <a:latin typeface="Times New Roman" panose="02020603050405020304" charset="0"/>
                          <a:ea typeface="Times New Roman" panose="02020603050405020304" charset="0"/>
                          <a:cs typeface="Times New Roman" panose="02020603050405020304" charset="0"/>
                        </a:rPr>
                        <a:t>Birth</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tc>
                <a:tc>
                  <a:txBody>
                    <a:bodyPr/>
                    <a:p>
                      <a:pPr indent="0" algn="ctr">
                        <a:buNone/>
                      </a:pPr>
                      <a:r>
                        <a:rPr lang="en-US" sz="1200" b="0">
                          <a:solidFill>
                            <a:srgbClr val="000000"/>
                          </a:solidFill>
                          <a:latin typeface="Times New Roman" panose="02020603050405020304" charset="0"/>
                          <a:cs typeface="Times New Roman" panose="02020603050405020304" charset="0"/>
                        </a:rPr>
                        <a:t>date</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tc>
                <a:tc>
                  <a:txBody>
                    <a:bodyPr/>
                    <a:p>
                      <a:pPr indent="0" algn="ctr">
                        <a:buNone/>
                      </a:pPr>
                      <a:r>
                        <a:rPr lang="en-US" sz="1200" b="0">
                          <a:solidFill>
                            <a:srgbClr val="000000"/>
                          </a:solidFill>
                          <a:latin typeface="Times New Roman" panose="02020603050405020304" charset="0"/>
                          <a:cs typeface="Times New Roman" panose="02020603050405020304" charset="0"/>
                        </a:rPr>
                        <a:t> </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tc>
                <a:tc>
                  <a:txBody>
                    <a:bodyPr/>
                    <a:p>
                      <a:pPr indent="0" algn="ctr">
                        <a:buNone/>
                      </a:pPr>
                      <a:r>
                        <a:rPr lang="en-US" sz="1200" b="0">
                          <a:solidFill>
                            <a:srgbClr val="000000"/>
                          </a:solidFill>
                          <a:latin typeface="Times New Roman" panose="02020603050405020304" charset="0"/>
                          <a:cs typeface="Times New Roman" panose="02020603050405020304" charset="0"/>
                        </a:rPr>
                        <a:t>是</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tc>
                <a:tc>
                  <a:txBody>
                    <a:bodyPr/>
                    <a:p>
                      <a:pPr indent="0" algn="ctr">
                        <a:buNone/>
                      </a:pPr>
                      <a:r>
                        <a:rPr lang="en-US" sz="1200" b="0">
                          <a:solidFill>
                            <a:srgbClr val="000000"/>
                          </a:solidFill>
                          <a:latin typeface="Times New Roman" panose="02020603050405020304" charset="0"/>
                          <a:cs typeface="Times New Roman" panose="02020603050405020304" charset="0"/>
                        </a:rPr>
                        <a:t> </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tc>
                <a:tc>
                  <a:txBody>
                    <a:bodyPr/>
                    <a:p>
                      <a:pPr indent="0" algn="ctr">
                        <a:buNone/>
                      </a:pPr>
                      <a:r>
                        <a:rPr lang="en-US" sz="1200" b="0">
                          <a:solidFill>
                            <a:srgbClr val="000000"/>
                          </a:solidFill>
                          <a:latin typeface="Times New Roman" panose="02020603050405020304" charset="0"/>
                          <a:cs typeface="Times New Roman" panose="02020603050405020304" charset="0"/>
                        </a:rPr>
                        <a:t>出生</a:t>
                      </a:r>
                      <a:r>
                        <a:rPr lang="en-US" sz="1200" b="0">
                          <a:solidFill>
                            <a:srgbClr val="000000"/>
                          </a:solidFill>
                          <a:latin typeface="仿宋_GB2312" charset="0"/>
                          <a:cs typeface="仿宋_GB2312" charset="0"/>
                        </a:rPr>
                        <a:t>日期</a:t>
                      </a:r>
                      <a:endParaRPr lang="en-US" altLang="en-US" sz="1200" b="0">
                        <a:solidFill>
                          <a:srgbClr val="000000"/>
                        </a:solidFill>
                        <a:latin typeface="仿宋_GB2312" charset="0"/>
                        <a:ea typeface="Times New Roman" panose="02020603050405020304" charset="0"/>
                        <a:cs typeface="仿宋_GB2312" charset="0"/>
                      </a:endParaRPr>
                    </a:p>
                  </a:txBody>
                  <a:tcPr marL="68580" marR="68580" marT="0" marB="0" vert="horz" anchor="ctr" anchorCtr="0"/>
                </a:tc>
              </a:tr>
              <a:tr h="516255">
                <a:tc>
                  <a:txBody>
                    <a:bodyPr/>
                    <a:p>
                      <a:pPr indent="0" algn="ctr">
                        <a:buNone/>
                      </a:pPr>
                      <a:r>
                        <a:rPr lang="en-US" altLang="en-US" sz="1200" b="0">
                          <a:solidFill>
                            <a:srgbClr val="000000"/>
                          </a:solidFill>
                          <a:latin typeface="Times New Roman" panose="02020603050405020304" charset="0"/>
                          <a:ea typeface="Times New Roman" panose="02020603050405020304" charset="0"/>
                          <a:cs typeface="Times New Roman" panose="02020603050405020304" charset="0"/>
                        </a:rPr>
                        <a:t>ClassNo</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tc>
                <a:tc>
                  <a:txBody>
                    <a:bodyPr/>
                    <a:p>
                      <a:pPr indent="0" algn="ctr">
                        <a:buNone/>
                      </a:pPr>
                      <a:r>
                        <a:rPr lang="en-US" sz="1200" b="0">
                          <a:solidFill>
                            <a:srgbClr val="000000"/>
                          </a:solidFill>
                          <a:latin typeface="Times New Roman" panose="02020603050405020304" charset="0"/>
                          <a:cs typeface="Times New Roman" panose="02020603050405020304" charset="0"/>
                        </a:rPr>
                        <a:t>int</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tc>
                <a:tc>
                  <a:txBody>
                    <a:bodyPr/>
                    <a:p>
                      <a:pPr indent="0" algn="ctr">
                        <a:buNone/>
                      </a:pPr>
                      <a:r>
                        <a:rPr lang="en-US" sz="1200" b="0">
                          <a:solidFill>
                            <a:srgbClr val="000000"/>
                          </a:solidFill>
                          <a:latin typeface="Times New Roman" panose="02020603050405020304" charset="0"/>
                          <a:cs typeface="Times New Roman" panose="02020603050405020304" charset="0"/>
                        </a:rPr>
                        <a:t>11</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tc>
                <a:tc>
                  <a:txBody>
                    <a:bodyPr/>
                    <a:p>
                      <a:pPr indent="0" algn="ctr">
                        <a:buNone/>
                      </a:pPr>
                      <a:r>
                        <a:rPr lang="en-US" sz="1200" b="0">
                          <a:solidFill>
                            <a:srgbClr val="000000"/>
                          </a:solidFill>
                          <a:latin typeface="Times New Roman" panose="02020603050405020304" charset="0"/>
                          <a:cs typeface="Times New Roman" panose="02020603050405020304" charset="0"/>
                        </a:rPr>
                        <a:t>否</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tc>
                <a:tc>
                  <a:txBody>
                    <a:bodyPr/>
                    <a:p>
                      <a:pPr indent="0" algn="ctr">
                        <a:buNone/>
                      </a:pPr>
                      <a:r>
                        <a:rPr lang="en-US" sz="1200" b="0">
                          <a:solidFill>
                            <a:srgbClr val="000000"/>
                          </a:solidFill>
                          <a:latin typeface="Times New Roman" panose="02020603050405020304" charset="0"/>
                          <a:cs typeface="Times New Roman" panose="02020603050405020304" charset="0"/>
                        </a:rPr>
                        <a:t>外键，参照Class表的ClassNo</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tc>
                <a:tc>
                  <a:txBody>
                    <a:bodyPr/>
                    <a:p>
                      <a:pPr indent="0" algn="ctr">
                        <a:buNone/>
                      </a:pPr>
                      <a:r>
                        <a:rPr lang="en-US" sz="1200" b="0">
                          <a:solidFill>
                            <a:srgbClr val="000000"/>
                          </a:solidFill>
                          <a:latin typeface="Times New Roman" panose="02020603050405020304" charset="0"/>
                          <a:cs typeface="Times New Roman" panose="02020603050405020304" charset="0"/>
                        </a:rPr>
                        <a:t>班级编号</a:t>
                      </a:r>
                      <a:endParaRPr lang="en-US" altLang="en-US" sz="1200" b="0">
                        <a:solidFill>
                          <a:srgbClr val="000000"/>
                        </a:solidFill>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tc>
              </a:tr>
            </a:tbl>
          </a:graphicData>
        </a:graphic>
      </p:graphicFrame>
    </p:spTree>
  </p:cSld>
  <p:clrMapOvr>
    <a:masterClrMapping/>
  </p:clrMapOvr>
  <mc:AlternateContent xmlns:mc="http://schemas.openxmlformats.org/markup-compatibility/2006">
    <mc:Choice xmlns:p14="http://schemas.microsoft.com/office/powerpoint/2010/main" Requires="p14">
      <p:transition spd="med" p14:dur="750">
        <p:pull/>
      </p:transition>
    </mc:Choice>
    <mc:Fallback>
      <p:transition spd="med">
        <p:pull/>
      </p:transition>
    </mc:Fallback>
  </mc:AlternateContent>
  <p:timing>
    <p:tnLst>
      <p:par>
        <p:cTn id="1" dur="indefinite" restart="never" nodeType="tmRoot"/>
      </p:par>
    </p:tnLst>
    <p:bldLst>
      <p:bldP spid="2" grpId="0"/>
      <p:bldP spid="15" grpId="0" bldLvl="0" animBg="1"/>
      <p:bldP spid="14" grpId="0" bldLvl="0" animBg="1"/>
      <p:bldP spid="2" grpId="1"/>
      <p:bldP spid="15" grpId="1" animBg="1"/>
      <p:bldP spid="14" grpId="1" animBg="1"/>
      <p:bldP spid="7" grpId="0"/>
      <p:bldP spid="7" grpId="1"/>
      <p:bldP spid="6" grpId="0" bldLvl="0" animBg="1"/>
      <p:bldP spid="6" grpId="1"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3363595"/>
            <a:ext cx="12192000" cy="3275330"/>
          </a:xfrm>
          <a:prstGeom prst="rect">
            <a:avLst/>
          </a:prstGeom>
          <a:solidFill>
            <a:srgbClr val="C3E4F2">
              <a:alpha val="17000"/>
            </a:srgbClr>
          </a:solidFill>
          <a:ln>
            <a:noFill/>
          </a:ln>
          <a:effectLst>
            <a:glow>
              <a:schemeClr val="accent1">
                <a:alpha val="55000"/>
              </a:schemeClr>
            </a:glow>
            <a:outerShdw blurRad="1143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a:xfrm>
            <a:off x="231140" y="377190"/>
            <a:ext cx="5864860" cy="454025"/>
          </a:xfrm>
        </p:spPr>
        <p:txBody>
          <a:bodyPr>
            <a:normAutofit fontScale="90000"/>
          </a:bodyPr>
          <a:lstStyle/>
          <a:p>
            <a:pPr lvl="0" algn="just"/>
            <a:r>
              <a:rPr lang="zh-CN" sz="3110" b="1" dirty="0">
                <a:latin typeface="微软雅黑" panose="020B0503020204020204" pitchFamily="34" charset="-122"/>
                <a:ea typeface="微软雅黑" panose="020B0503020204020204" pitchFamily="34" charset="-122"/>
                <a:cs typeface="微软雅黑" panose="020B0503020204020204" pitchFamily="34" charset="-122"/>
                <a:sym typeface="+mn-ea"/>
              </a:rPr>
              <a:t>一、</a:t>
            </a:r>
            <a:r>
              <a:rPr altLang="zh-CN" sz="3110" b="1" dirty="0">
                <a:latin typeface="微软雅黑" panose="020B0503020204020204" pitchFamily="34" charset="-122"/>
                <a:ea typeface="微软雅黑" panose="020B0503020204020204" pitchFamily="34" charset="-122"/>
                <a:cs typeface="微软雅黑" panose="020B0503020204020204" pitchFamily="34" charset="-122"/>
                <a:sym typeface="+mn-ea"/>
              </a:rPr>
              <a:t>创建</a:t>
            </a:r>
            <a:r>
              <a:rPr lang="zh-CN" sz="3110" b="1" dirty="0">
                <a:latin typeface="微软雅黑" panose="020B0503020204020204" pitchFamily="34" charset="-122"/>
                <a:ea typeface="微软雅黑" panose="020B0503020204020204" pitchFamily="34" charset="-122"/>
                <a:cs typeface="微软雅黑" panose="020B0503020204020204" pitchFamily="34" charset="-122"/>
                <a:sym typeface="+mn-ea"/>
              </a:rPr>
              <a:t>学生信息表</a:t>
            </a:r>
            <a:r>
              <a:rPr lang="en-US" altLang="zh-CN" sz="3110" b="1" dirty="0">
                <a:latin typeface="微软雅黑" panose="020B0503020204020204" pitchFamily="34" charset="-122"/>
                <a:ea typeface="微软雅黑" panose="020B0503020204020204" pitchFamily="34" charset="-122"/>
                <a:cs typeface="微软雅黑" panose="020B0503020204020204" pitchFamily="34" charset="-122"/>
                <a:sym typeface="+mn-ea"/>
              </a:rPr>
              <a:t>(Student)</a:t>
            </a:r>
            <a:endParaRPr lang="en-US" altLang="zh-CN" sz="311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等腰三角形 13"/>
          <p:cNvSpPr/>
          <p:nvPr/>
        </p:nvSpPr>
        <p:spPr>
          <a:xfrm rot="20940000">
            <a:off x="384238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413702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cxnSp>
        <p:nvCxnSpPr>
          <p:cNvPr id="12" name="直接连接符 11"/>
          <p:cNvCxnSpPr/>
          <p:nvPr/>
        </p:nvCxnSpPr>
        <p:spPr>
          <a:xfrm flipV="1">
            <a:off x="266700" y="885190"/>
            <a:ext cx="3876675" cy="1905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5" name="文本框 4"/>
          <p:cNvSpPr txBox="1"/>
          <p:nvPr/>
        </p:nvSpPr>
        <p:spPr>
          <a:xfrm>
            <a:off x="706755" y="964565"/>
            <a:ext cx="9534525" cy="2861310"/>
          </a:xfrm>
          <a:prstGeom prst="rect">
            <a:avLst/>
          </a:prstGeom>
          <a:noFill/>
        </p:spPr>
        <p:txBody>
          <a:bodyPr wrap="square" rtlCol="0" anchor="t">
            <a:spAutoFit/>
          </a:bodyPr>
          <a:p>
            <a:r>
              <a:rPr lang="zh-CN" altLang="en-US" sz="2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步骤：</a:t>
            </a:r>
            <a:r>
              <a:rPr lang="zh-CN" altLang="en-US" sz="24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创建学生信息表，名为</a:t>
            </a:r>
            <a:r>
              <a:rPr lang="en-US" altLang="zh-CN" sz="2400" dirty="0" smtClean="0">
                <a:latin typeface="微软雅黑" panose="020B0503020204020204" pitchFamily="34" charset="-122"/>
                <a:ea typeface="微软雅黑" panose="020B0503020204020204" pitchFamily="34" charset="-122"/>
                <a:cs typeface="微软雅黑" panose="020B0503020204020204" pitchFamily="34" charset="-122"/>
                <a:sym typeface="+mn-ea"/>
              </a:rPr>
              <a:t>Student</a:t>
            </a:r>
            <a:r>
              <a:rPr lang="zh-CN" altLang="en-US" sz="24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fontAlgn="auto">
              <a:lnSpc>
                <a:spcPct val="100000"/>
              </a:lnSpc>
              <a:spcBef>
                <a:spcPts val="1200"/>
              </a:spcBef>
            </a:pPr>
            <a:r>
              <a:rPr lang="en-US" altLang="zh-CN" sz="16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6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CREATE TABLE Student</a:t>
            </a:r>
            <a:endParaRPr lang="zh-CN" altLang="en-US" sz="16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fontAlgn="auto">
              <a:lnSpc>
                <a:spcPct val="100000"/>
              </a:lnSpc>
            </a:pPr>
            <a:r>
              <a:rPr lang="zh-CN" altLang="en-US" sz="16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(Sno char(10) primary key COMMENT '学号',</a:t>
            </a:r>
            <a:endParaRPr lang="zh-CN" altLang="en-US" sz="16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fontAlgn="auto">
              <a:lnSpc>
                <a:spcPct val="100000"/>
              </a:lnSpc>
            </a:pPr>
            <a:r>
              <a:rPr lang="zh-CN" altLang="en-US" sz="16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SName char(10) not null COMMENT '姓名',</a:t>
            </a:r>
            <a:endParaRPr lang="zh-CN" altLang="en-US" sz="16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fontAlgn="auto">
              <a:lnSpc>
                <a:spcPct val="100000"/>
              </a:lnSpc>
            </a:pPr>
            <a:r>
              <a:rPr lang="zh-CN" altLang="en-US" sz="16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Sex enum('w','m') not null COMMENT '性别',</a:t>
            </a:r>
            <a:endParaRPr lang="zh-CN" altLang="en-US" sz="16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fontAlgn="auto">
              <a:lnSpc>
                <a:spcPct val="100000"/>
              </a:lnSpc>
            </a:pPr>
            <a:r>
              <a:rPr lang="zh-CN" altLang="en-US" sz="16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Nationality char(10) COMMENT '民族',</a:t>
            </a:r>
            <a:endParaRPr lang="zh-CN" altLang="en-US" sz="16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fontAlgn="auto">
              <a:lnSpc>
                <a:spcPct val="100000"/>
              </a:lnSpc>
            </a:pPr>
            <a:r>
              <a:rPr lang="zh-CN" altLang="en-US" sz="16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Politics Set('群众','党员','共青团员','其他') COMMENT '政治面貌',</a:t>
            </a:r>
            <a:endParaRPr lang="zh-CN" altLang="en-US" sz="16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fontAlgn="auto">
              <a:lnSpc>
                <a:spcPct val="100000"/>
              </a:lnSpc>
            </a:pPr>
            <a:r>
              <a:rPr lang="zh-CN" altLang="en-US" sz="16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Birth date COMMENT '出生日期',</a:t>
            </a:r>
            <a:endParaRPr lang="zh-CN" altLang="en-US" sz="16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fontAlgn="auto">
              <a:lnSpc>
                <a:spcPct val="100000"/>
              </a:lnSpc>
            </a:pPr>
            <a:r>
              <a:rPr lang="zh-CN" altLang="en-US" sz="16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ClassNo int(11) not null COMMENT '班级编号',</a:t>
            </a:r>
            <a:endParaRPr lang="zh-CN" altLang="en-US" sz="16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fontAlgn="auto">
              <a:lnSpc>
                <a:spcPct val="100000"/>
              </a:lnSpc>
            </a:pPr>
            <a:r>
              <a:rPr lang="zh-CN" altLang="en-US" sz="14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Constraint FK_class_stu foreign key(ClassNo) references Class(ClassNo));    </a:t>
            </a:r>
            <a:r>
              <a:rPr lang="zh-CN" altLang="en-US"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zh-CN" altLang="en-US"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274" name="图片 274"/>
          <p:cNvPicPr>
            <a:picLocks noChangeAspect="1"/>
          </p:cNvPicPr>
          <p:nvPr>
            <p:custDataLst>
              <p:tags r:id="rId1"/>
            </p:custDataLst>
          </p:nvPr>
        </p:nvPicPr>
        <p:blipFill>
          <a:blip r:embed="rId2"/>
          <a:stretch>
            <a:fillRect/>
          </a:stretch>
        </p:blipFill>
        <p:spPr>
          <a:xfrm>
            <a:off x="1256665" y="3825240"/>
            <a:ext cx="6336665" cy="29698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50">
        <p:pull/>
      </p:transition>
    </mc:Choice>
    <mc:Fallback>
      <p:transition spd="med">
        <p:pull/>
      </p:transition>
    </mc:Fallback>
  </mc:AlternateContent>
  <p:timing>
    <p:tnLst>
      <p:par>
        <p:cTn id="1" dur="indefinite" restart="never" nodeType="tmRoot"/>
      </p:par>
    </p:tnLst>
    <p:bldLst>
      <p:bldP spid="2" grpId="0"/>
      <p:bldP spid="15" grpId="0" bldLvl="0" animBg="1"/>
      <p:bldP spid="14" grpId="0" bldLvl="0" animBg="1"/>
      <p:bldP spid="2" grpId="1"/>
      <p:bldP spid="15" grpId="1" animBg="1"/>
      <p:bldP spid="14" grpId="1" animBg="1"/>
      <p:bldP spid="6" grpId="0" bldLvl="0" animBg="1"/>
      <p:bldP spid="6" grpId="1"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3363595"/>
            <a:ext cx="12192000" cy="3275330"/>
          </a:xfrm>
          <a:prstGeom prst="rect">
            <a:avLst/>
          </a:prstGeom>
          <a:solidFill>
            <a:srgbClr val="C3E4F2">
              <a:alpha val="17000"/>
            </a:srgbClr>
          </a:solidFill>
          <a:ln>
            <a:noFill/>
          </a:ln>
          <a:effectLst>
            <a:glow>
              <a:schemeClr val="accent1">
                <a:alpha val="55000"/>
              </a:schemeClr>
            </a:glow>
            <a:outerShdw blurRad="1143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a:xfrm>
            <a:off x="231140" y="377190"/>
            <a:ext cx="5864860" cy="454025"/>
          </a:xfrm>
        </p:spPr>
        <p:txBody>
          <a:bodyPr>
            <a:normAutofit fontScale="90000"/>
          </a:bodyPr>
          <a:lstStyle/>
          <a:p>
            <a:pPr lvl="0" algn="just"/>
            <a:r>
              <a:rPr lang="zh-CN" sz="3110" b="1" dirty="0">
                <a:latin typeface="微软雅黑" panose="020B0503020204020204" pitchFamily="34" charset="-122"/>
                <a:ea typeface="微软雅黑" panose="020B0503020204020204" pitchFamily="34" charset="-122"/>
                <a:cs typeface="微软雅黑" panose="020B0503020204020204" pitchFamily="34" charset="-122"/>
              </a:rPr>
              <a:t>二、</a:t>
            </a:r>
            <a:r>
              <a:rPr lang="zh-CN" sz="3110" b="1" dirty="0">
                <a:latin typeface="微软雅黑" panose="020B0503020204020204" pitchFamily="34" charset="-122"/>
                <a:ea typeface="微软雅黑" panose="020B0503020204020204" pitchFamily="34" charset="-122"/>
                <a:cs typeface="微软雅黑" panose="020B0503020204020204" pitchFamily="34" charset="-122"/>
                <a:sym typeface="+mn-ea"/>
              </a:rPr>
              <a:t>删除</a:t>
            </a:r>
            <a:r>
              <a:rPr lang="zh-CN" sz="3110" b="1" dirty="0">
                <a:latin typeface="微软雅黑" panose="020B0503020204020204" pitchFamily="34" charset="-122"/>
                <a:ea typeface="微软雅黑" panose="020B0503020204020204" pitchFamily="34" charset="-122"/>
                <a:cs typeface="微软雅黑" panose="020B0503020204020204" pitchFamily="34" charset="-122"/>
                <a:sym typeface="+mn-ea"/>
              </a:rPr>
              <a:t>表</a:t>
            </a:r>
            <a:endParaRPr lang="en-US" altLang="zh-CN" sz="311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等腰三角形 13"/>
          <p:cNvSpPr/>
          <p:nvPr/>
        </p:nvSpPr>
        <p:spPr>
          <a:xfrm rot="20940000">
            <a:off x="384238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413702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cxnSp>
        <p:nvCxnSpPr>
          <p:cNvPr id="12" name="直接连接符 11"/>
          <p:cNvCxnSpPr/>
          <p:nvPr/>
        </p:nvCxnSpPr>
        <p:spPr>
          <a:xfrm flipV="1">
            <a:off x="266700" y="885190"/>
            <a:ext cx="3876675" cy="19050"/>
          </a:xfrm>
          <a:prstGeom prst="line">
            <a:avLst/>
          </a:prstGeom>
          <a:ln w="41275"/>
        </p:spPr>
        <p:style>
          <a:lnRef idx="3">
            <a:schemeClr val="accent2"/>
          </a:lnRef>
          <a:fillRef idx="0">
            <a:schemeClr val="accent2"/>
          </a:fillRef>
          <a:effectRef idx="2">
            <a:schemeClr val="accent2"/>
          </a:effectRef>
          <a:fontRef idx="minor">
            <a:schemeClr val="tx1"/>
          </a:fontRef>
        </p:style>
      </p:cxnSp>
      <p:grpSp>
        <p:nvGrpSpPr>
          <p:cNvPr id="5" name="组合 4"/>
          <p:cNvGrpSpPr/>
          <p:nvPr/>
        </p:nvGrpSpPr>
        <p:grpSpPr>
          <a:xfrm>
            <a:off x="889635" y="967740"/>
            <a:ext cx="7893050" cy="1186816"/>
            <a:chOff x="2235" y="4975"/>
            <a:chExt cx="12430" cy="1869"/>
          </a:xfrm>
        </p:grpSpPr>
        <p:grpSp>
          <p:nvGrpSpPr>
            <p:cNvPr id="122" name="组合 122"/>
            <p:cNvGrpSpPr/>
            <p:nvPr/>
          </p:nvGrpSpPr>
          <p:grpSpPr>
            <a:xfrm>
              <a:off x="2290" y="5623"/>
              <a:ext cx="12375" cy="1221"/>
              <a:chOff x="0" y="1"/>
              <a:chExt cx="5248275" cy="667645"/>
            </a:xfrm>
          </p:grpSpPr>
          <p:sp>
            <p:nvSpPr>
              <p:cNvPr id="124" name="文本框 2"/>
              <p:cNvSpPr txBox="1">
                <a:spLocks noChangeArrowheads="1"/>
              </p:cNvSpPr>
              <p:nvPr>
                <p:custDataLst>
                  <p:tags r:id="rId1"/>
                </p:custDataLst>
              </p:nvPr>
            </p:nvSpPr>
            <p:spPr bwMode="auto">
              <a:xfrm>
                <a:off x="0" y="229111"/>
                <a:ext cx="5248275" cy="438535"/>
              </a:xfrm>
              <a:prstGeom prst="rect">
                <a:avLst/>
              </a:prstGeom>
              <a:solidFill>
                <a:schemeClr val="accent5">
                  <a:alpha val="30000"/>
                </a:schemeClr>
              </a:solidFill>
              <a:ln>
                <a:noFill/>
              </a:ln>
            </p:spPr>
            <p:style>
              <a:lnRef idx="0">
                <a:scrgbClr r="0" g="0" b="0"/>
              </a:lnRef>
              <a:fillRef idx="0">
                <a:scrgbClr r="0" g="0" b="0"/>
              </a:fillRef>
              <a:effectRef idx="0">
                <a:scrgbClr r="0" g="0" b="0"/>
              </a:effectRef>
              <a:fontRef idx="minor">
                <a:schemeClr val="lt1"/>
              </a:fontRef>
            </p:style>
            <p:txBody>
              <a:bodyPr rot="0" vert="horz" wrap="square" lIns="91440" tIns="45720" rIns="91440" bIns="45720" anchor="t" anchorCtr="0">
                <a:noAutofit/>
              </a:bodyPr>
              <a:p>
                <a:pPr algn="l" fontAlgn="auto">
                  <a:lnSpc>
                    <a:spcPct val="150000"/>
                  </a:lnSpc>
                  <a:spcBef>
                    <a:spcPts val="0"/>
                  </a:spcBef>
                  <a:spcAft>
                    <a:spcPts val="0"/>
                  </a:spcAft>
                </a:pPr>
                <a:r>
                  <a:rPr lang="en-US" altLang="zh-CN" sz="1600" kern="1200">
                    <a:solidFill>
                      <a:srgbClr val="FF0D0D"/>
                    </a:solidFill>
                    <a:latin typeface="Arial" panose="020B0604020202020204"/>
                    <a:ea typeface="微软雅黑" panose="020B0503020204020204" pitchFamily="34" charset="-122"/>
                    <a:cs typeface="+mn-cs"/>
                    <a:sym typeface="Times New Roman" panose="02020603050405020304"/>
                  </a:rPr>
                  <a:t>DROP</a:t>
                </a:r>
                <a:r>
                  <a:rPr lang="en-US" altLang="zh-CN" sz="1600" kern="1200">
                    <a:solidFill>
                      <a:srgbClr val="0D0D0D"/>
                    </a:solidFill>
                    <a:latin typeface="Arial" panose="020B0604020202020204"/>
                    <a:ea typeface="微软雅黑" panose="020B0503020204020204" pitchFamily="34" charset="-122"/>
                    <a:cs typeface="+mn-cs"/>
                    <a:sym typeface="Times New Roman" panose="02020603050405020304"/>
                  </a:rPr>
                  <a:t> TABLE [IF  EXISTS] </a:t>
                </a:r>
                <a:r>
                  <a:rPr lang="zh-CN" altLang="en-US" sz="1600" kern="1200">
                    <a:solidFill>
                      <a:srgbClr val="FF0D0D"/>
                    </a:solidFill>
                    <a:latin typeface="Arial" panose="020B0604020202020204"/>
                    <a:ea typeface="微软雅黑" panose="020B0503020204020204" pitchFamily="34" charset="-122"/>
                    <a:cs typeface="+mn-cs"/>
                    <a:sym typeface="Times New Roman" panose="02020603050405020304"/>
                  </a:rPr>
                  <a:t>表</a:t>
                </a:r>
                <a:r>
                  <a:rPr lang="en-US" altLang="zh-CN" sz="1600" kern="1200">
                    <a:solidFill>
                      <a:srgbClr val="FF0D0D"/>
                    </a:solidFill>
                    <a:latin typeface="Arial" panose="020B0604020202020204"/>
                    <a:ea typeface="微软雅黑" panose="020B0503020204020204" pitchFamily="34" charset="-122"/>
                    <a:cs typeface="+mn-cs"/>
                    <a:sym typeface="Times New Roman" panose="02020603050405020304"/>
                  </a:rPr>
                  <a:t>名1,[</a:t>
                </a:r>
                <a:r>
                  <a:rPr lang="zh-CN" altLang="en-US" sz="1600">
                    <a:solidFill>
                      <a:srgbClr val="FF0D0D"/>
                    </a:solidFill>
                    <a:latin typeface="Arial" panose="020B0604020202020204"/>
                    <a:ea typeface="微软雅黑" panose="020B0503020204020204" pitchFamily="34" charset="-122"/>
                    <a:sym typeface="Times New Roman" panose="02020603050405020304"/>
                  </a:rPr>
                  <a:t>表</a:t>
                </a:r>
                <a:r>
                  <a:rPr lang="en-US" altLang="zh-CN" sz="1600">
                    <a:solidFill>
                      <a:srgbClr val="FF0D0D"/>
                    </a:solidFill>
                    <a:latin typeface="Arial" panose="020B0604020202020204"/>
                    <a:ea typeface="微软雅黑" panose="020B0503020204020204" pitchFamily="34" charset="-122"/>
                    <a:sym typeface="Times New Roman" panose="02020603050405020304"/>
                  </a:rPr>
                  <a:t>名2</a:t>
                </a:r>
                <a:r>
                  <a:rPr lang="en-US" altLang="zh-CN" sz="1600" kern="1200">
                    <a:solidFill>
                      <a:srgbClr val="FF0D0D"/>
                    </a:solidFill>
                    <a:latin typeface="Arial" panose="020B0604020202020204"/>
                    <a:ea typeface="微软雅黑" panose="020B0503020204020204" pitchFamily="34" charset="-122"/>
                    <a:cs typeface="+mn-cs"/>
                    <a:sym typeface="Times New Roman" panose="02020603050405020304"/>
                  </a:rPr>
                  <a:t>]...</a:t>
                </a:r>
                <a:endParaRPr lang="en-US" altLang="zh-CN" sz="1600" kern="1200">
                  <a:solidFill>
                    <a:srgbClr val="0D0D0D"/>
                  </a:solidFill>
                  <a:latin typeface="Arial" panose="020B0604020202020204"/>
                  <a:ea typeface="微软雅黑" panose="020B0503020204020204" pitchFamily="34" charset="-122"/>
                  <a:cs typeface="+mn-cs"/>
                  <a:sym typeface="Times New Roman" panose="02020603050405020304"/>
                </a:endParaRPr>
              </a:p>
              <a:p>
                <a:pPr algn="l" fontAlgn="auto">
                  <a:lnSpc>
                    <a:spcPct val="150000"/>
                  </a:lnSpc>
                  <a:spcBef>
                    <a:spcPts val="0"/>
                  </a:spcBef>
                  <a:spcAft>
                    <a:spcPts val="0"/>
                  </a:spcAft>
                </a:pPr>
                <a:endParaRPr lang="en-US" altLang="zh-CN" sz="1600" kern="1200">
                  <a:solidFill>
                    <a:srgbClr val="0D0D0D"/>
                  </a:solidFill>
                  <a:latin typeface="Arial" panose="020B0604020202020204"/>
                  <a:ea typeface="微软雅黑" panose="020B0503020204020204" pitchFamily="34" charset="-122"/>
                  <a:cs typeface="+mn-cs"/>
                  <a:sym typeface="Times New Roman" panose="02020603050405020304"/>
                </a:endParaRPr>
              </a:p>
            </p:txBody>
          </p:sp>
          <p:sp>
            <p:nvSpPr>
              <p:cNvPr id="125" name="文本框 125"/>
              <p:cNvSpPr txBox="1"/>
              <p:nvPr>
                <p:custDataLst>
                  <p:tags r:id="rId2"/>
                </p:custDataLst>
              </p:nvPr>
            </p:nvSpPr>
            <p:spPr>
              <a:xfrm>
                <a:off x="0" y="1"/>
                <a:ext cx="5248275" cy="191885"/>
              </a:xfrm>
              <a:prstGeom prst="rect">
                <a:avLst/>
              </a:prstGeom>
              <a:solidFill>
                <a:prstClr val="white"/>
              </a:solidFill>
              <a:ln>
                <a:noFill/>
              </a:ln>
            </p:spPr>
            <p:txBody>
              <a:bodyPr rot="0" spcFirstLastPara="0" vertOverflow="overflow" horzOverflow="overflow" vert="horz" wrap="square" lIns="0" tIns="0" rIns="0" bIns="0" numCol="1" spcCol="0" rtlCol="0" fromWordArt="0" anchor="t" anchorCtr="0" forceAA="0" compatLnSpc="1">
                <a:noAutofit/>
              </a:bodyPr>
              <a:p>
                <a:pPr algn="just"/>
                <a:r>
                  <a:rPr lang="en-US" altLang="zh-CN" kern="100">
                    <a:latin typeface="等线 Light" panose="02010600030101010101" charset="-122"/>
                    <a:ea typeface="黑体" panose="02010609060101010101" charset="-122"/>
                    <a:cs typeface="Times New Roman" panose="02020603050405020304"/>
                    <a:sym typeface="Times New Roman" panose="02020603050405020304"/>
                  </a:rPr>
                  <a:t>语法格式：</a:t>
                </a:r>
                <a:endParaRPr lang="en-US" altLang="zh-CN" kern="100">
                  <a:solidFill>
                    <a:srgbClr val="404040"/>
                  </a:solidFill>
                  <a:latin typeface="等线 Light" panose="02010600030101010101" charset="-122"/>
                  <a:ea typeface="黑体" panose="02010609060101010101" charset="-122"/>
                  <a:cs typeface="Times New Roman" panose="02020603050405020304"/>
                  <a:sym typeface="Times New Roman" panose="02020603050405020304"/>
                </a:endParaRPr>
              </a:p>
            </p:txBody>
          </p:sp>
        </p:grpSp>
        <p:sp>
          <p:nvSpPr>
            <p:cNvPr id="8" name="文本框 7"/>
            <p:cNvSpPr txBox="1"/>
            <p:nvPr>
              <p:custDataLst>
                <p:tags r:id="rId3"/>
              </p:custDataLst>
            </p:nvPr>
          </p:nvSpPr>
          <p:spPr>
            <a:xfrm>
              <a:off x="2235" y="4975"/>
              <a:ext cx="8000" cy="580"/>
            </a:xfrm>
            <a:prstGeom prst="rect">
              <a:avLst/>
            </a:prstGeom>
            <a:noFill/>
            <a:ln w="9525">
              <a:noFill/>
            </a:ln>
          </p:spPr>
          <p:txBody>
            <a:bodyPr>
              <a:spAutoFit/>
            </a:bodyPr>
            <a:p>
              <a:pPr indent="0"/>
              <a:r>
                <a:rPr lang="zh-CN" b="1">
                  <a:solidFill>
                    <a:srgbClr val="4472C4"/>
                  </a:solidFill>
                  <a:ea typeface="黑体" panose="02010609060101010101" charset="-122"/>
                </a:rPr>
                <a:t>删除表的语法</a:t>
              </a:r>
              <a:endParaRPr lang="zh-CN" altLang="en-US" b="1">
                <a:solidFill>
                  <a:srgbClr val="4472C4"/>
                </a:solidFill>
                <a:ea typeface="黑体" panose="02010609060101010101" charset="-122"/>
              </a:endParaRPr>
            </a:p>
          </p:txBody>
        </p:sp>
      </p:grpSp>
      <p:sp>
        <p:nvSpPr>
          <p:cNvPr id="13" name="内容占位符 2"/>
          <p:cNvSpPr>
            <a:spLocks noGrp="1"/>
          </p:cNvSpPr>
          <p:nvPr>
            <p:custDataLst>
              <p:tags r:id="rId4"/>
            </p:custDataLst>
          </p:nvPr>
        </p:nvSpPr>
        <p:spPr>
          <a:xfrm>
            <a:off x="2567940" y="2428240"/>
            <a:ext cx="9096375" cy="8509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fontAlgn="auto">
              <a:lnSpc>
                <a:spcPct val="130000"/>
              </a:lnSpc>
              <a:buNone/>
            </a:pPr>
            <a:r>
              <a:rPr sz="2400" dirty="0">
                <a:latin typeface="微软雅黑" panose="020B0503020204020204" pitchFamily="34" charset="-122"/>
                <a:ea typeface="微软雅黑" panose="020B0503020204020204" pitchFamily="34" charset="-122"/>
                <a:cs typeface="微软雅黑" panose="020B0503020204020204" pitchFamily="34" charset="-122"/>
                <a:sym typeface="+mn-ea"/>
              </a:rPr>
              <a:t>删除数据库Student，并用SHOW TABLES查看Student表是否存在</a:t>
            </a:r>
            <a:r>
              <a:rPr 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16" name="组合 15"/>
          <p:cNvGrpSpPr/>
          <p:nvPr/>
        </p:nvGrpSpPr>
        <p:grpSpPr>
          <a:xfrm>
            <a:off x="595630" y="2529205"/>
            <a:ext cx="2013585" cy="672465"/>
            <a:chOff x="3394" y="2862"/>
            <a:chExt cx="3171" cy="1059"/>
          </a:xfrm>
        </p:grpSpPr>
        <p:sp>
          <p:nvSpPr>
            <p:cNvPr id="17" name="任意多边形 16"/>
            <p:cNvSpPr/>
            <p:nvPr>
              <p:custDataLst>
                <p:tags r:id="rId5"/>
              </p:custDataLst>
            </p:nvPr>
          </p:nvSpPr>
          <p:spPr>
            <a:xfrm>
              <a:off x="3459" y="2927"/>
              <a:ext cx="3106" cy="985"/>
            </a:xfrm>
            <a:custGeom>
              <a:avLst/>
              <a:gdLst>
                <a:gd name="connsiteX0" fmla="*/ 0 w 3106"/>
                <a:gd name="connsiteY0" fmla="*/ 1129 h 1129"/>
                <a:gd name="connsiteX1" fmla="*/ 35 w 3106"/>
                <a:gd name="connsiteY1" fmla="*/ 26 h 1129"/>
                <a:gd name="connsiteX2" fmla="*/ 3106 w 3106"/>
                <a:gd name="connsiteY2" fmla="*/ 0 h 1129"/>
                <a:gd name="connsiteX3" fmla="*/ 2153 w 3106"/>
                <a:gd name="connsiteY3" fmla="*/ 1129 h 1129"/>
                <a:gd name="connsiteX4" fmla="*/ 0 w 3106"/>
                <a:gd name="connsiteY4" fmla="*/ 1129 h 1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 h="1129">
                  <a:moveTo>
                    <a:pt x="0" y="1129"/>
                  </a:moveTo>
                  <a:lnTo>
                    <a:pt x="35" y="26"/>
                  </a:lnTo>
                  <a:lnTo>
                    <a:pt x="3106" y="0"/>
                  </a:lnTo>
                  <a:lnTo>
                    <a:pt x="2153" y="1129"/>
                  </a:lnTo>
                  <a:lnTo>
                    <a:pt x="0" y="1129"/>
                  </a:lnTo>
                  <a:close/>
                </a:path>
              </a:pathLst>
            </a:custGeom>
            <a:solidFill>
              <a:schemeClr val="bg1"/>
            </a:solidFill>
            <a:ln>
              <a:solidFill>
                <a:srgbClr val="47AC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9" name="任意多边形 18"/>
            <p:cNvSpPr/>
            <p:nvPr>
              <p:custDataLst>
                <p:tags r:id="rId6"/>
              </p:custDataLst>
            </p:nvPr>
          </p:nvSpPr>
          <p:spPr>
            <a:xfrm>
              <a:off x="3394" y="2862"/>
              <a:ext cx="3106" cy="985"/>
            </a:xfrm>
            <a:custGeom>
              <a:avLst/>
              <a:gdLst>
                <a:gd name="connsiteX0" fmla="*/ 0 w 3106"/>
                <a:gd name="connsiteY0" fmla="*/ 1129 h 1129"/>
                <a:gd name="connsiteX1" fmla="*/ 35 w 3106"/>
                <a:gd name="connsiteY1" fmla="*/ 26 h 1129"/>
                <a:gd name="connsiteX2" fmla="*/ 3106 w 3106"/>
                <a:gd name="connsiteY2" fmla="*/ 0 h 1129"/>
                <a:gd name="connsiteX3" fmla="*/ 2153 w 3106"/>
                <a:gd name="connsiteY3" fmla="*/ 1129 h 1129"/>
                <a:gd name="connsiteX4" fmla="*/ 0 w 3106"/>
                <a:gd name="connsiteY4" fmla="*/ 1129 h 1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 h="1129">
                  <a:moveTo>
                    <a:pt x="0" y="1129"/>
                  </a:moveTo>
                  <a:lnTo>
                    <a:pt x="35" y="26"/>
                  </a:lnTo>
                  <a:lnTo>
                    <a:pt x="3106" y="0"/>
                  </a:lnTo>
                  <a:lnTo>
                    <a:pt x="2153" y="1129"/>
                  </a:lnTo>
                  <a:lnTo>
                    <a:pt x="0" y="1129"/>
                  </a:lnTo>
                  <a:close/>
                </a:path>
              </a:pathLst>
            </a:custGeom>
            <a:solidFill>
              <a:srgbClr val="0866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案例</a:t>
              </a:r>
              <a:r>
                <a:rPr lang="en-US" altLang="zh-CN"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20" name="肘形连接符 19"/>
            <p:cNvCxnSpPr/>
            <p:nvPr>
              <p:custDataLst>
                <p:tags r:id="rId7"/>
              </p:custDataLst>
            </p:nvPr>
          </p:nvCxnSpPr>
          <p:spPr>
            <a:xfrm rot="16200000" flipH="1">
              <a:off x="3075" y="3401"/>
              <a:ext cx="1037" cy="5"/>
            </a:xfrm>
            <a:prstGeom prst="bentConnector5">
              <a:avLst>
                <a:gd name="adj1" fmla="val -38669"/>
                <a:gd name="adj2" fmla="val 288500000"/>
                <a:gd name="adj3" fmla="val 145226"/>
              </a:avLst>
            </a:prstGeom>
            <a:ln>
              <a:gradFill>
                <a:gsLst>
                  <a:gs pos="9000">
                    <a:srgbClr val="086693"/>
                  </a:gs>
                  <a:gs pos="100000">
                    <a:schemeClr val="bg1"/>
                  </a:gs>
                  <a:gs pos="31000">
                    <a:schemeClr val="accent1">
                      <a:lumMod val="45000"/>
                      <a:lumOff val="55000"/>
                    </a:schemeClr>
                  </a:gs>
                  <a:gs pos="50000">
                    <a:schemeClr val="accent1">
                      <a:lumMod val="45000"/>
                      <a:lumOff val="55000"/>
                    </a:schemeClr>
                  </a:gs>
                  <a:gs pos="78000">
                    <a:schemeClr val="accent1">
                      <a:lumMod val="30000"/>
                      <a:lumOff val="70000"/>
                    </a:schemeClr>
                  </a:gs>
                </a:gsLst>
                <a:lin ang="5220000" scaled="0"/>
              </a:gradFill>
            </a:ln>
          </p:spPr>
          <p:style>
            <a:lnRef idx="1">
              <a:schemeClr val="accent1"/>
            </a:lnRef>
            <a:fillRef idx="0">
              <a:schemeClr val="accent1"/>
            </a:fillRef>
            <a:effectRef idx="0">
              <a:schemeClr val="accent1"/>
            </a:effectRef>
            <a:fontRef idx="minor">
              <a:schemeClr val="tx1"/>
            </a:fontRef>
          </p:style>
        </p:cxnSp>
      </p:grpSp>
      <p:sp>
        <p:nvSpPr>
          <p:cNvPr id="22" name="文本框 21"/>
          <p:cNvSpPr txBox="1"/>
          <p:nvPr>
            <p:custDataLst>
              <p:tags r:id="rId8"/>
            </p:custDataLst>
          </p:nvPr>
        </p:nvSpPr>
        <p:spPr>
          <a:xfrm>
            <a:off x="485140" y="3611880"/>
            <a:ext cx="9740265" cy="460375"/>
          </a:xfrm>
          <a:prstGeom prst="rect">
            <a:avLst/>
          </a:prstGeom>
          <a:noFill/>
        </p:spPr>
        <p:txBody>
          <a:bodyPr wrap="square" rtlCol="0" anchor="t">
            <a:spAutoFit/>
          </a:bodyPr>
          <a:p>
            <a:r>
              <a:rPr lang="zh-CN" altLang="en-US" sz="2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步骤：</a:t>
            </a:r>
            <a:r>
              <a:rPr lang="zh-CN" altLang="en-US" sz="24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DROP TABLE Student;   </a:t>
            </a:r>
            <a:r>
              <a:rPr lang="zh-CN" altLang="en-US" sz="24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zh-CN" altLang="en-US" sz="24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847" name="图片 847"/>
          <p:cNvPicPr>
            <a:picLocks noChangeAspect="1"/>
          </p:cNvPicPr>
          <p:nvPr>
            <p:custDataLst>
              <p:tags r:id="rId9"/>
            </p:custDataLst>
          </p:nvPr>
        </p:nvPicPr>
        <p:blipFill>
          <a:blip r:embed="rId10"/>
          <a:stretch>
            <a:fillRect/>
          </a:stretch>
        </p:blipFill>
        <p:spPr>
          <a:xfrm>
            <a:off x="889635" y="4081780"/>
            <a:ext cx="6378575" cy="26301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50">
        <p:pull/>
      </p:transition>
    </mc:Choice>
    <mc:Fallback>
      <p:transition spd="med">
        <p:pull/>
      </p:transition>
    </mc:Fallback>
  </mc:AlternateContent>
  <p:timing>
    <p:tnLst>
      <p:par>
        <p:cTn id="1" dur="indefinite" restart="never" nodeType="tmRoot"/>
      </p:par>
    </p:tnLst>
    <p:bldLst>
      <p:bldP spid="2" grpId="0"/>
      <p:bldP spid="15" grpId="0" bldLvl="0" animBg="1"/>
      <p:bldP spid="14" grpId="0" bldLvl="0" animBg="1"/>
      <p:bldP spid="2" grpId="1"/>
      <p:bldP spid="15" grpId="1" animBg="1"/>
      <p:bldP spid="14" grpId="1" animBg="1"/>
      <p:bldP spid="6" grpId="0" bldLvl="0" animBg="1"/>
      <p:bldP spid="6" grpId="1" animBg="1"/>
      <p:bldP spid="13" grpId="0"/>
      <p:bldP spid="13"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31140" y="405765"/>
            <a:ext cx="6282055" cy="425450"/>
          </a:xfrm>
        </p:spPr>
        <p:txBody>
          <a:bodyPr>
            <a:normAutofit fontScale="90000"/>
          </a:bodyPr>
          <a:lstStyle/>
          <a:p>
            <a:pPr lvl="0" algn="just"/>
            <a:r>
              <a:rPr sz="3110" b="1" dirty="0">
                <a:latin typeface="微软雅黑" panose="020B0503020204020204" pitchFamily="34" charset="-122"/>
                <a:ea typeface="微软雅黑" panose="020B0503020204020204" pitchFamily="34" charset="-122"/>
                <a:cs typeface="微软雅黑" panose="020B0503020204020204" pitchFamily="34" charset="-122"/>
              </a:rPr>
              <a:t>拓展知识</a:t>
            </a:r>
            <a:r>
              <a:rPr lang="en-US" sz="3110" b="1" dirty="0">
                <a:latin typeface="微软雅黑" panose="020B0503020204020204" pitchFamily="34" charset="-122"/>
                <a:ea typeface="微软雅黑" panose="020B0503020204020204" pitchFamily="34" charset="-122"/>
                <a:cs typeface="微软雅黑" panose="020B0503020204020204" pitchFamily="34" charset="-122"/>
              </a:rPr>
              <a:t>——1.MySQL储存引擎</a:t>
            </a:r>
            <a:endParaRPr lang="en-US" sz="3110" b="1" dirty="0">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5" name="直接连接符 4"/>
          <p:cNvCxnSpPr/>
          <p:nvPr/>
        </p:nvCxnSpPr>
        <p:spPr>
          <a:xfrm flipV="1">
            <a:off x="266700" y="892810"/>
            <a:ext cx="3509645" cy="1143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14" name="等腰三角形 13"/>
          <p:cNvSpPr/>
          <p:nvPr/>
        </p:nvSpPr>
        <p:spPr>
          <a:xfrm rot="20940000">
            <a:off x="369760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399224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4" name="内容占位符 3"/>
          <p:cNvSpPr/>
          <p:nvPr>
            <p:ph idx="1"/>
          </p:nvPr>
        </p:nvSpPr>
        <p:spPr>
          <a:xfrm>
            <a:off x="716280" y="1101090"/>
            <a:ext cx="10515600" cy="5451475"/>
          </a:xfrm>
        </p:spPr>
        <p:txBody>
          <a:bodyPr>
            <a:normAutofit/>
          </a:bodyPr>
          <a:p>
            <a:pPr marL="0" indent="457200" fontAlgn="auto">
              <a:lnSpc>
                <a:spcPct val="150000"/>
              </a:lnSpc>
              <a:buNone/>
            </a:pPr>
            <a:r>
              <a:rPr lang="zh-CN" altLang="en-US" sz="1800"/>
              <a:t>MySQL中的数据用各种不同的技术存储在文件（或者内存）中。这些技术中的每一种技术都使用不同的存储机制、索引技巧、锁定水平并且最终提供广泛的不同的功能和能力。通过选择不同的技术，可以获得额外的速度或者功能，从而改善应用的整体功能。</a:t>
            </a:r>
            <a:endParaRPr lang="zh-CN" altLang="en-US" sz="1800"/>
          </a:p>
          <a:p>
            <a:pPr marL="0" indent="457200" fontAlgn="auto">
              <a:lnSpc>
                <a:spcPct val="150000"/>
              </a:lnSpc>
              <a:buNone/>
            </a:pPr>
            <a:r>
              <a:rPr lang="zh-CN" altLang="en-US" sz="1800"/>
              <a:t>这些不同的技术以及配套的相关功能在MySQL中被称作存储引擎(也称作表类型)。MySQL默认配置了许多不同的存储引擎，可以预先设置或者在MySQL服务器中启用。</a:t>
            </a:r>
            <a:endParaRPr lang="zh-CN" altLang="en-US" sz="1800"/>
          </a:p>
          <a:p>
            <a:pPr marL="0" indent="457200" fontAlgn="auto">
              <a:lnSpc>
                <a:spcPct val="150000"/>
              </a:lnSpc>
              <a:buNone/>
            </a:pPr>
            <a:r>
              <a:rPr lang="zh-CN" altLang="en-US" sz="1800"/>
              <a:t>使用“</a:t>
            </a:r>
            <a:r>
              <a:rPr lang="zh-CN" altLang="en-US" sz="1800" b="1">
                <a:solidFill>
                  <a:srgbClr val="FF0000"/>
                </a:solidFill>
              </a:rPr>
              <a:t>SHOW ENGINES;</a:t>
            </a:r>
            <a:r>
              <a:rPr lang="en-US" altLang="zh-CN" sz="1800"/>
              <a:t>”</a:t>
            </a:r>
            <a:r>
              <a:rPr lang="zh-CN" altLang="en-US" sz="1800"/>
              <a:t>命令可以查看服务器的存储引擎状态信息。</a:t>
            </a:r>
            <a:endParaRPr lang="zh-CN" altLang="en-US" sz="1800"/>
          </a:p>
        </p:txBody>
      </p:sp>
      <p:pic>
        <p:nvPicPr>
          <p:cNvPr id="850" name="图片 850"/>
          <p:cNvPicPr>
            <a:picLocks noChangeAspect="1"/>
          </p:cNvPicPr>
          <p:nvPr>
            <p:custDataLst>
              <p:tags r:id="rId1"/>
            </p:custDataLst>
          </p:nvPr>
        </p:nvPicPr>
        <p:blipFill>
          <a:blip r:embed="rId2"/>
          <a:stretch>
            <a:fillRect/>
          </a:stretch>
        </p:blipFill>
        <p:spPr>
          <a:xfrm>
            <a:off x="1222375" y="3917950"/>
            <a:ext cx="8027035" cy="1877695"/>
          </a:xfrm>
          <a:prstGeom prst="rect">
            <a:avLst/>
          </a:prstGeom>
        </p:spPr>
      </p:pic>
      <p:sp>
        <p:nvSpPr>
          <p:cNvPr id="7" name="文本框 6"/>
          <p:cNvSpPr txBox="1"/>
          <p:nvPr/>
        </p:nvSpPr>
        <p:spPr>
          <a:xfrm>
            <a:off x="496570" y="5949315"/>
            <a:ext cx="10979785" cy="521970"/>
          </a:xfrm>
          <a:prstGeom prst="rect">
            <a:avLst/>
          </a:prstGeom>
          <a:noFill/>
        </p:spPr>
        <p:txBody>
          <a:bodyPr wrap="square" rtlCol="0" anchor="t">
            <a:spAutoFit/>
          </a:bodyPr>
          <a:p>
            <a:pPr marL="285750" indent="-285750">
              <a:buFont typeface="Arial" panose="020B0604020202020204" pitchFamily="34" charset="0"/>
              <a:buChar char="•"/>
            </a:pPr>
            <a:r>
              <a:rPr lang="zh-CN" altLang="en-US" sz="1400"/>
              <a:t>在MySQL中，不需要在整个服务器中使用同一种存储引擎，针对具体的要求，可以对每一个表使用不同的存储引擎。</a:t>
            </a:r>
            <a:endParaRPr lang="zh-CN" altLang="en-US" sz="1400"/>
          </a:p>
          <a:p>
            <a:pPr marL="285750" indent="-285750">
              <a:buFont typeface="Arial" panose="020B0604020202020204" pitchFamily="34" charset="0"/>
              <a:buChar char="•"/>
            </a:pPr>
            <a:r>
              <a:rPr lang="zh-CN" altLang="en-US" sz="1400"/>
              <a:t>Support列的值表示某种引擎是否能使用：YES表示可以使用、NO表示不能使用、DEFAULT表示该引擎为当前默认的存储引擎 。</a:t>
            </a:r>
            <a:endParaRPr lang="zh-CN" altLang="en-US" sz="1400"/>
          </a:p>
        </p:txBody>
      </p:sp>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par>
    </p:tnLst>
    <p:bldLst>
      <p:bldP spid="15" grpId="0" bldLvl="0" animBg="1"/>
      <p:bldP spid="14" grpId="0" bldLvl="0" animBg="1"/>
      <p:bldP spid="2" grpId="0"/>
      <p:bldP spid="15" grpId="1" animBg="1"/>
      <p:bldP spid="14" grpId="1" animBg="1"/>
      <p:bldP spid="2"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31140" y="405765"/>
            <a:ext cx="6282055" cy="425450"/>
          </a:xfrm>
        </p:spPr>
        <p:txBody>
          <a:bodyPr>
            <a:normAutofit fontScale="90000"/>
          </a:bodyPr>
          <a:lstStyle/>
          <a:p>
            <a:pPr lvl="0" algn="just"/>
            <a:r>
              <a:rPr sz="3110" b="1" dirty="0">
                <a:latin typeface="微软雅黑" panose="020B0503020204020204" pitchFamily="34" charset="-122"/>
                <a:ea typeface="微软雅黑" panose="020B0503020204020204" pitchFamily="34" charset="-122"/>
                <a:cs typeface="微软雅黑" panose="020B0503020204020204" pitchFamily="34" charset="-122"/>
              </a:rPr>
              <a:t>拓展知识</a:t>
            </a:r>
            <a:r>
              <a:rPr lang="en-US" sz="3110" b="1" dirty="0">
                <a:latin typeface="微软雅黑" panose="020B0503020204020204" pitchFamily="34" charset="-122"/>
                <a:ea typeface="微软雅黑" panose="020B0503020204020204" pitchFamily="34" charset="-122"/>
                <a:cs typeface="微软雅黑" panose="020B0503020204020204" pitchFamily="34" charset="-122"/>
              </a:rPr>
              <a:t>——2.存储引擎类型</a:t>
            </a:r>
            <a:endParaRPr lang="en-US" sz="3110" b="1" dirty="0">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5" name="直接连接符 4"/>
          <p:cNvCxnSpPr/>
          <p:nvPr/>
        </p:nvCxnSpPr>
        <p:spPr>
          <a:xfrm flipV="1">
            <a:off x="266700" y="892810"/>
            <a:ext cx="3509645" cy="1143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14" name="等腰三角形 13"/>
          <p:cNvSpPr/>
          <p:nvPr/>
        </p:nvSpPr>
        <p:spPr>
          <a:xfrm rot="20940000">
            <a:off x="369760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399224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6" name="文本框 5"/>
          <p:cNvSpPr txBox="1"/>
          <p:nvPr/>
        </p:nvSpPr>
        <p:spPr>
          <a:xfrm>
            <a:off x="620395" y="1373505"/>
            <a:ext cx="10897235" cy="4799965"/>
          </a:xfrm>
          <a:prstGeom prst="rect">
            <a:avLst/>
          </a:prstGeom>
          <a:noFill/>
          <a:ln w="9525">
            <a:noFill/>
          </a:ln>
        </p:spPr>
        <p:txBody>
          <a:bodyPr wrap="square">
            <a:spAutoFit/>
          </a:bodyPr>
          <a:p>
            <a:pPr indent="0"/>
            <a:r>
              <a:rPr lang="en-US" b="0">
                <a:solidFill>
                  <a:srgbClr val="0C0C0C"/>
                </a:solidFill>
                <a:latin typeface="Wingdings" panose="05000000000000000000" charset="0"/>
                <a:ea typeface="宋体" panose="02010600030101010101" pitchFamily="2" charset="-122"/>
              </a:rPr>
              <a:t>l </a:t>
            </a:r>
            <a:r>
              <a:rPr lang="en-US" b="1">
                <a:solidFill>
                  <a:srgbClr val="0C0C0C"/>
                </a:solidFill>
                <a:latin typeface="MicrosoftYaHei" charset="0"/>
                <a:ea typeface="宋体" panose="02010600030101010101" pitchFamily="2" charset="-122"/>
              </a:rPr>
              <a:t>InnoDB</a:t>
            </a:r>
            <a:r>
              <a:rPr lang="en-US" b="0">
                <a:solidFill>
                  <a:srgbClr val="0C0C0C"/>
                </a:solidFill>
                <a:latin typeface="MicrosoftYaHei" charset="0"/>
                <a:ea typeface="宋体" panose="02010600030101010101" pitchFamily="2" charset="-122"/>
              </a:rPr>
              <a:t>InnoDB</a:t>
            </a:r>
            <a:r>
              <a:rPr lang="zh-CN" b="0">
                <a:solidFill>
                  <a:srgbClr val="0C0C0C"/>
                </a:solidFill>
                <a:ea typeface="宋体" panose="02010600030101010101" pitchFamily="2" charset="-122"/>
              </a:rPr>
              <a:t>是</a:t>
            </a:r>
            <a:r>
              <a:rPr lang="en-US" b="0">
                <a:solidFill>
                  <a:srgbClr val="0C0C0C"/>
                </a:solidFill>
                <a:latin typeface="MicrosoftYaHei" charset="0"/>
                <a:ea typeface="宋体" panose="02010600030101010101" pitchFamily="2" charset="-122"/>
              </a:rPr>
              <a:t>MySql 5.5</a:t>
            </a:r>
            <a:r>
              <a:rPr lang="zh-CN" b="0">
                <a:solidFill>
                  <a:srgbClr val="0C0C0C"/>
                </a:solidFill>
                <a:ea typeface="宋体" panose="02010600030101010101" pitchFamily="2" charset="-122"/>
              </a:rPr>
              <a:t>版本</a:t>
            </a:r>
            <a:r>
              <a:rPr lang="zh-CN" b="0">
                <a:solidFill>
                  <a:srgbClr val="0C0C0C"/>
                </a:solidFill>
                <a:latin typeface="MicrosoftYaHei" charset="0"/>
                <a:ea typeface="宋体" panose="02010600030101010101" pitchFamily="2" charset="-122"/>
              </a:rPr>
              <a:t>开始</a:t>
            </a:r>
            <a:r>
              <a:rPr lang="zh-CN" b="0">
                <a:solidFill>
                  <a:srgbClr val="0C0C0C"/>
                </a:solidFill>
                <a:ea typeface="宋体" panose="02010600030101010101" pitchFamily="2" charset="-122"/>
              </a:rPr>
              <a:t>默认的存储引擎</a:t>
            </a:r>
            <a:r>
              <a:rPr lang="zh-CN" b="0">
                <a:solidFill>
                  <a:srgbClr val="0C0C0C"/>
                </a:solidFill>
                <a:latin typeface="MicrosoftYaHei" charset="0"/>
                <a:ea typeface="宋体" panose="02010600030101010101" pitchFamily="2" charset="-122"/>
              </a:rPr>
              <a:t>。</a:t>
            </a:r>
            <a:r>
              <a:rPr lang="en-US" b="0">
                <a:solidFill>
                  <a:srgbClr val="0C0C0C"/>
                </a:solidFill>
                <a:latin typeface="MicrosoftYaHei" charset="0"/>
                <a:ea typeface="宋体" panose="02010600030101010101" pitchFamily="2" charset="-122"/>
              </a:rPr>
              <a:t>InnoDB </a:t>
            </a:r>
            <a:r>
              <a:rPr lang="zh-CN" b="0">
                <a:solidFill>
                  <a:srgbClr val="0C0C0C"/>
                </a:solidFill>
                <a:ea typeface="宋体" panose="02010600030101010101" pitchFamily="2" charset="-122"/>
              </a:rPr>
              <a:t>是一个事务安全的存储引擎，它具备提交、回滚以及崩溃恢复的功能以保护用户数据。</a:t>
            </a:r>
            <a:r>
              <a:rPr lang="en-US" b="0">
                <a:solidFill>
                  <a:srgbClr val="0C0C0C"/>
                </a:solidFill>
                <a:latin typeface="MicrosoftYaHei" charset="0"/>
                <a:ea typeface="宋体" panose="02010600030101010101" pitchFamily="2" charset="-122"/>
              </a:rPr>
              <a:t>InnoDB </a:t>
            </a:r>
            <a:r>
              <a:rPr lang="zh-CN" b="0">
                <a:solidFill>
                  <a:srgbClr val="0C0C0C"/>
                </a:solidFill>
                <a:ea typeface="宋体" panose="02010600030101010101" pitchFamily="2" charset="-122"/>
              </a:rPr>
              <a:t>的行级别锁定以及 </a:t>
            </a:r>
            <a:r>
              <a:rPr lang="en-US" b="0">
                <a:solidFill>
                  <a:srgbClr val="0C0C0C"/>
                </a:solidFill>
                <a:latin typeface="MicrosoftYaHei" charset="0"/>
                <a:ea typeface="宋体" panose="02010600030101010101" pitchFamily="2" charset="-122"/>
              </a:rPr>
              <a:t>Oracle </a:t>
            </a:r>
            <a:r>
              <a:rPr lang="zh-CN" b="0">
                <a:solidFill>
                  <a:srgbClr val="0C0C0C"/>
                </a:solidFill>
                <a:ea typeface="宋体" panose="02010600030101010101" pitchFamily="2" charset="-122"/>
              </a:rPr>
              <a:t>风格的一致性无锁读提升了它的多用户并发数以及性能。</a:t>
            </a:r>
            <a:r>
              <a:rPr lang="en-US" b="0">
                <a:solidFill>
                  <a:srgbClr val="0C0C0C"/>
                </a:solidFill>
                <a:latin typeface="MicrosoftYaHei" charset="0"/>
                <a:ea typeface="宋体" panose="02010600030101010101" pitchFamily="2" charset="-122"/>
              </a:rPr>
              <a:t>InnoDB </a:t>
            </a:r>
            <a:r>
              <a:rPr lang="zh-CN" b="0">
                <a:solidFill>
                  <a:srgbClr val="0C0C0C"/>
                </a:solidFill>
                <a:ea typeface="宋体" panose="02010600030101010101" pitchFamily="2" charset="-122"/>
              </a:rPr>
              <a:t>将用户数据存储在聚集索引中以减少基于主键的普通查询所带来的 </a:t>
            </a:r>
            <a:r>
              <a:rPr lang="en-US" b="0">
                <a:solidFill>
                  <a:srgbClr val="0C0C0C"/>
                </a:solidFill>
                <a:latin typeface="MicrosoftYaHei" charset="0"/>
                <a:ea typeface="宋体" panose="02010600030101010101" pitchFamily="2" charset="-122"/>
              </a:rPr>
              <a:t>I/O </a:t>
            </a:r>
            <a:r>
              <a:rPr lang="zh-CN" b="0">
                <a:solidFill>
                  <a:srgbClr val="0C0C0C"/>
                </a:solidFill>
                <a:ea typeface="宋体" panose="02010600030101010101" pitchFamily="2" charset="-122"/>
              </a:rPr>
              <a:t>开销。为了保证数据的完整性，</a:t>
            </a:r>
            <a:r>
              <a:rPr lang="en-US" b="0">
                <a:solidFill>
                  <a:srgbClr val="0C0C0C"/>
                </a:solidFill>
                <a:latin typeface="MicrosoftYaHei" charset="0"/>
                <a:ea typeface="宋体" panose="02010600030101010101" pitchFamily="2" charset="-122"/>
              </a:rPr>
              <a:t>InnoDB </a:t>
            </a:r>
            <a:r>
              <a:rPr lang="zh-CN" b="0">
                <a:solidFill>
                  <a:srgbClr val="0C0C0C"/>
                </a:solidFill>
                <a:ea typeface="宋体" panose="02010600030101010101" pitchFamily="2" charset="-122"/>
              </a:rPr>
              <a:t>还支持外键约束。</a:t>
            </a:r>
            <a:r>
              <a:rPr lang="en-US" b="0">
                <a:solidFill>
                  <a:srgbClr val="0C0C0C"/>
                </a:solidFill>
                <a:latin typeface="Wingdings" panose="05000000000000000000" charset="0"/>
                <a:ea typeface="宋体" panose="02010600030101010101" pitchFamily="2" charset="-122"/>
              </a:rPr>
              <a:t>l </a:t>
            </a:r>
            <a:r>
              <a:rPr lang="en-US" b="1">
                <a:solidFill>
                  <a:srgbClr val="0C0C0C"/>
                </a:solidFill>
                <a:latin typeface="MicrosoftYaHei" charset="0"/>
                <a:ea typeface="宋体" panose="02010600030101010101" pitchFamily="2" charset="-122"/>
              </a:rPr>
              <a:t>MyISAM</a:t>
            </a:r>
            <a:r>
              <a:rPr lang="en-US" b="0">
                <a:solidFill>
                  <a:srgbClr val="0C0C0C"/>
                </a:solidFill>
                <a:latin typeface="MicrosoftYaHei" charset="0"/>
                <a:ea typeface="宋体" panose="02010600030101010101" pitchFamily="2" charset="-122"/>
              </a:rPr>
              <a:t>MySQL 5.5</a:t>
            </a:r>
            <a:r>
              <a:rPr lang="zh-CN" b="0">
                <a:solidFill>
                  <a:srgbClr val="0C0C0C"/>
                </a:solidFill>
                <a:ea typeface="宋体" panose="02010600030101010101" pitchFamily="2" charset="-122"/>
              </a:rPr>
              <a:t>版本之前默认采用</a:t>
            </a:r>
            <a:r>
              <a:rPr lang="en-US" b="0">
                <a:solidFill>
                  <a:srgbClr val="0C0C0C"/>
                </a:solidFill>
                <a:latin typeface="MicrosoftYaHei" charset="0"/>
                <a:ea typeface="宋体" panose="02010600030101010101" pitchFamily="2" charset="-122"/>
              </a:rPr>
              <a:t>MyISAM</a:t>
            </a:r>
            <a:r>
              <a:rPr lang="zh-CN" b="0">
                <a:solidFill>
                  <a:srgbClr val="0C0C0C"/>
                </a:solidFill>
                <a:ea typeface="宋体" panose="02010600030101010101" pitchFamily="2" charset="-122"/>
              </a:rPr>
              <a:t>存储引擎</a:t>
            </a:r>
            <a:r>
              <a:rPr lang="zh-CN" b="0">
                <a:solidFill>
                  <a:srgbClr val="0C0C0C"/>
                </a:solidFill>
                <a:latin typeface="MicrosoftYaHei" charset="0"/>
                <a:ea typeface="宋体" panose="02010600030101010101" pitchFamily="2" charset="-122"/>
              </a:rPr>
              <a:t>。</a:t>
            </a:r>
            <a:r>
              <a:rPr lang="en-US" b="0">
                <a:solidFill>
                  <a:srgbClr val="0C0C0C"/>
                </a:solidFill>
                <a:latin typeface="MicrosoftYaHei" charset="0"/>
                <a:ea typeface="宋体" panose="02010600030101010101" pitchFamily="2" charset="-122"/>
              </a:rPr>
              <a:t>MyISAM</a:t>
            </a:r>
            <a:r>
              <a:rPr lang="zh-CN" b="0">
                <a:solidFill>
                  <a:srgbClr val="0C0C0C"/>
                </a:solidFill>
                <a:ea typeface="宋体" panose="02010600030101010101" pitchFamily="2" charset="-122"/>
              </a:rPr>
              <a:t>既不支持事务、也不支持外键、其优势是访问速度快，但是表级别的锁定限制了它在读写负载方面的性能，因此它经常应用于只读或者以读为主的数据场景。</a:t>
            </a:r>
            <a:r>
              <a:rPr lang="en-US" b="0">
                <a:solidFill>
                  <a:srgbClr val="0C0C0C"/>
                </a:solidFill>
                <a:latin typeface="Wingdings" panose="05000000000000000000" charset="0"/>
                <a:ea typeface="宋体" panose="02010600030101010101" pitchFamily="2" charset="-122"/>
              </a:rPr>
              <a:t>l </a:t>
            </a:r>
            <a:r>
              <a:rPr lang="en-US" b="1">
                <a:solidFill>
                  <a:srgbClr val="0C0C0C"/>
                </a:solidFill>
                <a:latin typeface="MicrosoftYaHei" charset="0"/>
                <a:ea typeface="宋体" panose="02010600030101010101" pitchFamily="2" charset="-122"/>
              </a:rPr>
              <a:t>Memory</a:t>
            </a:r>
            <a:r>
              <a:rPr lang="en-US" b="0">
                <a:solidFill>
                  <a:srgbClr val="0C0C0C"/>
                </a:solidFill>
                <a:latin typeface="MicrosoftYaHei" charset="0"/>
                <a:ea typeface="宋体" panose="02010600030101010101" pitchFamily="2" charset="-122"/>
              </a:rPr>
              <a:t>Memory</a:t>
            </a:r>
            <a:r>
              <a:rPr lang="zh-CN" b="0">
                <a:solidFill>
                  <a:srgbClr val="0C0C0C"/>
                </a:solidFill>
                <a:ea typeface="宋体" panose="02010600030101010101" pitchFamily="2" charset="-122"/>
              </a:rPr>
              <a:t>在内存中存储所有数据，应用于对非关键数据由快速查找的场景。</a:t>
            </a:r>
            <a:r>
              <a:rPr lang="en-US" b="0">
                <a:solidFill>
                  <a:srgbClr val="0C0C0C"/>
                </a:solidFill>
                <a:latin typeface="MicrosoftYaHei" charset="0"/>
                <a:ea typeface="宋体" panose="02010600030101010101" pitchFamily="2" charset="-122"/>
              </a:rPr>
              <a:t>Memory</a:t>
            </a:r>
            <a:r>
              <a:rPr lang="zh-CN" b="0">
                <a:solidFill>
                  <a:srgbClr val="0C0C0C"/>
                </a:solidFill>
                <a:ea typeface="宋体" panose="02010600030101010101" pitchFamily="2" charset="-122"/>
              </a:rPr>
              <a:t>类型的表访问数据非常快，因为它的数据是存放在内存中的，并且默认使用</a:t>
            </a:r>
            <a:r>
              <a:rPr lang="en-US" b="0">
                <a:solidFill>
                  <a:srgbClr val="0C0C0C"/>
                </a:solidFill>
                <a:latin typeface="MicrosoftYaHei" charset="0"/>
                <a:ea typeface="宋体" panose="02010600030101010101" pitchFamily="2" charset="-122"/>
              </a:rPr>
              <a:t>HASH</a:t>
            </a:r>
            <a:r>
              <a:rPr lang="zh-CN" b="0">
                <a:solidFill>
                  <a:srgbClr val="0C0C0C"/>
                </a:solidFill>
                <a:ea typeface="宋体" panose="02010600030101010101" pitchFamily="2" charset="-122"/>
              </a:rPr>
              <a:t>索引，但是一旦服务关闭，表中的数据就会丢失</a:t>
            </a:r>
            <a:r>
              <a:rPr lang="en-US" b="0">
                <a:solidFill>
                  <a:srgbClr val="0C0C0C"/>
                </a:solidFill>
                <a:latin typeface="Wingdings" panose="05000000000000000000" charset="0"/>
                <a:ea typeface="宋体" panose="02010600030101010101" pitchFamily="2" charset="-122"/>
              </a:rPr>
              <a:t>l </a:t>
            </a:r>
            <a:r>
              <a:rPr lang="en-US" b="1">
                <a:solidFill>
                  <a:srgbClr val="0C0C0C"/>
                </a:solidFill>
                <a:latin typeface="MicrosoftYaHei" charset="0"/>
                <a:ea typeface="宋体" panose="02010600030101010101" pitchFamily="2" charset="-122"/>
              </a:rPr>
              <a:t>BLACKHOLE</a:t>
            </a:r>
            <a:r>
              <a:rPr lang="zh-CN" b="0">
                <a:solidFill>
                  <a:srgbClr val="0C0C0C"/>
                </a:solidFill>
                <a:ea typeface="宋体" panose="02010600030101010101" pitchFamily="2" charset="-122"/>
              </a:rPr>
              <a:t>黑洞存储引擎，类似于</a:t>
            </a:r>
            <a:r>
              <a:rPr lang="en-US" b="0">
                <a:solidFill>
                  <a:srgbClr val="0C0C0C"/>
                </a:solidFill>
                <a:latin typeface="MicrosoftYaHei" charset="0"/>
                <a:ea typeface="宋体" panose="02010600030101010101" pitchFamily="2" charset="-122"/>
              </a:rPr>
              <a:t> Unix </a:t>
            </a:r>
            <a:r>
              <a:rPr lang="zh-CN" b="0">
                <a:solidFill>
                  <a:srgbClr val="0C0C0C"/>
                </a:solidFill>
                <a:ea typeface="宋体" panose="02010600030101010101" pitchFamily="2" charset="-122"/>
              </a:rPr>
              <a:t>的 </a:t>
            </a:r>
            <a:r>
              <a:rPr lang="en-US" b="0">
                <a:solidFill>
                  <a:srgbClr val="0C0C0C"/>
                </a:solidFill>
                <a:latin typeface="MicrosoftYaHei" charset="0"/>
                <a:ea typeface="宋体" panose="02010600030101010101" pitchFamily="2" charset="-122"/>
              </a:rPr>
              <a:t>/dev/null</a:t>
            </a:r>
            <a:r>
              <a:rPr lang="zh-CN" b="0">
                <a:solidFill>
                  <a:srgbClr val="0C0C0C"/>
                </a:solidFill>
                <a:ea typeface="宋体" panose="02010600030101010101" pitchFamily="2" charset="-122"/>
              </a:rPr>
              <a:t>，</a:t>
            </a:r>
            <a:r>
              <a:rPr lang="en-US" b="0">
                <a:solidFill>
                  <a:srgbClr val="0C0C0C"/>
                </a:solidFill>
                <a:latin typeface="MicrosoftYaHei" charset="0"/>
                <a:ea typeface="宋体" panose="02010600030101010101" pitchFamily="2" charset="-122"/>
              </a:rPr>
              <a:t>Archive </a:t>
            </a:r>
            <a:r>
              <a:rPr lang="zh-CN" b="0">
                <a:solidFill>
                  <a:srgbClr val="0C0C0C"/>
                </a:solidFill>
                <a:ea typeface="宋体" panose="02010600030101010101" pitchFamily="2" charset="-122"/>
              </a:rPr>
              <a:t>只接收但却并不保存数据。对这种引擎的表的查询常常返回一个空集。这种表可以应用于 </a:t>
            </a:r>
            <a:r>
              <a:rPr lang="en-US" b="0">
                <a:solidFill>
                  <a:srgbClr val="0C0C0C"/>
                </a:solidFill>
                <a:latin typeface="MicrosoftYaHei" charset="0"/>
                <a:ea typeface="宋体" panose="02010600030101010101" pitchFamily="2" charset="-122"/>
              </a:rPr>
              <a:t>DML </a:t>
            </a:r>
            <a:r>
              <a:rPr lang="zh-CN" b="0">
                <a:solidFill>
                  <a:srgbClr val="0C0C0C"/>
                </a:solidFill>
                <a:ea typeface="宋体" panose="02010600030101010101" pitchFamily="2" charset="-122"/>
              </a:rPr>
              <a:t>语句需要发送到从服务器，但主服务器并不会保留这种数据的备份的主从配置中。</a:t>
            </a:r>
            <a:endParaRPr lang="zh-CN" altLang="en-US" b="0">
              <a:solidFill>
                <a:srgbClr val="0C0C0C"/>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par>
    </p:tnLst>
    <p:bldLst>
      <p:bldP spid="15" grpId="0" bldLvl="0" animBg="1"/>
      <p:bldP spid="14" grpId="0" bldLvl="0" animBg="1"/>
      <p:bldP spid="2" grpId="0"/>
      <p:bldP spid="15" grpId="1" animBg="1"/>
      <p:bldP spid="14" grpId="1" animBg="1"/>
      <p:bldP spid="2"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31140" y="405765"/>
            <a:ext cx="6282055" cy="425450"/>
          </a:xfrm>
        </p:spPr>
        <p:txBody>
          <a:bodyPr>
            <a:normAutofit fontScale="90000"/>
          </a:bodyPr>
          <a:lstStyle/>
          <a:p>
            <a:pPr lvl="0" algn="just"/>
            <a:r>
              <a:rPr sz="3110" b="1" dirty="0">
                <a:latin typeface="微软雅黑" panose="020B0503020204020204" pitchFamily="34" charset="-122"/>
                <a:ea typeface="微软雅黑" panose="020B0503020204020204" pitchFamily="34" charset="-122"/>
                <a:cs typeface="微软雅黑" panose="020B0503020204020204" pitchFamily="34" charset="-122"/>
              </a:rPr>
              <a:t>拓展知识</a:t>
            </a:r>
            <a:r>
              <a:rPr lang="en-US" sz="3110" b="1" dirty="0">
                <a:latin typeface="微软雅黑" panose="020B0503020204020204" pitchFamily="34" charset="-122"/>
                <a:ea typeface="微软雅黑" panose="020B0503020204020204" pitchFamily="34" charset="-122"/>
                <a:cs typeface="微软雅黑" panose="020B0503020204020204" pitchFamily="34" charset="-122"/>
              </a:rPr>
              <a:t>——2.存储引擎类型</a:t>
            </a:r>
            <a:endParaRPr lang="en-US" sz="3110" b="1" dirty="0">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5" name="直接连接符 4"/>
          <p:cNvCxnSpPr/>
          <p:nvPr/>
        </p:nvCxnSpPr>
        <p:spPr>
          <a:xfrm flipV="1">
            <a:off x="266700" y="892810"/>
            <a:ext cx="3509645" cy="1143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14" name="等腰三角形 13"/>
          <p:cNvSpPr/>
          <p:nvPr/>
        </p:nvSpPr>
        <p:spPr>
          <a:xfrm rot="20940000">
            <a:off x="369760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399224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100" name="文本框 99"/>
          <p:cNvSpPr txBox="1"/>
          <p:nvPr/>
        </p:nvSpPr>
        <p:spPr>
          <a:xfrm>
            <a:off x="551815" y="1238250"/>
            <a:ext cx="11325860" cy="5077460"/>
          </a:xfrm>
          <a:prstGeom prst="rect">
            <a:avLst/>
          </a:prstGeom>
          <a:noFill/>
          <a:ln w="9525">
            <a:noFill/>
          </a:ln>
        </p:spPr>
        <p:txBody>
          <a:bodyPr wrap="square">
            <a:spAutoFit/>
          </a:bodyPr>
          <a:p>
            <a:pPr indent="0"/>
            <a:r>
              <a:rPr lang="en-US" b="0">
                <a:solidFill>
                  <a:srgbClr val="0C0C0C"/>
                </a:solidFill>
                <a:latin typeface="Wingdings" panose="05000000000000000000" charset="0"/>
                <a:ea typeface="宋体" panose="02010600030101010101" pitchFamily="2" charset="-122"/>
              </a:rPr>
              <a:t>l </a:t>
            </a:r>
            <a:r>
              <a:rPr lang="en-US" b="1">
                <a:solidFill>
                  <a:srgbClr val="0C0C0C"/>
                </a:solidFill>
                <a:latin typeface="MicrosoftYaHei" charset="0"/>
                <a:ea typeface="宋体" panose="02010600030101010101" pitchFamily="2" charset="-122"/>
              </a:rPr>
              <a:t>CSV</a:t>
            </a:r>
            <a:r>
              <a:rPr lang="en-US" b="0">
                <a:solidFill>
                  <a:srgbClr val="0C0C0C"/>
                </a:solidFill>
                <a:latin typeface="MicrosoftYaHei" charset="0"/>
                <a:ea typeface="宋体" panose="02010600030101010101" pitchFamily="2" charset="-122"/>
              </a:rPr>
              <a:t>CSV</a:t>
            </a:r>
            <a:r>
              <a:rPr lang="zh-CN" b="0">
                <a:solidFill>
                  <a:srgbClr val="0C0C0C"/>
                </a:solidFill>
                <a:ea typeface="宋体" panose="02010600030101010101" pitchFamily="2" charset="-122"/>
              </a:rPr>
              <a:t>的表真的是以逗号分隔的文本文件。</a:t>
            </a:r>
            <a:r>
              <a:rPr lang="en-US" b="0">
                <a:solidFill>
                  <a:srgbClr val="0C0C0C"/>
                </a:solidFill>
                <a:latin typeface="MicrosoftYaHei" charset="0"/>
                <a:ea typeface="宋体" panose="02010600030101010101" pitchFamily="2" charset="-122"/>
              </a:rPr>
              <a:t>CSV </a:t>
            </a:r>
            <a:r>
              <a:rPr lang="zh-CN" b="0">
                <a:solidFill>
                  <a:srgbClr val="0C0C0C"/>
                </a:solidFill>
                <a:ea typeface="宋体" panose="02010600030101010101" pitchFamily="2" charset="-122"/>
              </a:rPr>
              <a:t>表允许以 </a:t>
            </a:r>
            <a:r>
              <a:rPr lang="en-US" b="0">
                <a:solidFill>
                  <a:srgbClr val="0C0C0C"/>
                </a:solidFill>
                <a:latin typeface="MicrosoftYaHei" charset="0"/>
                <a:ea typeface="宋体" panose="02010600030101010101" pitchFamily="2" charset="-122"/>
              </a:rPr>
              <a:t>CSV </a:t>
            </a:r>
            <a:r>
              <a:rPr lang="zh-CN" b="0">
                <a:solidFill>
                  <a:srgbClr val="0C0C0C"/>
                </a:solidFill>
                <a:ea typeface="宋体" panose="02010600030101010101" pitchFamily="2" charset="-122"/>
              </a:rPr>
              <a:t>格式导入导出数据，以相同的读和写的格式和脚本和应用交互数据。由于 </a:t>
            </a:r>
            <a:r>
              <a:rPr lang="en-US" b="0">
                <a:solidFill>
                  <a:srgbClr val="0C0C0C"/>
                </a:solidFill>
                <a:latin typeface="MicrosoftYaHei" charset="0"/>
                <a:ea typeface="宋体" panose="02010600030101010101" pitchFamily="2" charset="-122"/>
              </a:rPr>
              <a:t>CSV </a:t>
            </a:r>
            <a:r>
              <a:rPr lang="zh-CN" b="0">
                <a:solidFill>
                  <a:srgbClr val="0C0C0C"/>
                </a:solidFill>
                <a:ea typeface="宋体" panose="02010600030101010101" pitchFamily="2" charset="-122"/>
              </a:rPr>
              <a:t>表没有索引，</a:t>
            </a:r>
            <a:r>
              <a:rPr lang="zh-CN" b="0">
                <a:solidFill>
                  <a:srgbClr val="0C0C0C"/>
                </a:solidFill>
                <a:latin typeface="MicrosoftYaHei" charset="0"/>
                <a:ea typeface="宋体" panose="02010600030101010101" pitchFamily="2" charset="-122"/>
              </a:rPr>
              <a:t>所以</a:t>
            </a:r>
            <a:r>
              <a:rPr lang="zh-CN" b="0">
                <a:solidFill>
                  <a:srgbClr val="0C0C0C"/>
                </a:solidFill>
                <a:ea typeface="宋体" panose="02010600030101010101" pitchFamily="2" charset="-122"/>
              </a:rPr>
              <a:t>最好是在普通操作中将数据放在</a:t>
            </a:r>
            <a:r>
              <a:rPr lang="en-US" b="0">
                <a:solidFill>
                  <a:srgbClr val="0C0C0C"/>
                </a:solidFill>
                <a:latin typeface="MicrosoftYaHei" charset="0"/>
                <a:ea typeface="宋体" panose="02010600030101010101" pitchFamily="2" charset="-122"/>
              </a:rPr>
              <a:t> InnoDB </a:t>
            </a:r>
            <a:r>
              <a:rPr lang="zh-CN" b="0">
                <a:solidFill>
                  <a:srgbClr val="0C0C0C"/>
                </a:solidFill>
                <a:ea typeface="宋体" panose="02010600030101010101" pitchFamily="2" charset="-122"/>
              </a:rPr>
              <a:t>表里，只有在导入或导出阶段使用一下 </a:t>
            </a:r>
            <a:r>
              <a:rPr lang="en-US" b="0">
                <a:solidFill>
                  <a:srgbClr val="0C0C0C"/>
                </a:solidFill>
                <a:latin typeface="MicrosoftYaHei" charset="0"/>
                <a:ea typeface="宋体" panose="02010600030101010101" pitchFamily="2" charset="-122"/>
              </a:rPr>
              <a:t>CSV </a:t>
            </a:r>
            <a:r>
              <a:rPr lang="zh-CN" b="0">
                <a:solidFill>
                  <a:srgbClr val="0C0C0C"/>
                </a:solidFill>
                <a:ea typeface="宋体" panose="02010600030101010101" pitchFamily="2" charset="-122"/>
              </a:rPr>
              <a:t>表。</a:t>
            </a:r>
            <a:r>
              <a:rPr lang="en-US" b="0">
                <a:solidFill>
                  <a:srgbClr val="0C0C0C"/>
                </a:solidFill>
                <a:latin typeface="Wingdings" panose="05000000000000000000" charset="0"/>
                <a:ea typeface="宋体" panose="02010600030101010101" pitchFamily="2" charset="-122"/>
              </a:rPr>
              <a:t>l </a:t>
            </a:r>
            <a:r>
              <a:rPr lang="en-US" b="1">
                <a:solidFill>
                  <a:srgbClr val="0C0C0C"/>
                </a:solidFill>
                <a:latin typeface="MicrosoftYaHei" charset="0"/>
                <a:ea typeface="宋体" panose="02010600030101010101" pitchFamily="2" charset="-122"/>
              </a:rPr>
              <a:t>NDB</a:t>
            </a:r>
            <a:r>
              <a:rPr lang="zh-CN" b="0">
                <a:solidFill>
                  <a:srgbClr val="0C0C0C"/>
                </a:solidFill>
                <a:ea typeface="宋体" panose="02010600030101010101" pitchFamily="2" charset="-122"/>
              </a:rPr>
              <a:t>又名</a:t>
            </a:r>
            <a:r>
              <a:rPr lang="en-US" b="0">
                <a:solidFill>
                  <a:srgbClr val="0C0C0C"/>
                </a:solidFill>
                <a:latin typeface="MicrosoftYaHei" charset="0"/>
                <a:ea typeface="宋体" panose="02010600030101010101" pitchFamily="2" charset="-122"/>
              </a:rPr>
              <a:t> NDBCLUSTER</a:t>
            </a:r>
            <a:r>
              <a:rPr lang="zh-CN" b="0">
                <a:solidFill>
                  <a:srgbClr val="0C0C0C"/>
                </a:solidFill>
                <a:latin typeface="MicrosoftYaHei" charset="0"/>
                <a:ea typeface="宋体" panose="02010600030101010101" pitchFamily="2" charset="-122"/>
              </a:rPr>
              <a:t>。</a:t>
            </a:r>
            <a:r>
              <a:rPr lang="zh-CN" b="0">
                <a:solidFill>
                  <a:srgbClr val="0C0C0C"/>
                </a:solidFill>
                <a:ea typeface="宋体" panose="02010600030101010101" pitchFamily="2" charset="-122"/>
              </a:rPr>
              <a:t>这种集群数据引擎尤其适合于需要最高程度的正常运行时间和可用性的应用。</a:t>
            </a:r>
            <a:r>
              <a:rPr lang="en-US" b="0">
                <a:solidFill>
                  <a:srgbClr val="0C0C0C"/>
                </a:solidFill>
                <a:latin typeface="MicrosoftYaHei" charset="0"/>
                <a:ea typeface="宋体" panose="02010600030101010101" pitchFamily="2" charset="-122"/>
              </a:rPr>
              <a:t>MySQL Cluster </a:t>
            </a:r>
            <a:r>
              <a:rPr lang="zh-CN" b="0">
                <a:solidFill>
                  <a:srgbClr val="0C0C0C"/>
                </a:solidFill>
                <a:ea typeface="宋体" panose="02010600030101010101" pitchFamily="2" charset="-122"/>
              </a:rPr>
              <a:t>能够使用多种故障切换和负载平衡选项配置</a:t>
            </a:r>
            <a:r>
              <a:rPr lang="en-US" b="0">
                <a:solidFill>
                  <a:srgbClr val="0C0C0C"/>
                </a:solidFill>
                <a:latin typeface="MicrosoftYaHei" charset="0"/>
                <a:ea typeface="宋体" panose="02010600030101010101" pitchFamily="2" charset="-122"/>
              </a:rPr>
              <a:t>NDB</a:t>
            </a:r>
            <a:r>
              <a:rPr lang="zh-CN" b="0">
                <a:solidFill>
                  <a:srgbClr val="0C0C0C"/>
                </a:solidFill>
                <a:ea typeface="宋体" panose="02010600030101010101" pitchFamily="2" charset="-122"/>
              </a:rPr>
              <a:t>存储引擎，但在 </a:t>
            </a:r>
            <a:r>
              <a:rPr lang="en-US" b="0">
                <a:solidFill>
                  <a:srgbClr val="0C0C0C"/>
                </a:solidFill>
                <a:latin typeface="MicrosoftYaHei" charset="0"/>
                <a:ea typeface="宋体" panose="02010600030101010101" pitchFamily="2" charset="-122"/>
              </a:rPr>
              <a:t>Cluster </a:t>
            </a:r>
            <a:r>
              <a:rPr lang="zh-CN" b="0">
                <a:solidFill>
                  <a:srgbClr val="0C0C0C"/>
                </a:solidFill>
                <a:ea typeface="宋体" panose="02010600030101010101" pitchFamily="2" charset="-122"/>
              </a:rPr>
              <a:t>级别上的存储引擎上做这个最简单。</a:t>
            </a:r>
            <a:r>
              <a:rPr lang="en-US" b="0">
                <a:solidFill>
                  <a:srgbClr val="0C0C0C"/>
                </a:solidFill>
                <a:latin typeface="MicrosoftYaHei" charset="0"/>
                <a:ea typeface="宋体" panose="02010600030101010101" pitchFamily="2" charset="-122"/>
              </a:rPr>
              <a:t>MySQL Cluster</a:t>
            </a:r>
            <a:r>
              <a:rPr lang="zh-CN" b="0">
                <a:solidFill>
                  <a:srgbClr val="0C0C0C"/>
                </a:solidFill>
                <a:ea typeface="宋体" panose="02010600030101010101" pitchFamily="2" charset="-122"/>
              </a:rPr>
              <a:t>的</a:t>
            </a:r>
            <a:r>
              <a:rPr lang="en-US" b="0">
                <a:solidFill>
                  <a:srgbClr val="0C0C0C"/>
                </a:solidFill>
                <a:latin typeface="MicrosoftYaHei" charset="0"/>
                <a:ea typeface="宋体" panose="02010600030101010101" pitchFamily="2" charset="-122"/>
              </a:rPr>
              <a:t>NDB</a:t>
            </a:r>
            <a:r>
              <a:rPr lang="zh-CN" b="0">
                <a:solidFill>
                  <a:srgbClr val="0C0C0C"/>
                </a:solidFill>
                <a:ea typeface="宋体" panose="02010600030101010101" pitchFamily="2" charset="-122"/>
              </a:rPr>
              <a:t>存储引擎包含完整的数据集，仅取决于 </a:t>
            </a:r>
            <a:r>
              <a:rPr lang="en-US" b="0">
                <a:solidFill>
                  <a:srgbClr val="0C0C0C"/>
                </a:solidFill>
                <a:latin typeface="MicrosoftYaHei" charset="0"/>
                <a:ea typeface="宋体" panose="02010600030101010101" pitchFamily="2" charset="-122"/>
              </a:rPr>
              <a:t>Cluster</a:t>
            </a:r>
            <a:r>
              <a:rPr lang="zh-CN" b="0">
                <a:solidFill>
                  <a:srgbClr val="0C0C0C"/>
                </a:solidFill>
                <a:ea typeface="宋体" panose="02010600030101010101" pitchFamily="2" charset="-122"/>
              </a:rPr>
              <a:t>本身内的其他数据。</a:t>
            </a:r>
            <a:r>
              <a:rPr lang="en-US" b="0">
                <a:solidFill>
                  <a:srgbClr val="0C0C0C"/>
                </a:solidFill>
                <a:latin typeface="Wingdings" panose="05000000000000000000" charset="0"/>
                <a:ea typeface="宋体" panose="02010600030101010101" pitchFamily="2" charset="-122"/>
              </a:rPr>
              <a:t>l </a:t>
            </a:r>
            <a:r>
              <a:rPr lang="en-US" b="1">
                <a:solidFill>
                  <a:srgbClr val="0C0C0C"/>
                </a:solidFill>
                <a:latin typeface="MicrosoftYaHei" charset="0"/>
                <a:ea typeface="宋体" panose="02010600030101010101" pitchFamily="2" charset="-122"/>
              </a:rPr>
              <a:t>Merge</a:t>
            </a:r>
            <a:r>
              <a:rPr lang="zh-CN" b="0">
                <a:solidFill>
                  <a:srgbClr val="0C0C0C"/>
                </a:solidFill>
                <a:ea typeface="宋体" panose="02010600030101010101" pitchFamily="2" charset="-122"/>
              </a:rPr>
              <a:t>允许</a:t>
            </a:r>
            <a:r>
              <a:rPr lang="en-US" b="0">
                <a:solidFill>
                  <a:srgbClr val="0C0C0C"/>
                </a:solidFill>
                <a:latin typeface="MicrosoftYaHei" charset="0"/>
                <a:ea typeface="宋体" panose="02010600030101010101" pitchFamily="2" charset="-122"/>
              </a:rPr>
              <a:t> MySql DBA </a:t>
            </a:r>
            <a:r>
              <a:rPr lang="zh-CN" b="0">
                <a:solidFill>
                  <a:srgbClr val="0C0C0C"/>
                </a:solidFill>
                <a:ea typeface="宋体" panose="02010600030101010101" pitchFamily="2" charset="-122"/>
              </a:rPr>
              <a:t>或开发者将一系列相同的 </a:t>
            </a:r>
            <a:r>
              <a:rPr lang="en-US" b="0">
                <a:solidFill>
                  <a:srgbClr val="0C0C0C"/>
                </a:solidFill>
                <a:latin typeface="MicrosoftYaHei" charset="0"/>
                <a:ea typeface="宋体" panose="02010600030101010101" pitchFamily="2" charset="-122"/>
              </a:rPr>
              <a:t>MyISAM </a:t>
            </a:r>
            <a:r>
              <a:rPr lang="zh-CN" b="0">
                <a:solidFill>
                  <a:srgbClr val="0C0C0C"/>
                </a:solidFill>
                <a:ea typeface="宋体" panose="02010600030101010101" pitchFamily="2" charset="-122"/>
              </a:rPr>
              <a:t>表进行分组，并把它们作为一个对象进行引用。适用于超大规模数据场景，如数据仓库。</a:t>
            </a:r>
            <a:r>
              <a:rPr lang="en-US" b="0">
                <a:solidFill>
                  <a:srgbClr val="0C0C0C"/>
                </a:solidFill>
                <a:latin typeface="Wingdings" panose="05000000000000000000" charset="0"/>
                <a:ea typeface="宋体" panose="02010600030101010101" pitchFamily="2" charset="-122"/>
              </a:rPr>
              <a:t>l </a:t>
            </a:r>
            <a:r>
              <a:rPr lang="en-US" b="1">
                <a:solidFill>
                  <a:srgbClr val="0C0C0C"/>
                </a:solidFill>
                <a:latin typeface="MicrosoftYaHei" charset="0"/>
                <a:ea typeface="宋体" panose="02010600030101010101" pitchFamily="2" charset="-122"/>
              </a:rPr>
              <a:t>Federated</a:t>
            </a:r>
            <a:r>
              <a:rPr lang="zh-CN" b="0">
                <a:solidFill>
                  <a:srgbClr val="0C0C0C"/>
                </a:solidFill>
                <a:ea typeface="宋体" panose="02010600030101010101" pitchFamily="2" charset="-122"/>
              </a:rPr>
              <a:t>提供了从多个物理机上联接不同的</a:t>
            </a:r>
            <a:r>
              <a:rPr lang="en-US" b="0">
                <a:solidFill>
                  <a:srgbClr val="0C0C0C"/>
                </a:solidFill>
                <a:latin typeface="MicrosoftYaHei" charset="0"/>
                <a:ea typeface="宋体" panose="02010600030101010101" pitchFamily="2" charset="-122"/>
              </a:rPr>
              <a:t> MySql </a:t>
            </a:r>
            <a:r>
              <a:rPr lang="zh-CN" b="0">
                <a:solidFill>
                  <a:srgbClr val="0C0C0C"/>
                </a:solidFill>
                <a:ea typeface="宋体" panose="02010600030101010101" pitchFamily="2" charset="-122"/>
              </a:rPr>
              <a:t>服务器来创建一个逻辑数据库的能力。适用于分布式或者数据市场的场景。</a:t>
            </a:r>
            <a:r>
              <a:rPr lang="en-US" b="0">
                <a:solidFill>
                  <a:srgbClr val="0C0C0C"/>
                </a:solidFill>
                <a:latin typeface="Wingdings" panose="05000000000000000000" charset="0"/>
                <a:ea typeface="宋体" panose="02010600030101010101" pitchFamily="2" charset="-122"/>
              </a:rPr>
              <a:t>l </a:t>
            </a:r>
            <a:r>
              <a:rPr lang="en-US" b="1">
                <a:solidFill>
                  <a:srgbClr val="0C0C0C"/>
                </a:solidFill>
                <a:latin typeface="MicrosoftYaHei" charset="0"/>
                <a:ea typeface="宋体" panose="02010600030101010101" pitchFamily="2" charset="-122"/>
              </a:rPr>
              <a:t>Example</a:t>
            </a:r>
            <a:r>
              <a:rPr lang="zh-CN" b="0">
                <a:ea typeface="等线" panose="02010600030101010101" charset="-122"/>
              </a:rPr>
              <a:t>这种存储引擎用以保存阐明如何开始写新的存储引擎的</a:t>
            </a:r>
            <a:r>
              <a:rPr lang="zh-CN" b="0">
                <a:ea typeface="等线" panose="02010600030101010101" charset="-122"/>
                <a:cs typeface="Times New Roman" panose="02020603050405020304" charset="0"/>
              </a:rPr>
              <a:t> MySql 源码的例子。主要针对于有兴趣的开发人员。这种存储引擎就是一个啥事也不做的 “存根”。</a:t>
            </a:r>
            <a:r>
              <a:rPr lang="zh-CN" b="0">
                <a:ea typeface="等线" panose="02010600030101010101" charset="-122"/>
              </a:rPr>
              <a:t>开发人员可以使用这种引擎创建表，但是无法向其保存任何数据，也无法从它们检索任何索引。</a:t>
            </a:r>
            <a:endParaRPr lang="zh-CN" altLang="en-US" b="0">
              <a:ea typeface="等线" panose="0201060003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par>
    </p:tnLst>
    <p:bldLst>
      <p:bldP spid="15" grpId="0" bldLvl="0" animBg="1"/>
      <p:bldP spid="14" grpId="0" bldLvl="0" animBg="1"/>
      <p:bldP spid="2" grpId="0"/>
      <p:bldP spid="15" grpId="1" animBg="1"/>
      <p:bldP spid="14" grpId="1" animBg="1"/>
      <p:bldP spid="2"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a:xfrm>
            <a:off x="831850" y="1709738"/>
            <a:ext cx="10842914" cy="1719262"/>
          </a:xfrm>
        </p:spPr>
        <p:txBody>
          <a:bodyPr>
            <a:normAutofit/>
          </a:bodyPr>
          <a:lstStyle/>
          <a:p>
            <a:pPr>
              <a:lnSpc>
                <a:spcPct val="100000"/>
              </a:lnSpc>
            </a:pPr>
            <a:r>
              <a:rPr lang="zh-CN" altLang="en-US" sz="4800" dirty="0">
                <a:latin typeface="微软雅黑" panose="020B0503020204020204" pitchFamily="34" charset="-122"/>
                <a:ea typeface="微软雅黑" panose="020B0503020204020204" pitchFamily="34" charset="-122"/>
              </a:rPr>
              <a:t>任务</a:t>
            </a:r>
            <a:r>
              <a:rPr lang="en-US" altLang="zh-CN" sz="4800" dirty="0">
                <a:latin typeface="微软雅黑" panose="020B0503020204020204" pitchFamily="34" charset="-122"/>
                <a:ea typeface="微软雅黑" panose="020B0503020204020204" pitchFamily="34" charset="-122"/>
              </a:rPr>
              <a:t>3-3</a:t>
            </a:r>
            <a:r>
              <a:rPr lang="zh-CN" altLang="en-US" sz="4800" dirty="0">
                <a:latin typeface="微软雅黑" panose="020B0503020204020204" pitchFamily="34" charset="-122"/>
                <a:ea typeface="微软雅黑" panose="020B0503020204020204" pitchFamily="34" charset="-122"/>
              </a:rPr>
              <a:t>：</a:t>
            </a:r>
            <a:br>
              <a:rPr lang="en-US" altLang="zh-CN" sz="4800" dirty="0">
                <a:latin typeface="微软雅黑" panose="020B0503020204020204" pitchFamily="34" charset="-122"/>
                <a:ea typeface="微软雅黑" panose="020B0503020204020204" pitchFamily="34" charset="-122"/>
              </a:rPr>
            </a:br>
            <a:r>
              <a:rPr sz="4800">
                <a:latin typeface="微软雅黑" panose="020B0503020204020204" pitchFamily="34" charset="-122"/>
                <a:ea typeface="微软雅黑" panose="020B0503020204020204" pitchFamily="34" charset="-122"/>
              </a:rPr>
              <a:t>修改表（Alter Table）</a:t>
            </a:r>
            <a:endParaRPr sz="4800">
              <a:latin typeface="微软雅黑" panose="020B0503020204020204" pitchFamily="34" charset="-122"/>
              <a:ea typeface="微软雅黑" panose="020B0503020204020204" pitchFamily="34" charset="-122"/>
            </a:endParaRPr>
          </a:p>
        </p:txBody>
      </p:sp>
      <p:sp>
        <p:nvSpPr>
          <p:cNvPr id="9" name="内容占位符 8"/>
          <p:cNvSpPr>
            <a:spLocks noGrp="1"/>
          </p:cNvSpPr>
          <p:nvPr>
            <p:ph type="body" idx="1"/>
          </p:nvPr>
        </p:nvSpPr>
        <p:spPr>
          <a:xfrm>
            <a:off x="831850" y="3527281"/>
            <a:ext cx="10515600" cy="2226974"/>
          </a:xfrm>
        </p:spPr>
        <p:txBody>
          <a:bodyPr>
            <a:normAutofit/>
          </a:bodyPr>
          <a:lstStyle/>
          <a:p>
            <a:pPr indent="504190">
              <a:lnSpc>
                <a:spcPct val="160000"/>
              </a:lnSpc>
              <a:spcAft>
                <a:spcPts val="600"/>
              </a:spcAft>
            </a:pPr>
            <a:r>
              <a:rPr sz="2000" dirty="0">
                <a:latin typeface="+mn-ea"/>
              </a:rPr>
              <a:t>开发人员在MySQL数据库管理系统中创建好数据表后，有些情况发生变化，需要改变原表的结构。例如增加字段或删减字段、修改原有字段数据类型、重新命名字段或表、修改表字符集等。</a:t>
            </a:r>
            <a:endParaRPr sz="2000" dirty="0">
              <a:latin typeface="+mn-ea"/>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31140" y="405765"/>
            <a:ext cx="6282055" cy="425450"/>
          </a:xfrm>
        </p:spPr>
        <p:txBody>
          <a:bodyPr>
            <a:normAutofit fontScale="90000"/>
          </a:bodyPr>
          <a:lstStyle/>
          <a:p>
            <a:pPr lvl="0" algn="just"/>
            <a:r>
              <a:rPr lang="zh-CN" altLang="en-US" sz="3110" b="1" dirty="0">
                <a:latin typeface="微软雅黑" panose="020B0503020204020204" pitchFamily="34" charset="-122"/>
                <a:ea typeface="微软雅黑" panose="020B0503020204020204" pitchFamily="34" charset="-122"/>
                <a:cs typeface="微软雅黑" panose="020B0503020204020204" pitchFamily="34" charset="-122"/>
              </a:rPr>
              <a:t>任务分析</a:t>
            </a:r>
            <a:endParaRPr lang="en-US" altLang="zh-CN" sz="3110" b="1" dirty="0">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5" name="直接连接符 4"/>
          <p:cNvCxnSpPr/>
          <p:nvPr/>
        </p:nvCxnSpPr>
        <p:spPr>
          <a:xfrm flipV="1">
            <a:off x="266700" y="892810"/>
            <a:ext cx="3509645" cy="1143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14" name="等腰三角形 13"/>
          <p:cNvSpPr/>
          <p:nvPr/>
        </p:nvSpPr>
        <p:spPr>
          <a:xfrm rot="20940000">
            <a:off x="369760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399224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 name="内容占位符 3"/>
          <p:cNvSpPr>
            <a:spLocks noGrp="1"/>
          </p:cNvSpPr>
          <p:nvPr>
            <p:ph idx="1"/>
          </p:nvPr>
        </p:nvSpPr>
        <p:spPr>
          <a:xfrm>
            <a:off x="655782" y="1187450"/>
            <a:ext cx="10861963" cy="4989830"/>
          </a:xfrm>
        </p:spPr>
        <p:txBody>
          <a:bodyPr>
            <a:normAutofit/>
          </a:bodyPr>
          <a:lstStyle/>
          <a:p>
            <a:pPr marL="0" indent="457200" fontAlgn="auto">
              <a:lnSpc>
                <a:spcPct val="150000"/>
              </a:lnSpc>
              <a:buNone/>
            </a:pPr>
            <a:r>
              <a:rPr sz="2000" dirty="0"/>
              <a:t>在之前的创建表中，已经创建好的表有Class、Student三张表。本次任务是使用“</a:t>
            </a:r>
            <a:r>
              <a:rPr sz="2000" b="1" dirty="0">
                <a:solidFill>
                  <a:srgbClr val="FF0000"/>
                </a:solidFill>
              </a:rPr>
              <a:t>ALTER TABLE</a:t>
            </a:r>
            <a:r>
              <a:rPr sz="2000" dirty="0"/>
              <a:t>”语句修改表的结构。</a:t>
            </a:r>
            <a:endParaRPr sz="2000" dirty="0"/>
          </a:p>
        </p:txBody>
      </p:sp>
    </p:spTree>
  </p:cSld>
  <p:clrMapOvr>
    <a:masterClrMapping/>
  </p:clrMapOvr>
  <p:transition spd="slow">
    <p:wipe/>
  </p:transition>
  <p:timing>
    <p:tnLst>
      <p:par>
        <p:cTn id="1" dur="indefinite" restart="never" nodeType="tmRoot"/>
      </p:par>
    </p:tnLst>
    <p:bldLst>
      <p:bldP spid="2" grpId="0"/>
      <p:bldP spid="2" grpId="1"/>
      <p:bldP spid="14" grpId="0" bldLvl="0" animBg="1"/>
      <p:bldP spid="14" grpId="1" animBg="1"/>
      <p:bldP spid="15" grpId="0" bldLvl="0" animBg="1"/>
      <p:bldP spid="15" grpId="1"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31140" y="405765"/>
            <a:ext cx="6282055" cy="425450"/>
          </a:xfrm>
        </p:spPr>
        <p:txBody>
          <a:bodyPr>
            <a:normAutofit fontScale="90000"/>
          </a:bodyPr>
          <a:lstStyle/>
          <a:p>
            <a:pPr lvl="0" algn="just"/>
            <a:r>
              <a:rPr lang="zh-CN" altLang="en-US" sz="3110" b="1" dirty="0">
                <a:latin typeface="微软雅黑" panose="020B0503020204020204" pitchFamily="34" charset="-122"/>
                <a:ea typeface="微软雅黑" panose="020B0503020204020204" pitchFamily="34" charset="-122"/>
                <a:cs typeface="微软雅黑" panose="020B0503020204020204" pitchFamily="34" charset="-122"/>
              </a:rPr>
              <a:t>学习目标</a:t>
            </a:r>
            <a:endParaRPr lang="zh-CN" altLang="en-US" sz="3110" b="1" dirty="0">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5" name="直接连接符 4"/>
          <p:cNvCxnSpPr/>
          <p:nvPr/>
        </p:nvCxnSpPr>
        <p:spPr>
          <a:xfrm flipV="1">
            <a:off x="266700" y="892810"/>
            <a:ext cx="3509645" cy="1143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14" name="等腰三角形 13"/>
          <p:cNvSpPr/>
          <p:nvPr/>
        </p:nvSpPr>
        <p:spPr>
          <a:xfrm rot="20940000">
            <a:off x="369760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399224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 name="内容占位符 3"/>
          <p:cNvSpPr>
            <a:spLocks noGrp="1"/>
          </p:cNvSpPr>
          <p:nvPr>
            <p:ph idx="1"/>
          </p:nvPr>
        </p:nvSpPr>
        <p:spPr>
          <a:xfrm>
            <a:off x="655955" y="1187450"/>
            <a:ext cx="10861675" cy="5478780"/>
          </a:xfrm>
        </p:spPr>
        <p:txBody>
          <a:bodyPr>
            <a:normAutofit lnSpcReduction="20000"/>
          </a:bodyPr>
          <a:lstStyle/>
          <a:p>
            <a:pPr marL="285750" indent="-285750" fontAlgn="auto">
              <a:lnSpc>
                <a:spcPct val="150000"/>
              </a:lnSpc>
            </a:pPr>
            <a:r>
              <a:rPr sz="2000" dirty="0"/>
              <a:t></a:t>
            </a:r>
            <a:r>
              <a:rPr sz="2700" b="1" dirty="0">
                <a:solidFill>
                  <a:srgbClr val="FF0000"/>
                </a:solidFill>
              </a:rPr>
              <a:t>专业能力</a:t>
            </a:r>
            <a:endParaRPr sz="2700" b="1" dirty="0">
              <a:solidFill>
                <a:srgbClr val="FF0000"/>
              </a:solidFill>
            </a:endParaRPr>
          </a:p>
          <a:p>
            <a:pPr marL="0" indent="457200" fontAlgn="auto">
              <a:lnSpc>
                <a:spcPct val="100000"/>
              </a:lnSpc>
              <a:buNone/>
            </a:pPr>
            <a:r>
              <a:rPr sz="2000" dirty="0"/>
              <a:t>1.掌握创建表的方法； </a:t>
            </a:r>
            <a:endParaRPr sz="2000" dirty="0"/>
          </a:p>
          <a:p>
            <a:pPr marL="0" indent="457200" fontAlgn="auto">
              <a:lnSpc>
                <a:spcPct val="100000"/>
              </a:lnSpc>
              <a:buNone/>
            </a:pPr>
            <a:r>
              <a:rPr sz="2000" dirty="0"/>
              <a:t>2.掌握设置各种约束的方法</a:t>
            </a:r>
            <a:r>
              <a:rPr lang="zh-CN" sz="2000" dirty="0"/>
              <a:t>；</a:t>
            </a:r>
            <a:endParaRPr sz="2000" dirty="0"/>
          </a:p>
          <a:p>
            <a:pPr marL="0" indent="457200" fontAlgn="auto">
              <a:lnSpc>
                <a:spcPct val="100000"/>
              </a:lnSpc>
              <a:buNone/>
            </a:pPr>
            <a:r>
              <a:rPr lang="en-US" sz="2000" dirty="0"/>
              <a:t>3.</a:t>
            </a:r>
            <a:r>
              <a:rPr sz="2000" dirty="0"/>
              <a:t>掌握管理和维护表的方法。</a:t>
            </a:r>
            <a:endParaRPr sz="2000" dirty="0"/>
          </a:p>
          <a:p>
            <a:pPr marL="285750" indent="-285750" fontAlgn="auto">
              <a:lnSpc>
                <a:spcPct val="150000"/>
              </a:lnSpc>
            </a:pPr>
            <a:r>
              <a:rPr sz="2000" dirty="0"/>
              <a:t></a:t>
            </a:r>
            <a:r>
              <a:rPr sz="2700" b="1" dirty="0">
                <a:solidFill>
                  <a:srgbClr val="FF0000"/>
                </a:solidFill>
              </a:rPr>
              <a:t>方法能力</a:t>
            </a:r>
            <a:endParaRPr sz="2700" b="1" dirty="0">
              <a:solidFill>
                <a:srgbClr val="FF0000"/>
              </a:solidFill>
            </a:endParaRPr>
          </a:p>
          <a:p>
            <a:pPr marL="0" indent="457200" fontAlgn="auto">
              <a:lnSpc>
                <a:spcPct val="100000"/>
              </a:lnSpc>
              <a:buNone/>
            </a:pPr>
            <a:r>
              <a:rPr sz="2000" dirty="0"/>
              <a:t>1.通过创建和管理表，提升SQL命令操作能力；</a:t>
            </a:r>
            <a:endParaRPr sz="2000" dirty="0"/>
          </a:p>
          <a:p>
            <a:pPr marL="0" indent="457200" fontAlgn="auto">
              <a:lnSpc>
                <a:spcPct val="100000"/>
              </a:lnSpc>
              <a:buNone/>
            </a:pPr>
            <a:r>
              <a:rPr lang="en-US" sz="2000" dirty="0"/>
              <a:t>2.</a:t>
            </a:r>
            <a:r>
              <a:rPr sz="2000" dirty="0"/>
              <a:t>通过约束的设计，提升数据库完整性维护能力；</a:t>
            </a:r>
            <a:endParaRPr sz="2000" dirty="0"/>
          </a:p>
          <a:p>
            <a:pPr marL="0" indent="457200" fontAlgn="auto">
              <a:lnSpc>
                <a:spcPct val="100000"/>
              </a:lnSpc>
              <a:buNone/>
            </a:pPr>
            <a:r>
              <a:rPr sz="2000" dirty="0"/>
              <a:t>3.通过完成学习任务，提高解决实际问题的能力。</a:t>
            </a:r>
            <a:endParaRPr sz="2000" dirty="0"/>
          </a:p>
          <a:p>
            <a:pPr marL="285750" indent="-285750" fontAlgn="auto">
              <a:lnSpc>
                <a:spcPct val="150000"/>
              </a:lnSpc>
            </a:pPr>
            <a:r>
              <a:rPr sz="2000" dirty="0"/>
              <a:t></a:t>
            </a:r>
            <a:r>
              <a:rPr sz="2600" b="1" dirty="0">
                <a:solidFill>
                  <a:srgbClr val="FF0000"/>
                </a:solidFill>
              </a:rPr>
              <a:t>社会能力</a:t>
            </a:r>
            <a:endParaRPr sz="2600" b="1" dirty="0">
              <a:solidFill>
                <a:srgbClr val="FF0000"/>
              </a:solidFill>
            </a:endParaRPr>
          </a:p>
          <a:p>
            <a:pPr marL="0" indent="457200" fontAlgn="auto">
              <a:lnSpc>
                <a:spcPct val="100000"/>
              </a:lnSpc>
              <a:buNone/>
            </a:pPr>
            <a:r>
              <a:rPr sz="2000" dirty="0"/>
              <a:t>1.培养学生逻辑思维能力和分析问题、解决问题的能力；</a:t>
            </a:r>
            <a:endParaRPr sz="2000" dirty="0"/>
          </a:p>
          <a:p>
            <a:pPr marL="0" indent="457200" fontAlgn="auto">
              <a:lnSpc>
                <a:spcPct val="100000"/>
              </a:lnSpc>
              <a:buNone/>
            </a:pPr>
            <a:r>
              <a:rPr sz="2000" dirty="0"/>
              <a:t>2.加强善于使用工具的能力；</a:t>
            </a:r>
            <a:endParaRPr sz="2000" dirty="0"/>
          </a:p>
          <a:p>
            <a:pPr marL="0" indent="457200" fontAlgn="auto">
              <a:lnSpc>
                <a:spcPct val="100000"/>
              </a:lnSpc>
              <a:buNone/>
            </a:pPr>
            <a:r>
              <a:rPr lang="en-US" sz="2000" dirty="0"/>
              <a:t>3.</a:t>
            </a:r>
            <a:r>
              <a:rPr sz="2000" dirty="0"/>
              <a:t>培养严谨的工作作风，增强信息安全意识和危机意识。</a:t>
            </a:r>
            <a:endParaRPr sz="2000" dirty="0"/>
          </a:p>
        </p:txBody>
      </p:sp>
    </p:spTree>
  </p:cSld>
  <p:clrMapOvr>
    <a:masterClrMapping/>
  </p:clrMapOvr>
  <p:transition spd="slow">
    <p:wipe/>
  </p:transition>
  <p:timing>
    <p:tnLst>
      <p:par>
        <p:cTn id="1" dur="indefinite" restart="never" nodeType="tmRoot"/>
      </p:par>
    </p:tnLst>
    <p:bldLst>
      <p:bldP spid="2" grpId="0"/>
      <p:bldP spid="2" grpId="1"/>
      <p:bldP spid="14" grpId="0" bldLvl="0" animBg="1"/>
      <p:bldP spid="14" grpId="1" animBg="1"/>
      <p:bldP spid="15" grpId="0" bldLvl="0" animBg="1"/>
      <p:bldP spid="15" grpId="1"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31140" y="405765"/>
            <a:ext cx="6282055" cy="425450"/>
          </a:xfrm>
        </p:spPr>
        <p:txBody>
          <a:bodyPr>
            <a:normAutofit fontScale="90000"/>
          </a:bodyPr>
          <a:lstStyle/>
          <a:p>
            <a:pPr lvl="0" algn="just"/>
            <a:r>
              <a:rPr lang="zh-CN" altLang="en-US" sz="3110" b="1" dirty="0">
                <a:latin typeface="微软雅黑" panose="020B0503020204020204" pitchFamily="34" charset="-122"/>
                <a:ea typeface="微软雅黑" panose="020B0503020204020204" pitchFamily="34" charset="-122"/>
                <a:cs typeface="微软雅黑" panose="020B0503020204020204" pitchFamily="34" charset="-122"/>
              </a:rPr>
              <a:t>知识学习</a:t>
            </a:r>
            <a:endParaRPr lang="en-US" altLang="zh-CN" sz="3110" b="1" dirty="0">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5" name="直接连接符 4"/>
          <p:cNvCxnSpPr/>
          <p:nvPr/>
        </p:nvCxnSpPr>
        <p:spPr>
          <a:xfrm flipV="1">
            <a:off x="266700" y="892810"/>
            <a:ext cx="3509645" cy="1143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14" name="等腰三角形 13"/>
          <p:cNvSpPr/>
          <p:nvPr/>
        </p:nvSpPr>
        <p:spPr>
          <a:xfrm rot="20940000">
            <a:off x="369760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399224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 name="内容占位符 3"/>
          <p:cNvSpPr>
            <a:spLocks noGrp="1"/>
          </p:cNvSpPr>
          <p:nvPr>
            <p:ph idx="1"/>
          </p:nvPr>
        </p:nvSpPr>
        <p:spPr>
          <a:xfrm>
            <a:off x="655955" y="1021080"/>
            <a:ext cx="10861675" cy="5374005"/>
          </a:xfrm>
        </p:spPr>
        <p:txBody>
          <a:bodyPr>
            <a:normAutofit/>
          </a:bodyPr>
          <a:lstStyle/>
          <a:p>
            <a:pPr marL="0" indent="457200" fontAlgn="auto">
              <a:lnSpc>
                <a:spcPct val="150000"/>
              </a:lnSpc>
              <a:buNone/>
            </a:pPr>
            <a:r>
              <a:rPr b="1">
                <a:solidFill>
                  <a:srgbClr val="00B0F0"/>
                </a:solidFill>
              </a:rPr>
              <a:t>修改数据表的语法格式</a:t>
            </a:r>
            <a:endParaRPr b="1">
              <a:solidFill>
                <a:srgbClr val="00B0F0"/>
              </a:solidFill>
            </a:endParaRPr>
          </a:p>
          <a:p>
            <a:pPr marL="0" indent="457200" fontAlgn="auto">
              <a:lnSpc>
                <a:spcPct val="150000"/>
              </a:lnSpc>
              <a:buNone/>
            </a:pPr>
            <a:endParaRPr sz="1800" dirty="0">
              <a:sym typeface="+mn-ea"/>
            </a:endParaRPr>
          </a:p>
          <a:p>
            <a:pPr marL="0" indent="457200" fontAlgn="auto">
              <a:lnSpc>
                <a:spcPct val="150000"/>
              </a:lnSpc>
              <a:buNone/>
            </a:pPr>
            <a:endParaRPr sz="1800" dirty="0">
              <a:sym typeface="+mn-ea"/>
            </a:endParaRPr>
          </a:p>
          <a:p>
            <a:pPr marL="0" indent="457200" fontAlgn="auto">
              <a:lnSpc>
                <a:spcPct val="150000"/>
              </a:lnSpc>
              <a:buNone/>
            </a:pPr>
            <a:endParaRPr sz="1800" dirty="0">
              <a:sym typeface="+mn-ea"/>
            </a:endParaRPr>
          </a:p>
          <a:p>
            <a:pPr marL="0" indent="457200" fontAlgn="auto">
              <a:lnSpc>
                <a:spcPct val="150000"/>
              </a:lnSpc>
              <a:buNone/>
            </a:pPr>
            <a:r>
              <a:rPr sz="1800" dirty="0">
                <a:sym typeface="+mn-ea"/>
              </a:rPr>
              <a:t>在MySql中，修改表内某一列的属性的时候，MySql支持3种语法结构：</a:t>
            </a:r>
            <a:endParaRPr sz="1800" dirty="0">
              <a:sym typeface="+mn-ea"/>
            </a:endParaRPr>
          </a:p>
          <a:p>
            <a:pPr marL="0" indent="457200" fontAlgn="auto">
              <a:lnSpc>
                <a:spcPct val="150000"/>
              </a:lnSpc>
              <a:buNone/>
            </a:pPr>
            <a:endParaRPr b="1">
              <a:solidFill>
                <a:srgbClr val="00B0F0"/>
              </a:solidFill>
            </a:endParaRPr>
          </a:p>
          <a:p>
            <a:pPr marL="0" indent="457200" fontAlgn="auto">
              <a:lnSpc>
                <a:spcPct val="150000"/>
              </a:lnSpc>
              <a:buNone/>
            </a:pPr>
            <a:endParaRPr sz="2000" b="1" dirty="0"/>
          </a:p>
        </p:txBody>
      </p:sp>
      <p:sp>
        <p:nvSpPr>
          <p:cNvPr id="667" name="文本框 2"/>
          <p:cNvSpPr txBox="1">
            <a:spLocks noChangeArrowheads="1"/>
          </p:cNvSpPr>
          <p:nvPr>
            <p:custDataLst>
              <p:tags r:id="rId1"/>
            </p:custDataLst>
          </p:nvPr>
        </p:nvSpPr>
        <p:spPr bwMode="auto">
          <a:xfrm>
            <a:off x="1209675" y="1700530"/>
            <a:ext cx="8869045" cy="1761490"/>
          </a:xfrm>
          <a:prstGeom prst="rect">
            <a:avLst/>
          </a:prstGeom>
          <a:solidFill>
            <a:schemeClr val="accent5">
              <a:alpha val="30000"/>
            </a:schemeClr>
          </a:solidFill>
          <a:ln>
            <a:noFill/>
          </a:ln>
        </p:spPr>
        <p:style>
          <a:lnRef idx="0">
            <a:scrgbClr r="0" g="0" b="0"/>
          </a:lnRef>
          <a:fillRef idx="0">
            <a:scrgbClr r="0" g="0" b="0"/>
          </a:fillRef>
          <a:effectRef idx="0">
            <a:scrgbClr r="0" g="0" b="0"/>
          </a:effectRef>
          <a:fontRef idx="minor">
            <a:schemeClr val="lt1"/>
          </a:fontRef>
        </p:style>
        <p:txBody>
          <a:bodyPr rot="0" vert="horz" wrap="square" lIns="91440" tIns="45720" rIns="91440" bIns="45720" anchor="t" anchorCtr="0">
            <a:noAutofit/>
          </a:bodyPr>
          <a:lstStyle/>
          <a:p>
            <a:pPr algn="l">
              <a:lnSpc>
                <a:spcPts val="1600"/>
              </a:lnSpc>
              <a:spcBef>
                <a:spcPts val="0"/>
              </a:spcBef>
              <a:spcAft>
                <a:spcPts val="0"/>
              </a:spcAft>
            </a:pPr>
            <a:r>
              <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rPr>
              <a:t>ALTER TABLE 表名</a:t>
            </a:r>
            <a:endPar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endParaRPr>
          </a:p>
          <a:p>
            <a:pPr indent="0" algn="l">
              <a:lnSpc>
                <a:spcPts val="1600"/>
              </a:lnSpc>
              <a:spcBef>
                <a:spcPts val="0"/>
              </a:spcBef>
              <a:spcAft>
                <a:spcPts val="0"/>
              </a:spcAft>
            </a:pPr>
            <a:r>
              <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rPr>
              <a:t>    </a:t>
            </a:r>
            <a:r>
              <a:rPr lang="en-US" altLang="zh-CN" sz="1400" kern="1200">
                <a:solidFill>
                  <a:srgbClr val="FF0D0D"/>
                </a:solidFill>
                <a:latin typeface="Arial" panose="020B0604020202020204"/>
                <a:ea typeface="微软雅黑" panose="020B0503020204020204" pitchFamily="34" charset="-122"/>
                <a:cs typeface="+mn-cs"/>
                <a:sym typeface="Times New Roman" panose="02020603050405020304"/>
              </a:rPr>
              <a:t>ADD </a:t>
            </a:r>
            <a:r>
              <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rPr>
              <a:t>[COLUMN] 字段定义  </a:t>
            </a:r>
            <a:r>
              <a:rPr lang="en-US" altLang="zh-CN" sz="1400" kern="1200">
                <a:solidFill>
                  <a:srgbClr val="7833AC"/>
                </a:solidFill>
                <a:latin typeface="Arial" panose="020B0604020202020204"/>
                <a:ea typeface="微软雅黑" panose="020B0503020204020204" pitchFamily="34" charset="-122"/>
                <a:cs typeface="+mn-cs"/>
                <a:sym typeface="Times New Roman" panose="02020603050405020304"/>
              </a:rPr>
              <a:t>[FIRST | AFTER字段名]</a:t>
            </a:r>
            <a:r>
              <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rPr>
              <a:t>                </a:t>
            </a:r>
            <a:r>
              <a:rPr lang="en-US" altLang="zh-CN" sz="1400" kern="1200">
                <a:solidFill>
                  <a:srgbClr val="0079D0"/>
                </a:solidFill>
                <a:latin typeface="Arial" panose="020B0604020202020204"/>
                <a:ea typeface="微软雅黑" panose="020B0503020204020204" pitchFamily="34" charset="-122"/>
                <a:cs typeface="+mn-cs"/>
                <a:sym typeface="Times New Roman" panose="02020603050405020304"/>
              </a:rPr>
              <a:t>                        /*添加列*/</a:t>
            </a:r>
            <a:endPar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endParaRPr>
          </a:p>
          <a:p>
            <a:pPr indent="0" algn="l">
              <a:lnSpc>
                <a:spcPts val="1600"/>
              </a:lnSpc>
              <a:spcBef>
                <a:spcPts val="0"/>
              </a:spcBef>
              <a:spcAft>
                <a:spcPts val="0"/>
              </a:spcAft>
            </a:pPr>
            <a:r>
              <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rPr>
              <a:t>    | </a:t>
            </a:r>
            <a:r>
              <a:rPr lang="en-US" altLang="zh-CN" sz="1400" kern="1200">
                <a:solidFill>
                  <a:srgbClr val="FF0D0D"/>
                </a:solidFill>
                <a:latin typeface="Arial" panose="020B0604020202020204"/>
                <a:ea typeface="微软雅黑" panose="020B0503020204020204" pitchFamily="34" charset="-122"/>
                <a:cs typeface="+mn-cs"/>
                <a:sym typeface="Times New Roman" panose="02020603050405020304"/>
              </a:rPr>
              <a:t>ALTER</a:t>
            </a:r>
            <a:r>
              <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rPr>
              <a:t> [COLUMN] 字段名 </a:t>
            </a:r>
            <a:r>
              <a:rPr lang="en-US" altLang="zh-CN" sz="1400" kern="1200">
                <a:solidFill>
                  <a:srgbClr val="7833AC"/>
                </a:solidFill>
                <a:latin typeface="Arial" panose="020B0604020202020204"/>
                <a:ea typeface="微软雅黑" panose="020B0503020204020204" pitchFamily="34" charset="-122"/>
                <a:cs typeface="+mn-cs"/>
                <a:sym typeface="Times New Roman" panose="02020603050405020304"/>
              </a:rPr>
              <a:t>{SET DEFAULT 默认值| DROP DEFAULT}          </a:t>
            </a:r>
            <a:r>
              <a:rPr lang="en-US" altLang="zh-CN" sz="1400" kern="1200">
                <a:solidFill>
                  <a:srgbClr val="0079D0"/>
                </a:solidFill>
                <a:latin typeface="Arial" panose="020B0604020202020204"/>
                <a:ea typeface="微软雅黑" panose="020B0503020204020204" pitchFamily="34" charset="-122"/>
                <a:cs typeface="+mn-cs"/>
                <a:sym typeface="Times New Roman" panose="02020603050405020304"/>
              </a:rPr>
              <a:t>/*修改默认值*/</a:t>
            </a:r>
            <a:endPar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endParaRPr>
          </a:p>
          <a:p>
            <a:pPr indent="0" algn="l">
              <a:lnSpc>
                <a:spcPts val="1600"/>
              </a:lnSpc>
              <a:spcBef>
                <a:spcPts val="0"/>
              </a:spcBef>
              <a:spcAft>
                <a:spcPts val="0"/>
              </a:spcAft>
            </a:pPr>
            <a:r>
              <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rPr>
              <a:t>    |</a:t>
            </a:r>
            <a:r>
              <a:rPr lang="en-US" altLang="zh-CN" sz="1400" kern="1200">
                <a:solidFill>
                  <a:srgbClr val="FF0D0D"/>
                </a:solidFill>
                <a:latin typeface="Arial" panose="020B0604020202020204"/>
                <a:ea typeface="微软雅黑" panose="020B0503020204020204" pitchFamily="34" charset="-122"/>
                <a:cs typeface="+mn-cs"/>
                <a:sym typeface="Times New Roman" panose="02020603050405020304"/>
              </a:rPr>
              <a:t> CHANGE </a:t>
            </a:r>
            <a:r>
              <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rPr>
              <a:t>[COLUMN] 旧字段名 字段定义   	              	                                 </a:t>
            </a:r>
            <a:r>
              <a:rPr lang="en-US" altLang="zh-CN" sz="1400" kern="1200">
                <a:solidFill>
                  <a:srgbClr val="0079D0"/>
                </a:solidFill>
                <a:latin typeface="Arial" panose="020B0604020202020204"/>
                <a:ea typeface="微软雅黑" panose="020B0503020204020204" pitchFamily="34" charset="-122"/>
                <a:cs typeface="+mn-cs"/>
                <a:sym typeface="Times New Roman" panose="02020603050405020304"/>
              </a:rPr>
              <a:t>/*对列重命名*/</a:t>
            </a:r>
            <a:endPar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endParaRPr>
          </a:p>
          <a:p>
            <a:pPr indent="0" algn="l">
              <a:lnSpc>
                <a:spcPts val="1600"/>
              </a:lnSpc>
              <a:spcBef>
                <a:spcPts val="0"/>
              </a:spcBef>
              <a:spcAft>
                <a:spcPts val="0"/>
              </a:spcAft>
            </a:pPr>
            <a:r>
              <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rPr>
              <a:t>          </a:t>
            </a:r>
            <a:r>
              <a:rPr lang="en-US" altLang="zh-CN" sz="1400" kern="1200">
                <a:solidFill>
                  <a:srgbClr val="7833AC"/>
                </a:solidFill>
                <a:latin typeface="Arial" panose="020B0604020202020204"/>
                <a:ea typeface="微软雅黑" panose="020B0503020204020204" pitchFamily="34" charset="-122"/>
                <a:cs typeface="+mn-cs"/>
                <a:sym typeface="Times New Roman" panose="02020603050405020304"/>
              </a:rPr>
              <a:t>[FIRST|AFTER字段名]</a:t>
            </a:r>
            <a:r>
              <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rPr>
              <a:t>						</a:t>
            </a:r>
            <a:endPar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endParaRPr>
          </a:p>
          <a:p>
            <a:pPr indent="0" algn="l">
              <a:lnSpc>
                <a:spcPts val="1600"/>
              </a:lnSpc>
              <a:spcBef>
                <a:spcPts val="0"/>
              </a:spcBef>
              <a:spcAft>
                <a:spcPts val="0"/>
              </a:spcAft>
            </a:pPr>
            <a:r>
              <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rPr>
              <a:t>    | </a:t>
            </a:r>
            <a:r>
              <a:rPr lang="en-US" altLang="zh-CN" sz="1400" kern="1200">
                <a:solidFill>
                  <a:srgbClr val="FF0D0D"/>
                </a:solidFill>
                <a:latin typeface="Arial" panose="020B0604020202020204"/>
                <a:ea typeface="微软雅黑" panose="020B0503020204020204" pitchFamily="34" charset="-122"/>
                <a:cs typeface="+mn-cs"/>
                <a:sym typeface="Times New Roman" panose="02020603050405020304"/>
              </a:rPr>
              <a:t>MODIFY</a:t>
            </a:r>
            <a:r>
              <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rPr>
              <a:t> [COLUMN] 字段定义 </a:t>
            </a:r>
            <a:r>
              <a:rPr lang="en-US" altLang="zh-CN" sz="1400" kern="1200">
                <a:solidFill>
                  <a:srgbClr val="7833AC"/>
                </a:solidFill>
                <a:latin typeface="Arial" panose="020B0604020202020204"/>
                <a:ea typeface="微软雅黑" panose="020B0503020204020204" pitchFamily="34" charset="-122"/>
                <a:cs typeface="+mn-cs"/>
                <a:sym typeface="Times New Roman" panose="02020603050405020304"/>
              </a:rPr>
              <a:t>[FIRST | AFTER 字段名]</a:t>
            </a:r>
            <a:r>
              <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rPr>
              <a:t>	              </a:t>
            </a:r>
            <a:r>
              <a:rPr lang="en-US" altLang="zh-CN" sz="1400" kern="1200">
                <a:solidFill>
                  <a:srgbClr val="0079D0"/>
                </a:solidFill>
                <a:latin typeface="Arial" panose="020B0604020202020204"/>
                <a:ea typeface="微软雅黑" panose="020B0503020204020204" pitchFamily="34" charset="-122"/>
                <a:cs typeface="+mn-cs"/>
                <a:sym typeface="Times New Roman" panose="02020603050405020304"/>
              </a:rPr>
              <a:t> /*修改列类型*/</a:t>
            </a:r>
            <a:endParaRPr lang="en-US" altLang="zh-CN" sz="1400" kern="1200">
              <a:solidFill>
                <a:srgbClr val="0079D0"/>
              </a:solidFill>
              <a:latin typeface="Arial" panose="020B0604020202020204"/>
              <a:ea typeface="微软雅黑" panose="020B0503020204020204" pitchFamily="34" charset="-122"/>
              <a:cs typeface="+mn-cs"/>
              <a:sym typeface="Times New Roman" panose="02020603050405020304"/>
            </a:endParaRPr>
          </a:p>
          <a:p>
            <a:pPr indent="0" algn="l">
              <a:lnSpc>
                <a:spcPts val="1600"/>
              </a:lnSpc>
              <a:spcBef>
                <a:spcPts val="0"/>
              </a:spcBef>
              <a:spcAft>
                <a:spcPts val="0"/>
              </a:spcAft>
            </a:pPr>
            <a:r>
              <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rPr>
              <a:t>    | </a:t>
            </a:r>
            <a:r>
              <a:rPr lang="en-US" altLang="zh-CN" sz="1400" kern="1200">
                <a:solidFill>
                  <a:srgbClr val="FF0D0D"/>
                </a:solidFill>
                <a:latin typeface="Arial" panose="020B0604020202020204"/>
                <a:ea typeface="微软雅黑" panose="020B0503020204020204" pitchFamily="34" charset="-122"/>
                <a:cs typeface="+mn-cs"/>
                <a:sym typeface="Times New Roman" panose="02020603050405020304"/>
              </a:rPr>
              <a:t>DROP </a:t>
            </a:r>
            <a:r>
              <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rPr>
              <a:t>[COLUMN] 字段名				              </a:t>
            </a:r>
            <a:r>
              <a:rPr lang="en-US" altLang="zh-CN" sz="1400" kern="1200">
                <a:solidFill>
                  <a:srgbClr val="0079D0"/>
                </a:solidFill>
                <a:latin typeface="Arial" panose="020B0604020202020204"/>
                <a:ea typeface="微软雅黑" panose="020B0503020204020204" pitchFamily="34" charset="-122"/>
                <a:cs typeface="+mn-cs"/>
                <a:sym typeface="Times New Roman" panose="02020603050405020304"/>
              </a:rPr>
              <a:t> /*删除列*/</a:t>
            </a:r>
            <a:endParaRPr lang="en-US" altLang="zh-CN" sz="1400" kern="1200">
              <a:solidFill>
                <a:srgbClr val="0079D0"/>
              </a:solidFill>
              <a:latin typeface="Arial" panose="020B0604020202020204"/>
              <a:ea typeface="微软雅黑" panose="020B0503020204020204" pitchFamily="34" charset="-122"/>
              <a:cs typeface="+mn-cs"/>
              <a:sym typeface="Times New Roman" panose="02020603050405020304"/>
            </a:endParaRPr>
          </a:p>
          <a:p>
            <a:pPr indent="0" algn="l">
              <a:lnSpc>
                <a:spcPts val="1600"/>
              </a:lnSpc>
              <a:spcBef>
                <a:spcPts val="0"/>
              </a:spcBef>
              <a:spcAft>
                <a:spcPts val="0"/>
              </a:spcAft>
            </a:pPr>
            <a:r>
              <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rPr>
              <a:t>    |</a:t>
            </a:r>
            <a:r>
              <a:rPr lang="en-US" altLang="zh-CN" sz="1400" kern="1200">
                <a:solidFill>
                  <a:srgbClr val="FF0D0D"/>
                </a:solidFill>
                <a:latin typeface="Arial" panose="020B0604020202020204"/>
                <a:ea typeface="微软雅黑" panose="020B0503020204020204" pitchFamily="34" charset="-122"/>
                <a:cs typeface="+mn-cs"/>
                <a:sym typeface="Times New Roman" panose="02020603050405020304"/>
              </a:rPr>
              <a:t> RENAME</a:t>
            </a:r>
            <a:r>
              <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rPr>
              <a:t> </a:t>
            </a:r>
            <a:r>
              <a:rPr lang="en-US" altLang="zh-CN" sz="1400" kern="1200">
                <a:solidFill>
                  <a:srgbClr val="7833AC"/>
                </a:solidFill>
                <a:latin typeface="Arial" panose="020B0604020202020204"/>
                <a:ea typeface="微软雅黑" panose="020B0503020204020204" pitchFamily="34" charset="-122"/>
                <a:cs typeface="+mn-cs"/>
                <a:sym typeface="Times New Roman" panose="02020603050405020304"/>
              </a:rPr>
              <a:t>[TO]</a:t>
            </a:r>
            <a:r>
              <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rPr>
              <a:t> 新表名	     			               </a:t>
            </a:r>
            <a:r>
              <a:rPr lang="en-US" altLang="zh-CN" sz="1400" kern="1200">
                <a:solidFill>
                  <a:srgbClr val="0079D0"/>
                </a:solidFill>
                <a:latin typeface="Arial" panose="020B0604020202020204"/>
                <a:ea typeface="微软雅黑" panose="020B0503020204020204" pitchFamily="34" charset="-122"/>
                <a:cs typeface="+mn-cs"/>
                <a:sym typeface="Times New Roman" panose="02020603050405020304"/>
              </a:rPr>
              <a:t>/*重命名该表*/</a:t>
            </a:r>
            <a:endParaRPr lang="en-US" altLang="zh-CN" sz="1400" kern="1200">
              <a:solidFill>
                <a:srgbClr val="0079D0"/>
              </a:solidFill>
              <a:latin typeface="Arial" panose="020B0604020202020204"/>
              <a:ea typeface="微软雅黑" panose="020B0503020204020204" pitchFamily="34" charset="-122"/>
              <a:cs typeface="+mn-cs"/>
              <a:sym typeface="Times New Roman" panose="02020603050405020304"/>
            </a:endParaRPr>
          </a:p>
        </p:txBody>
      </p:sp>
      <p:graphicFrame>
        <p:nvGraphicFramePr>
          <p:cNvPr id="3" name="表格 2"/>
          <p:cNvGraphicFramePr/>
          <p:nvPr>
            <p:custDataLst>
              <p:tags r:id="rId2"/>
            </p:custDataLst>
          </p:nvPr>
        </p:nvGraphicFramePr>
        <p:xfrm>
          <a:off x="1209675" y="3928745"/>
          <a:ext cx="7242810" cy="975360"/>
        </p:xfrm>
        <a:graphic>
          <a:graphicData uri="http://schemas.openxmlformats.org/drawingml/2006/table">
            <a:tbl>
              <a:tblPr>
                <a:tableStyleId>{5940675A-B579-460E-94D1-54222C63F5DA}</a:tableStyleId>
              </a:tblPr>
              <a:tblGrid>
                <a:gridCol w="1164590"/>
                <a:gridCol w="4082415"/>
                <a:gridCol w="1995805"/>
              </a:tblGrid>
              <a:tr h="243840">
                <a:tc>
                  <a:txBody>
                    <a:bodyPr/>
                    <a:p>
                      <a:pPr indent="0" algn="ctr">
                        <a:buNone/>
                      </a:pPr>
                      <a:r>
                        <a:rPr lang="en-US" sz="1000" b="1"/>
                        <a:t>语法</a:t>
                      </a:r>
                      <a:endParaRPr lang="en-US" altLang="en-US" sz="1000" b="1"/>
                    </a:p>
                  </a:txBody>
                  <a:tcPr vert="horz" anchor="t" anchorCtr="0"/>
                </a:tc>
                <a:tc>
                  <a:txBody>
                    <a:bodyPr/>
                    <a:p>
                      <a:pPr indent="0" algn="ctr">
                        <a:buNone/>
                      </a:pPr>
                      <a:r>
                        <a:rPr lang="en-US" sz="1000" b="1"/>
                        <a:t>功能</a:t>
                      </a:r>
                      <a:endParaRPr lang="en-US" altLang="en-US" sz="1000" b="1"/>
                    </a:p>
                  </a:txBody>
                  <a:tcPr vert="horz" anchor="t" anchorCtr="0"/>
                </a:tc>
                <a:tc>
                  <a:txBody>
                    <a:bodyPr/>
                    <a:p>
                      <a:pPr indent="0" algn="ctr">
                        <a:buNone/>
                      </a:pPr>
                      <a:r>
                        <a:rPr lang="en-US" sz="1000" b="1"/>
                        <a:t>说明</a:t>
                      </a:r>
                      <a:endParaRPr lang="en-US" altLang="en-US" sz="1000" b="1"/>
                    </a:p>
                  </a:txBody>
                  <a:tcPr vert="horz" anchor="t" anchorCtr="0"/>
                </a:tc>
              </a:tr>
              <a:tr h="243840">
                <a:tc>
                  <a:txBody>
                    <a:bodyPr/>
                    <a:p>
                      <a:pPr indent="0" algn="ctr">
                        <a:buNone/>
                      </a:pPr>
                      <a:r>
                        <a:rPr lang="en-US" sz="1000"/>
                        <a:t>ALTER</a:t>
                      </a:r>
                      <a:endParaRPr lang="en-US" altLang="en-US" sz="1000"/>
                    </a:p>
                  </a:txBody>
                  <a:tcPr vert="horz" anchor="t" anchorCtr="0"/>
                </a:tc>
                <a:tc>
                  <a:txBody>
                    <a:bodyPr/>
                    <a:p>
                      <a:pPr indent="0" algn="ctr">
                        <a:buNone/>
                      </a:pPr>
                      <a:r>
                        <a:rPr lang="en-US" sz="1000"/>
                        <a:t>只能更改列的默认值</a:t>
                      </a:r>
                      <a:endParaRPr lang="en-US" altLang="en-US" sz="1000"/>
                    </a:p>
                  </a:txBody>
                  <a:tcPr vert="horz" anchor="t" anchorCtr="0"/>
                </a:tc>
                <a:tc>
                  <a:txBody>
                    <a:bodyPr/>
                    <a:p>
                      <a:pPr indent="0" algn="ctr">
                        <a:buNone/>
                      </a:pPr>
                      <a:r>
                        <a:rPr lang="en-US" sz="1000"/>
                        <a:t> </a:t>
                      </a:r>
                      <a:endParaRPr lang="en-US" altLang="en-US" sz="1000"/>
                    </a:p>
                  </a:txBody>
                  <a:tcPr vert="horz" anchor="t" anchorCtr="0"/>
                </a:tc>
              </a:tr>
              <a:tr h="243840">
                <a:tc>
                  <a:txBody>
                    <a:bodyPr/>
                    <a:p>
                      <a:pPr indent="0" algn="ctr">
                        <a:buNone/>
                      </a:pPr>
                      <a:r>
                        <a:rPr lang="en-US" sz="1000"/>
                        <a:t>CHANGE</a:t>
                      </a:r>
                      <a:endParaRPr lang="en-US" altLang="en-US" sz="1000"/>
                    </a:p>
                  </a:txBody>
                  <a:tcPr vert="horz" anchor="t" anchorCtr="0"/>
                </a:tc>
                <a:tc>
                  <a:txBody>
                    <a:bodyPr/>
                    <a:p>
                      <a:pPr indent="0" algn="ctr">
                        <a:buNone/>
                      </a:pPr>
                      <a:r>
                        <a:rPr lang="en-US" sz="1000"/>
                        <a:t>可以重命名列或者修改列的定义</a:t>
                      </a:r>
                      <a:endParaRPr lang="en-US" altLang="en-US" sz="1000"/>
                    </a:p>
                  </a:txBody>
                  <a:tcPr vert="horz" anchor="t" anchorCtr="0"/>
                </a:tc>
                <a:tc>
                  <a:txBody>
                    <a:bodyPr/>
                    <a:p>
                      <a:pPr indent="0" algn="ctr">
                        <a:buNone/>
                      </a:pPr>
                      <a:r>
                        <a:rPr lang="en-US" sz="1000"/>
                        <a:t>标准SQL的扩展</a:t>
                      </a:r>
                      <a:endParaRPr lang="en-US" altLang="en-US" sz="1000"/>
                    </a:p>
                  </a:txBody>
                  <a:tcPr vert="horz" anchor="t" anchorCtr="0"/>
                </a:tc>
              </a:tr>
              <a:tr h="243840">
                <a:tc>
                  <a:txBody>
                    <a:bodyPr/>
                    <a:p>
                      <a:pPr indent="0" algn="ctr">
                        <a:buNone/>
                      </a:pPr>
                      <a:r>
                        <a:rPr lang="en-US" sz="1000"/>
                        <a:t>MODIFY</a:t>
                      </a:r>
                      <a:endParaRPr lang="en-US" altLang="en-US" sz="1000"/>
                    </a:p>
                  </a:txBody>
                  <a:tcPr vert="horz" anchor="t" anchorCtr="0"/>
                </a:tc>
                <a:tc>
                  <a:txBody>
                    <a:bodyPr/>
                    <a:p>
                      <a:pPr indent="0" algn="ctr">
                        <a:buNone/>
                      </a:pPr>
                      <a:r>
                        <a:rPr lang="en-US" sz="1000"/>
                        <a:t>可以更改列的定义，但不能更改列的名称</a:t>
                      </a:r>
                      <a:endParaRPr lang="en-US" altLang="en-US" sz="1000"/>
                    </a:p>
                  </a:txBody>
                  <a:tcPr vert="horz" anchor="t" anchorCtr="0"/>
                </a:tc>
                <a:tc>
                  <a:txBody>
                    <a:bodyPr/>
                    <a:p>
                      <a:pPr indent="0" algn="ctr">
                        <a:buNone/>
                      </a:pPr>
                      <a:r>
                        <a:rPr lang="en-US" sz="1000"/>
                        <a:t>兼容Oracle的扩展</a:t>
                      </a:r>
                      <a:endParaRPr lang="en-US" altLang="en-US" sz="1000"/>
                    </a:p>
                  </a:txBody>
                  <a:tcPr vert="horz" anchor="t" anchorCtr="0"/>
                </a:tc>
              </a:tr>
            </a:tbl>
          </a:graphicData>
        </a:graphic>
      </p:graphicFrame>
      <p:sp>
        <p:nvSpPr>
          <p:cNvPr id="100" name="文本框 99"/>
          <p:cNvSpPr txBox="1"/>
          <p:nvPr/>
        </p:nvSpPr>
        <p:spPr>
          <a:xfrm>
            <a:off x="1144905" y="5135880"/>
            <a:ext cx="9455150" cy="829945"/>
          </a:xfrm>
          <a:prstGeom prst="rect">
            <a:avLst/>
          </a:prstGeom>
          <a:noFill/>
          <a:ln w="9525">
            <a:noFill/>
          </a:ln>
        </p:spPr>
        <p:txBody>
          <a:bodyPr wrap="square">
            <a:spAutoFit/>
          </a:bodyPr>
          <a:p>
            <a:pPr indent="266700" fontAlgn="auto"/>
            <a:r>
              <a:rPr lang="zh-CN" sz="1200" b="0">
                <a:solidFill>
                  <a:srgbClr val="0C0C0C"/>
                </a:solidFill>
                <a:latin typeface="+mn-ea"/>
                <a:cs typeface="+mn-ea"/>
              </a:rPr>
              <a:t>通过文档介绍的功能，我们就基本能够判断处该使用使用哪种语法，</a:t>
            </a:r>
            <a:r>
              <a:rPr lang="en-US" sz="1200" b="0">
                <a:solidFill>
                  <a:srgbClr val="0C0C0C"/>
                </a:solidFill>
                <a:latin typeface="+mn-ea"/>
                <a:cs typeface="+mn-ea"/>
              </a:rPr>
              <a:t>CHANGE</a:t>
            </a:r>
            <a:r>
              <a:rPr lang="zh-CN" sz="1200" b="0">
                <a:solidFill>
                  <a:srgbClr val="0C0C0C"/>
                </a:solidFill>
                <a:latin typeface="+mn-ea"/>
                <a:cs typeface="+mn-ea"/>
              </a:rPr>
              <a:t>功能最强大，什么情况下都可以使用</a:t>
            </a:r>
            <a:r>
              <a:rPr lang="en-US" sz="1200" b="0">
                <a:solidFill>
                  <a:srgbClr val="0C0C0C"/>
                </a:solidFill>
                <a:latin typeface="+mn-ea"/>
                <a:cs typeface="+mn-ea"/>
              </a:rPr>
              <a:t>(</a:t>
            </a:r>
            <a:r>
              <a:rPr lang="zh-CN" sz="1200" b="0">
                <a:solidFill>
                  <a:srgbClr val="0C0C0C"/>
                </a:solidFill>
                <a:latin typeface="+mn-ea"/>
                <a:cs typeface="+mn-ea"/>
              </a:rPr>
              <a:t>达到预期的效果</a:t>
            </a:r>
            <a:r>
              <a:rPr lang="en-US" sz="1200" b="0">
                <a:solidFill>
                  <a:srgbClr val="0C0C0C"/>
                </a:solidFill>
                <a:latin typeface="+mn-ea"/>
                <a:cs typeface="+mn-ea"/>
              </a:rPr>
              <a:t>)</a:t>
            </a:r>
            <a:r>
              <a:rPr lang="zh-CN" sz="1200" b="0">
                <a:solidFill>
                  <a:srgbClr val="0C0C0C"/>
                </a:solidFill>
                <a:latin typeface="+mn-ea"/>
                <a:cs typeface="+mn-ea"/>
              </a:rPr>
              <a:t>。</a:t>
            </a:r>
            <a:endParaRPr lang="zh-CN" sz="1200" b="0">
              <a:solidFill>
                <a:srgbClr val="0C0C0C"/>
              </a:solidFill>
              <a:latin typeface="+mn-ea"/>
              <a:cs typeface="+mn-ea"/>
            </a:endParaRPr>
          </a:p>
          <a:p>
            <a:pPr indent="266700" fontAlgn="auto"/>
            <a:r>
              <a:rPr lang="zh-CN" sz="1200" b="0">
                <a:solidFill>
                  <a:srgbClr val="0C0C0C"/>
                </a:solidFill>
                <a:latin typeface="+mn-ea"/>
                <a:cs typeface="+mn-ea"/>
              </a:rPr>
              <a:t>但是还有一个区别：</a:t>
            </a:r>
            <a:endParaRPr lang="zh-CN" sz="1200" b="0">
              <a:solidFill>
                <a:srgbClr val="0C0C0C"/>
              </a:solidFill>
              <a:latin typeface="+mn-ea"/>
              <a:cs typeface="+mn-ea"/>
            </a:endParaRPr>
          </a:p>
          <a:p>
            <a:pPr indent="266700" fontAlgn="auto"/>
            <a:r>
              <a:rPr lang="en-US" sz="1200" b="0">
                <a:solidFill>
                  <a:srgbClr val="0C0C0C"/>
                </a:solidFill>
                <a:latin typeface="+mn-ea"/>
                <a:cs typeface="+mn-ea"/>
              </a:rPr>
              <a:t>ALTER </a:t>
            </a:r>
            <a:r>
              <a:rPr lang="zh-CN" sz="1200" b="0">
                <a:solidFill>
                  <a:srgbClr val="0C0C0C"/>
                </a:solidFill>
                <a:latin typeface="+mn-ea"/>
                <a:cs typeface="+mn-ea"/>
              </a:rPr>
              <a:t>语法只是修改 </a:t>
            </a:r>
            <a:r>
              <a:rPr lang="en-US" sz="1200" b="0">
                <a:solidFill>
                  <a:srgbClr val="0C0C0C"/>
                </a:solidFill>
                <a:latin typeface="+mn-ea"/>
                <a:cs typeface="+mn-ea"/>
              </a:rPr>
              <a:t>.frm </a:t>
            </a:r>
            <a:r>
              <a:rPr lang="zh-CN" sz="1200" b="0">
                <a:solidFill>
                  <a:srgbClr val="0C0C0C"/>
                </a:solidFill>
                <a:latin typeface="+mn-ea"/>
                <a:cs typeface="+mn-ea"/>
              </a:rPr>
              <a:t>文件，不会去更新表中的数据；</a:t>
            </a:r>
            <a:r>
              <a:rPr lang="en-US" sz="1200" b="0">
                <a:solidFill>
                  <a:srgbClr val="0C0C0C"/>
                </a:solidFill>
                <a:latin typeface="+mn-ea"/>
                <a:cs typeface="+mn-ea"/>
              </a:rPr>
              <a:t>MODIFY</a:t>
            </a:r>
            <a:r>
              <a:rPr lang="zh-CN" sz="1200" b="0">
                <a:solidFill>
                  <a:srgbClr val="0C0C0C"/>
                </a:solidFill>
                <a:latin typeface="+mn-ea"/>
                <a:cs typeface="+mn-ea"/>
              </a:rPr>
              <a:t>和</a:t>
            </a:r>
            <a:r>
              <a:rPr lang="en-US" sz="1200" b="0">
                <a:solidFill>
                  <a:srgbClr val="0C0C0C"/>
                </a:solidFill>
                <a:latin typeface="+mn-ea"/>
                <a:cs typeface="+mn-ea"/>
              </a:rPr>
              <a:t>CHANGE</a:t>
            </a:r>
            <a:r>
              <a:rPr lang="zh-CN" sz="1200" b="0">
                <a:solidFill>
                  <a:srgbClr val="0C0C0C"/>
                </a:solidFill>
                <a:latin typeface="+mn-ea"/>
                <a:cs typeface="+mn-ea"/>
              </a:rPr>
              <a:t>在更新表结构的时候重新插入表中的数据，因此比较耗费时间。所以，当只需要修改某一列的默认值的时候，优先选择用</a:t>
            </a:r>
            <a:r>
              <a:rPr lang="en-US" sz="1200" b="0">
                <a:solidFill>
                  <a:srgbClr val="0C0C0C"/>
                </a:solidFill>
                <a:latin typeface="+mn-ea"/>
                <a:cs typeface="+mn-ea"/>
              </a:rPr>
              <a:t>ALTER</a:t>
            </a:r>
            <a:r>
              <a:rPr lang="zh-CN" sz="1200" b="0">
                <a:solidFill>
                  <a:srgbClr val="0C0C0C"/>
                </a:solidFill>
                <a:latin typeface="+mn-ea"/>
                <a:cs typeface="+mn-ea"/>
              </a:rPr>
              <a:t>，需要修改列的名称用</a:t>
            </a:r>
            <a:r>
              <a:rPr lang="en-US" sz="1200" b="0">
                <a:solidFill>
                  <a:srgbClr val="0C0C0C"/>
                </a:solidFill>
                <a:latin typeface="+mn-ea"/>
                <a:cs typeface="+mn-ea"/>
              </a:rPr>
              <a:t>CHANGE</a:t>
            </a:r>
            <a:r>
              <a:rPr lang="zh-CN" sz="1200" b="0">
                <a:solidFill>
                  <a:srgbClr val="0C0C0C"/>
                </a:solidFill>
                <a:latin typeface="+mn-ea"/>
                <a:cs typeface="+mn-ea"/>
              </a:rPr>
              <a:t>，只修改列的定义用</a:t>
            </a:r>
            <a:r>
              <a:rPr lang="en-US" sz="1200" b="0">
                <a:solidFill>
                  <a:srgbClr val="0C0C0C"/>
                </a:solidFill>
                <a:latin typeface="+mn-ea"/>
                <a:cs typeface="+mn-ea"/>
              </a:rPr>
              <a:t>MIODIFY</a:t>
            </a:r>
            <a:r>
              <a:rPr lang="zh-CN" sz="1200" b="0">
                <a:solidFill>
                  <a:srgbClr val="0C0C0C"/>
                </a:solidFill>
                <a:latin typeface="+mn-ea"/>
                <a:cs typeface="+mn-ea"/>
              </a:rPr>
              <a:t>。</a:t>
            </a:r>
            <a:endParaRPr lang="zh-CN" altLang="en-US" sz="1200" b="0">
              <a:solidFill>
                <a:srgbClr val="0C0C0C"/>
              </a:solidFill>
              <a:latin typeface="+mn-ea"/>
              <a:cs typeface="+mn-ea"/>
            </a:endParaRPr>
          </a:p>
        </p:txBody>
      </p:sp>
    </p:spTree>
  </p:cSld>
  <p:clrMapOvr>
    <a:masterClrMapping/>
  </p:clrMapOvr>
  <p:transition spd="slow">
    <p:wipe/>
  </p:transition>
  <p:timing>
    <p:tnLst>
      <p:par>
        <p:cTn id="1" dur="indefinite" restart="never" nodeType="tmRoot"/>
      </p:par>
    </p:tnLst>
    <p:bldLst>
      <p:bldP spid="2" grpId="0"/>
      <p:bldP spid="2" grpId="1"/>
      <p:bldP spid="14" grpId="0" bldLvl="0" animBg="1"/>
      <p:bldP spid="14" grpId="1" animBg="1"/>
      <p:bldP spid="15" grpId="0" bldLvl="0" animBg="1"/>
      <p:bldP spid="15" grpId="1"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31140" y="405765"/>
            <a:ext cx="6282055" cy="425450"/>
          </a:xfrm>
        </p:spPr>
        <p:txBody>
          <a:bodyPr>
            <a:normAutofit fontScale="90000"/>
          </a:bodyPr>
          <a:lstStyle/>
          <a:p>
            <a:pPr lvl="0" algn="just"/>
            <a:r>
              <a:rPr lang="zh-CN" sz="3110" b="1" dirty="0">
                <a:latin typeface="微软雅黑" panose="020B0503020204020204" pitchFamily="34" charset="-122"/>
                <a:ea typeface="微软雅黑" panose="020B0503020204020204" pitchFamily="34" charset="-122"/>
                <a:cs typeface="微软雅黑" panose="020B0503020204020204" pitchFamily="34" charset="-122"/>
              </a:rPr>
              <a:t>任务实施</a:t>
            </a:r>
            <a:endParaRPr lang="zh-CN" sz="3110" b="1" dirty="0">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5" name="直接连接符 4"/>
          <p:cNvCxnSpPr/>
          <p:nvPr/>
        </p:nvCxnSpPr>
        <p:spPr>
          <a:xfrm flipV="1">
            <a:off x="266700" y="892810"/>
            <a:ext cx="3509645" cy="1143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14" name="等腰三角形 13"/>
          <p:cNvSpPr/>
          <p:nvPr/>
        </p:nvSpPr>
        <p:spPr>
          <a:xfrm rot="20940000">
            <a:off x="369760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399224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a:xfrm>
            <a:off x="1917065" y="1790700"/>
            <a:ext cx="8971915" cy="2322195"/>
          </a:xfrm>
        </p:spPr>
        <p:txBody>
          <a:bodyPr>
            <a:noAutofit/>
          </a:bodyPr>
          <a:lstStyle/>
          <a:p>
            <a:pPr marL="571500" indent="-571500" algn="just" fontAlgn="auto">
              <a:lnSpc>
                <a:spcPct val="150000"/>
              </a:lnSpc>
              <a:spcBef>
                <a:spcPts val="100"/>
              </a:spcBef>
              <a:buFont typeface="+mj-ea"/>
              <a:buAutoNum type="ea1JpnChsDbPeriod"/>
            </a:pPr>
            <a:r>
              <a:rPr sz="2000" dirty="0">
                <a:latin typeface="微软雅黑" panose="020B0503020204020204" pitchFamily="34" charset="-122"/>
                <a:ea typeface="微软雅黑" panose="020B0503020204020204" pitchFamily="34" charset="-122"/>
                <a:cs typeface="微软雅黑" panose="020B0503020204020204" pitchFamily="34" charset="-122"/>
              </a:rPr>
              <a:t>复制表（Student_copy）</a:t>
            </a:r>
            <a:endParaRPr sz="2000" dirty="0">
              <a:latin typeface="微软雅黑" panose="020B0503020204020204" pitchFamily="34" charset="-122"/>
              <a:ea typeface="微软雅黑" panose="020B0503020204020204" pitchFamily="34" charset="-122"/>
              <a:cs typeface="微软雅黑" panose="020B0503020204020204" pitchFamily="34" charset="-122"/>
            </a:endParaRPr>
          </a:p>
          <a:p>
            <a:pPr marL="571500" indent="-571500" algn="just" fontAlgn="auto">
              <a:lnSpc>
                <a:spcPct val="150000"/>
              </a:lnSpc>
              <a:spcBef>
                <a:spcPts val="100"/>
              </a:spcBef>
              <a:buFont typeface="+mj-ea"/>
              <a:buAutoNum type="ea1JpnChsDbPeriod"/>
            </a:pPr>
            <a:r>
              <a:rPr sz="2000" dirty="0">
                <a:latin typeface="微软雅黑" panose="020B0503020204020204" pitchFamily="34" charset="-122"/>
                <a:ea typeface="微软雅黑" panose="020B0503020204020204" pitchFamily="34" charset="-122"/>
                <a:cs typeface="微软雅黑" panose="020B0503020204020204" pitchFamily="34" charset="-122"/>
              </a:rPr>
              <a:t>添加字段(Add)</a:t>
            </a:r>
            <a:endParaRPr sz="2000" dirty="0">
              <a:latin typeface="微软雅黑" panose="020B0503020204020204" pitchFamily="34" charset="-122"/>
              <a:ea typeface="微软雅黑" panose="020B0503020204020204" pitchFamily="34" charset="-122"/>
              <a:cs typeface="微软雅黑" panose="020B0503020204020204" pitchFamily="34" charset="-122"/>
            </a:endParaRPr>
          </a:p>
          <a:p>
            <a:pPr marL="571500" indent="-571500" algn="just" fontAlgn="auto">
              <a:lnSpc>
                <a:spcPct val="150000"/>
              </a:lnSpc>
              <a:spcBef>
                <a:spcPts val="100"/>
              </a:spcBef>
              <a:buFont typeface="+mj-ea"/>
              <a:buAutoNum type="ea1JpnChsDbPeriod"/>
            </a:pPr>
            <a:r>
              <a:rPr lang="zh-CN" sz="2000" dirty="0">
                <a:latin typeface="微软雅黑" panose="020B0503020204020204" pitchFamily="34" charset="-122"/>
                <a:ea typeface="微软雅黑" panose="020B0503020204020204" pitchFamily="34" charset="-122"/>
                <a:cs typeface="微软雅黑" panose="020B0503020204020204" pitchFamily="34" charset="-122"/>
              </a:rPr>
              <a:t>删除字段（DROP）</a:t>
            </a:r>
            <a:endParaRPr lang="zh-CN" sz="2000" dirty="0">
              <a:latin typeface="微软雅黑" panose="020B0503020204020204" pitchFamily="34" charset="-122"/>
              <a:ea typeface="微软雅黑" panose="020B0503020204020204" pitchFamily="34" charset="-122"/>
              <a:cs typeface="微软雅黑" panose="020B0503020204020204" pitchFamily="34" charset="-122"/>
            </a:endParaRPr>
          </a:p>
          <a:p>
            <a:pPr marL="571500" indent="-571500" algn="just" fontAlgn="auto">
              <a:lnSpc>
                <a:spcPct val="150000"/>
              </a:lnSpc>
              <a:spcBef>
                <a:spcPts val="100"/>
              </a:spcBef>
              <a:buFont typeface="+mj-ea"/>
              <a:buAutoNum type="ea1JpnChsDbPeriod"/>
            </a:pPr>
            <a:r>
              <a:rPr lang="zh-CN" sz="2000" dirty="0">
                <a:latin typeface="微软雅黑" panose="020B0503020204020204" pitchFamily="34" charset="-122"/>
                <a:ea typeface="微软雅黑" panose="020B0503020204020204" pitchFamily="34" charset="-122"/>
                <a:cs typeface="微软雅黑" panose="020B0503020204020204" pitchFamily="34" charset="-122"/>
              </a:rPr>
              <a:t>修改字段名称（Change）</a:t>
            </a:r>
            <a:endParaRPr lang="zh-CN" sz="2000" dirty="0">
              <a:latin typeface="微软雅黑" panose="020B0503020204020204" pitchFamily="34" charset="-122"/>
              <a:ea typeface="微软雅黑" panose="020B0503020204020204" pitchFamily="34" charset="-122"/>
              <a:cs typeface="微软雅黑" panose="020B0503020204020204" pitchFamily="34" charset="-122"/>
            </a:endParaRPr>
          </a:p>
          <a:p>
            <a:pPr marL="571500" indent="-571500" algn="just" fontAlgn="auto">
              <a:lnSpc>
                <a:spcPct val="150000"/>
              </a:lnSpc>
              <a:spcBef>
                <a:spcPts val="100"/>
              </a:spcBef>
              <a:buFont typeface="+mj-ea"/>
              <a:buAutoNum type="ea1JpnChsDbPeriod"/>
            </a:pPr>
            <a:r>
              <a:rPr lang="zh-CN" sz="2000" dirty="0">
                <a:latin typeface="微软雅黑" panose="020B0503020204020204" pitchFamily="34" charset="-122"/>
                <a:ea typeface="微软雅黑" panose="020B0503020204020204" pitchFamily="34" charset="-122"/>
                <a:cs typeface="微软雅黑" panose="020B0503020204020204" pitchFamily="34" charset="-122"/>
              </a:rPr>
              <a:t>修改字段的数据类型（Modify）</a:t>
            </a:r>
            <a:endParaRPr lang="zh-CN" sz="2000" dirty="0">
              <a:latin typeface="微软雅黑" panose="020B0503020204020204" pitchFamily="34" charset="-122"/>
              <a:ea typeface="微软雅黑" panose="020B0503020204020204" pitchFamily="34" charset="-122"/>
              <a:cs typeface="微软雅黑" panose="020B0503020204020204" pitchFamily="34" charset="-122"/>
            </a:endParaRPr>
          </a:p>
          <a:p>
            <a:pPr marL="571500" indent="-571500" algn="just" fontAlgn="auto">
              <a:lnSpc>
                <a:spcPct val="150000"/>
              </a:lnSpc>
              <a:spcBef>
                <a:spcPts val="100"/>
              </a:spcBef>
              <a:buFont typeface="+mj-ea"/>
              <a:buAutoNum type="ea1JpnChsDbPeriod"/>
            </a:pPr>
            <a:r>
              <a:rPr lang="zh-CN" sz="2000" dirty="0">
                <a:latin typeface="微软雅黑" panose="020B0503020204020204" pitchFamily="34" charset="-122"/>
                <a:ea typeface="微软雅黑" panose="020B0503020204020204" pitchFamily="34" charset="-122"/>
                <a:cs typeface="微软雅黑" panose="020B0503020204020204" pitchFamily="34" charset="-122"/>
              </a:rPr>
              <a:t>修改数据表中字段的排列位置（Modify）</a:t>
            </a:r>
            <a:endParaRPr lang="zh-CN" sz="2000" dirty="0">
              <a:latin typeface="微软雅黑" panose="020B0503020204020204" pitchFamily="34" charset="-122"/>
              <a:ea typeface="微软雅黑" panose="020B0503020204020204" pitchFamily="34" charset="-122"/>
              <a:cs typeface="微软雅黑" panose="020B0503020204020204" pitchFamily="34" charset="-122"/>
            </a:endParaRPr>
          </a:p>
          <a:p>
            <a:pPr marL="571500" indent="-571500" algn="just" fontAlgn="auto">
              <a:lnSpc>
                <a:spcPct val="150000"/>
              </a:lnSpc>
              <a:spcBef>
                <a:spcPts val="100"/>
              </a:spcBef>
              <a:buFont typeface="+mj-ea"/>
              <a:buAutoNum type="ea1JpnChsDbPeriod"/>
            </a:pPr>
            <a:r>
              <a:rPr lang="zh-CN" sz="2000" dirty="0">
                <a:latin typeface="微软雅黑" panose="020B0503020204020204" pitchFamily="34" charset="-122"/>
                <a:ea typeface="微软雅黑" panose="020B0503020204020204" pitchFamily="34" charset="-122"/>
                <a:cs typeface="微软雅黑" panose="020B0503020204020204" pitchFamily="34" charset="-122"/>
              </a:rPr>
              <a:t>修改表名（Rename）</a:t>
            </a:r>
            <a:endParaRPr lang="zh-CN" sz="2000" dirty="0">
              <a:latin typeface="微软雅黑" panose="020B0503020204020204" pitchFamily="34" charset="-122"/>
              <a:ea typeface="微软雅黑" panose="020B0503020204020204" pitchFamily="34" charset="-122"/>
              <a:cs typeface="微软雅黑" panose="020B0503020204020204" pitchFamily="34" charset="-122"/>
            </a:endParaRPr>
          </a:p>
          <a:p>
            <a:pPr marL="571500" indent="-571500" algn="just" fontAlgn="auto">
              <a:lnSpc>
                <a:spcPct val="150000"/>
              </a:lnSpc>
              <a:spcBef>
                <a:spcPts val="100"/>
              </a:spcBef>
              <a:buFont typeface="+mj-ea"/>
              <a:buAutoNum type="ea1JpnChsDbPeriod"/>
            </a:pPr>
            <a:r>
              <a:rPr lang="zh-CN" sz="2000" dirty="0">
                <a:latin typeface="微软雅黑" panose="020B0503020204020204" pitchFamily="34" charset="-122"/>
                <a:ea typeface="微软雅黑" panose="020B0503020204020204" pitchFamily="34" charset="-122"/>
                <a:cs typeface="微软雅黑" panose="020B0503020204020204" pitchFamily="34" charset="-122"/>
              </a:rPr>
              <a:t>修改表的约束</a:t>
            </a:r>
            <a:endParaRPr lang="zh-CN" sz="2000" dirty="0">
              <a:latin typeface="微软雅黑" panose="020B0503020204020204" pitchFamily="34" charset="-122"/>
              <a:ea typeface="微软雅黑" panose="020B0503020204020204" pitchFamily="34" charset="-122"/>
              <a:cs typeface="微软雅黑" panose="020B0503020204020204" pitchFamily="34" charset="-122"/>
            </a:endParaRPr>
          </a:p>
          <a:p>
            <a:pPr marL="571500" indent="-571500" algn="just" fontAlgn="auto">
              <a:lnSpc>
                <a:spcPct val="150000"/>
              </a:lnSpc>
              <a:spcBef>
                <a:spcPts val="100"/>
              </a:spcBef>
              <a:buFont typeface="+mj-ea"/>
              <a:buAutoNum type="ea1JpnChsDbPeriod"/>
            </a:pPr>
            <a:r>
              <a:rPr lang="zh-CN" sz="2000" dirty="0">
                <a:latin typeface="微软雅黑" panose="020B0503020204020204" pitchFamily="34" charset="-122"/>
                <a:ea typeface="微软雅黑" panose="020B0503020204020204" pitchFamily="34" charset="-122"/>
                <a:cs typeface="微软雅黑" panose="020B0503020204020204" pitchFamily="34" charset="-122"/>
              </a:rPr>
              <a:t>修改数据表存储引擎</a:t>
            </a:r>
            <a:endParaRPr lang="zh-CN" sz="2000" dirty="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2" name="组合 11"/>
          <p:cNvGrpSpPr/>
          <p:nvPr/>
        </p:nvGrpSpPr>
        <p:grpSpPr>
          <a:xfrm>
            <a:off x="1123950" y="2028190"/>
            <a:ext cx="3810" cy="711200"/>
            <a:chOff x="1704" y="2776"/>
            <a:chExt cx="6" cy="1120"/>
          </a:xfrm>
        </p:grpSpPr>
        <p:cxnSp>
          <p:nvCxnSpPr>
            <p:cNvPr id="18" name="肘形连接符 17"/>
            <p:cNvCxnSpPr/>
            <p:nvPr>
              <p:custDataLst>
                <p:tags r:id="rId1"/>
              </p:custDataLst>
            </p:nvPr>
          </p:nvCxnSpPr>
          <p:spPr>
            <a:xfrm rot="16200000" flipH="1">
              <a:off x="1188" y="3302"/>
              <a:ext cx="1037" cy="5"/>
            </a:xfrm>
            <a:prstGeom prst="bentConnector5">
              <a:avLst>
                <a:gd name="adj1" fmla="val -24204"/>
                <a:gd name="adj2" fmla="val 324680000"/>
                <a:gd name="adj3" fmla="val 614368"/>
              </a:avLst>
            </a:prstGeom>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1704" y="2776"/>
              <a:ext cx="6" cy="1120"/>
            </a:xfrm>
            <a:prstGeom prst="line">
              <a:avLst/>
            </a:prstGeom>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par>
    </p:tnLst>
    <p:bldLst>
      <p:bldP spid="15" grpId="0" bldLvl="0" animBg="1"/>
      <p:bldP spid="14" grpId="0" bldLvl="0" animBg="1"/>
      <p:bldP spid="2" grpId="0"/>
      <p:bldP spid="15" grpId="1" animBg="1"/>
      <p:bldP spid="14" grpId="1" animBg="1"/>
      <p:bldP spid="2"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31140" y="405765"/>
            <a:ext cx="6282055" cy="425450"/>
          </a:xfrm>
        </p:spPr>
        <p:txBody>
          <a:bodyPr>
            <a:normAutofit fontScale="90000"/>
          </a:bodyPr>
          <a:lstStyle/>
          <a:p>
            <a:pPr lvl="0" algn="just"/>
            <a:r>
              <a:rPr lang="zh-CN" sz="3110" b="1" dirty="0">
                <a:latin typeface="微软雅黑" panose="020B0503020204020204" pitchFamily="34" charset="-122"/>
                <a:ea typeface="微软雅黑" panose="020B0503020204020204" pitchFamily="34" charset="-122"/>
                <a:cs typeface="微软雅黑" panose="020B0503020204020204" pitchFamily="34" charset="-122"/>
              </a:rPr>
              <a:t>任务实施</a:t>
            </a:r>
            <a:endParaRPr lang="zh-CN" sz="3110" b="1" dirty="0">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5" name="直接连接符 4"/>
          <p:cNvCxnSpPr/>
          <p:nvPr/>
        </p:nvCxnSpPr>
        <p:spPr>
          <a:xfrm flipV="1">
            <a:off x="266700" y="892810"/>
            <a:ext cx="3509645" cy="1143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14" name="等腰三角形 13"/>
          <p:cNvSpPr/>
          <p:nvPr/>
        </p:nvSpPr>
        <p:spPr>
          <a:xfrm rot="20940000">
            <a:off x="369760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399224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a:xfrm>
            <a:off x="1917065" y="1790700"/>
            <a:ext cx="8971915" cy="2322195"/>
          </a:xfrm>
        </p:spPr>
        <p:txBody>
          <a:bodyPr>
            <a:noAutofit/>
          </a:bodyPr>
          <a:lstStyle/>
          <a:p>
            <a:pPr marL="571500" indent="-571500" algn="just" fontAlgn="auto">
              <a:lnSpc>
                <a:spcPct val="150000"/>
              </a:lnSpc>
              <a:spcBef>
                <a:spcPts val="100"/>
              </a:spcBef>
              <a:buFont typeface="+mj-ea"/>
              <a:buAutoNum type="ea1JpnChsDbPeriod"/>
            </a:pPr>
            <a:r>
              <a:rPr sz="2000" dirty="0">
                <a:latin typeface="微软雅黑" panose="020B0503020204020204" pitchFamily="34" charset="-122"/>
                <a:ea typeface="微软雅黑" panose="020B0503020204020204" pitchFamily="34" charset="-122"/>
                <a:cs typeface="微软雅黑" panose="020B0503020204020204" pitchFamily="34" charset="-122"/>
              </a:rPr>
              <a:t>复制表（Student_copy）</a:t>
            </a:r>
            <a:endParaRPr sz="2000" dirty="0">
              <a:latin typeface="微软雅黑" panose="020B0503020204020204" pitchFamily="34" charset="-122"/>
              <a:ea typeface="微软雅黑" panose="020B0503020204020204" pitchFamily="34" charset="-122"/>
              <a:cs typeface="微软雅黑" panose="020B0503020204020204" pitchFamily="34" charset="-122"/>
            </a:endParaRPr>
          </a:p>
          <a:p>
            <a:pPr marL="571500" indent="-571500" algn="just" fontAlgn="auto">
              <a:lnSpc>
                <a:spcPct val="150000"/>
              </a:lnSpc>
              <a:spcBef>
                <a:spcPts val="100"/>
              </a:spcBef>
              <a:buFont typeface="+mj-ea"/>
              <a:buAutoNum type="ea1JpnChsDbPeriod"/>
            </a:pPr>
            <a:r>
              <a:rPr sz="2000" dirty="0">
                <a:latin typeface="微软雅黑" panose="020B0503020204020204" pitchFamily="34" charset="-122"/>
                <a:ea typeface="微软雅黑" panose="020B0503020204020204" pitchFamily="34" charset="-122"/>
                <a:cs typeface="微软雅黑" panose="020B0503020204020204" pitchFamily="34" charset="-122"/>
              </a:rPr>
              <a:t>添加字段(Add)</a:t>
            </a:r>
            <a:endParaRPr sz="2000" dirty="0">
              <a:latin typeface="微软雅黑" panose="020B0503020204020204" pitchFamily="34" charset="-122"/>
              <a:ea typeface="微软雅黑" panose="020B0503020204020204" pitchFamily="34" charset="-122"/>
              <a:cs typeface="微软雅黑" panose="020B0503020204020204" pitchFamily="34" charset="-122"/>
            </a:endParaRPr>
          </a:p>
          <a:p>
            <a:pPr marL="571500" indent="-571500" algn="just" fontAlgn="auto">
              <a:lnSpc>
                <a:spcPct val="150000"/>
              </a:lnSpc>
              <a:spcBef>
                <a:spcPts val="100"/>
              </a:spcBef>
              <a:buFont typeface="+mj-ea"/>
              <a:buAutoNum type="ea1JpnChsDbPeriod"/>
            </a:pPr>
            <a:r>
              <a:rPr lang="zh-CN" sz="2000" dirty="0">
                <a:latin typeface="微软雅黑" panose="020B0503020204020204" pitchFamily="34" charset="-122"/>
                <a:ea typeface="微软雅黑" panose="020B0503020204020204" pitchFamily="34" charset="-122"/>
                <a:cs typeface="微软雅黑" panose="020B0503020204020204" pitchFamily="34" charset="-122"/>
              </a:rPr>
              <a:t>删除字段（DROP）</a:t>
            </a:r>
            <a:endParaRPr lang="zh-CN" sz="2000" dirty="0">
              <a:latin typeface="微软雅黑" panose="020B0503020204020204" pitchFamily="34" charset="-122"/>
              <a:ea typeface="微软雅黑" panose="020B0503020204020204" pitchFamily="34" charset="-122"/>
              <a:cs typeface="微软雅黑" panose="020B0503020204020204" pitchFamily="34" charset="-122"/>
            </a:endParaRPr>
          </a:p>
          <a:p>
            <a:pPr marL="571500" indent="-571500" algn="just" fontAlgn="auto">
              <a:lnSpc>
                <a:spcPct val="150000"/>
              </a:lnSpc>
              <a:spcBef>
                <a:spcPts val="100"/>
              </a:spcBef>
              <a:buFont typeface="+mj-ea"/>
              <a:buAutoNum type="ea1JpnChsDbPeriod"/>
            </a:pPr>
            <a:r>
              <a:rPr lang="zh-CN" sz="2000" dirty="0">
                <a:latin typeface="微软雅黑" panose="020B0503020204020204" pitchFamily="34" charset="-122"/>
                <a:ea typeface="微软雅黑" panose="020B0503020204020204" pitchFamily="34" charset="-122"/>
                <a:cs typeface="微软雅黑" panose="020B0503020204020204" pitchFamily="34" charset="-122"/>
              </a:rPr>
              <a:t>修改字段名称（Change）</a:t>
            </a:r>
            <a:endParaRPr lang="zh-CN" sz="2000" dirty="0">
              <a:latin typeface="微软雅黑" panose="020B0503020204020204" pitchFamily="34" charset="-122"/>
              <a:ea typeface="微软雅黑" panose="020B0503020204020204" pitchFamily="34" charset="-122"/>
              <a:cs typeface="微软雅黑" panose="020B0503020204020204" pitchFamily="34" charset="-122"/>
            </a:endParaRPr>
          </a:p>
          <a:p>
            <a:pPr marL="571500" indent="-571500" algn="just" fontAlgn="auto">
              <a:lnSpc>
                <a:spcPct val="150000"/>
              </a:lnSpc>
              <a:spcBef>
                <a:spcPts val="100"/>
              </a:spcBef>
              <a:buFont typeface="+mj-ea"/>
              <a:buAutoNum type="ea1JpnChsDbPeriod"/>
            </a:pPr>
            <a:r>
              <a:rPr lang="zh-CN" sz="2000" dirty="0">
                <a:latin typeface="微软雅黑" panose="020B0503020204020204" pitchFamily="34" charset="-122"/>
                <a:ea typeface="微软雅黑" panose="020B0503020204020204" pitchFamily="34" charset="-122"/>
                <a:cs typeface="微软雅黑" panose="020B0503020204020204" pitchFamily="34" charset="-122"/>
              </a:rPr>
              <a:t>修改字段的数据类型（Modify）</a:t>
            </a:r>
            <a:endParaRPr lang="zh-CN" sz="2000" dirty="0">
              <a:latin typeface="微软雅黑" panose="020B0503020204020204" pitchFamily="34" charset="-122"/>
              <a:ea typeface="微软雅黑" panose="020B0503020204020204" pitchFamily="34" charset="-122"/>
              <a:cs typeface="微软雅黑" panose="020B0503020204020204" pitchFamily="34" charset="-122"/>
            </a:endParaRPr>
          </a:p>
          <a:p>
            <a:pPr marL="571500" indent="-571500" algn="just" fontAlgn="auto">
              <a:lnSpc>
                <a:spcPct val="150000"/>
              </a:lnSpc>
              <a:spcBef>
                <a:spcPts val="100"/>
              </a:spcBef>
              <a:buFont typeface="+mj-ea"/>
              <a:buAutoNum type="ea1JpnChsDbPeriod"/>
            </a:pPr>
            <a:r>
              <a:rPr lang="zh-CN" sz="2000" dirty="0">
                <a:latin typeface="微软雅黑" panose="020B0503020204020204" pitchFamily="34" charset="-122"/>
                <a:ea typeface="微软雅黑" panose="020B0503020204020204" pitchFamily="34" charset="-122"/>
                <a:cs typeface="微软雅黑" panose="020B0503020204020204" pitchFamily="34" charset="-122"/>
              </a:rPr>
              <a:t>修改数据表中字段的排列位置（Modify）</a:t>
            </a:r>
            <a:endParaRPr lang="zh-CN" sz="2000" dirty="0">
              <a:latin typeface="微软雅黑" panose="020B0503020204020204" pitchFamily="34" charset="-122"/>
              <a:ea typeface="微软雅黑" panose="020B0503020204020204" pitchFamily="34" charset="-122"/>
              <a:cs typeface="微软雅黑" panose="020B0503020204020204" pitchFamily="34" charset="-122"/>
            </a:endParaRPr>
          </a:p>
          <a:p>
            <a:pPr marL="571500" indent="-571500" algn="just" fontAlgn="auto">
              <a:lnSpc>
                <a:spcPct val="150000"/>
              </a:lnSpc>
              <a:spcBef>
                <a:spcPts val="100"/>
              </a:spcBef>
              <a:buFont typeface="+mj-ea"/>
              <a:buAutoNum type="ea1JpnChsDbPeriod"/>
            </a:pPr>
            <a:r>
              <a:rPr lang="zh-CN" sz="2000" dirty="0">
                <a:latin typeface="微软雅黑" panose="020B0503020204020204" pitchFamily="34" charset="-122"/>
                <a:ea typeface="微软雅黑" panose="020B0503020204020204" pitchFamily="34" charset="-122"/>
                <a:cs typeface="微软雅黑" panose="020B0503020204020204" pitchFamily="34" charset="-122"/>
              </a:rPr>
              <a:t>修改表名（Rename）</a:t>
            </a:r>
            <a:endParaRPr lang="zh-CN" sz="2000" dirty="0">
              <a:latin typeface="微软雅黑" panose="020B0503020204020204" pitchFamily="34" charset="-122"/>
              <a:ea typeface="微软雅黑" panose="020B0503020204020204" pitchFamily="34" charset="-122"/>
              <a:cs typeface="微软雅黑" panose="020B0503020204020204" pitchFamily="34" charset="-122"/>
            </a:endParaRPr>
          </a:p>
          <a:p>
            <a:pPr marL="571500" indent="-571500" algn="just" fontAlgn="auto">
              <a:lnSpc>
                <a:spcPct val="150000"/>
              </a:lnSpc>
              <a:spcBef>
                <a:spcPts val="100"/>
              </a:spcBef>
              <a:buFont typeface="+mj-ea"/>
              <a:buAutoNum type="ea1JpnChsDbPeriod"/>
            </a:pPr>
            <a:r>
              <a:rPr lang="zh-CN" sz="2000" dirty="0">
                <a:latin typeface="微软雅黑" panose="020B0503020204020204" pitchFamily="34" charset="-122"/>
                <a:ea typeface="微软雅黑" panose="020B0503020204020204" pitchFamily="34" charset="-122"/>
                <a:cs typeface="微软雅黑" panose="020B0503020204020204" pitchFamily="34" charset="-122"/>
              </a:rPr>
              <a:t>修改表的约束</a:t>
            </a:r>
            <a:endParaRPr lang="zh-CN" sz="2000" dirty="0">
              <a:latin typeface="微软雅黑" panose="020B0503020204020204" pitchFamily="34" charset="-122"/>
              <a:ea typeface="微软雅黑" panose="020B0503020204020204" pitchFamily="34" charset="-122"/>
              <a:cs typeface="微软雅黑" panose="020B0503020204020204" pitchFamily="34" charset="-122"/>
            </a:endParaRPr>
          </a:p>
          <a:p>
            <a:pPr marL="571500" indent="-571500" algn="just" fontAlgn="auto">
              <a:lnSpc>
                <a:spcPct val="150000"/>
              </a:lnSpc>
              <a:spcBef>
                <a:spcPts val="100"/>
              </a:spcBef>
              <a:buFont typeface="+mj-ea"/>
              <a:buAutoNum type="ea1JpnChsDbPeriod"/>
            </a:pPr>
            <a:r>
              <a:rPr lang="zh-CN" sz="2000" dirty="0">
                <a:latin typeface="微软雅黑" panose="020B0503020204020204" pitchFamily="34" charset="-122"/>
                <a:ea typeface="微软雅黑" panose="020B0503020204020204" pitchFamily="34" charset="-122"/>
                <a:cs typeface="微软雅黑" panose="020B0503020204020204" pitchFamily="34" charset="-122"/>
              </a:rPr>
              <a:t>修改数据表存储引擎</a:t>
            </a:r>
            <a:endParaRPr lang="zh-CN" sz="2000" dirty="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2" name="组合 11"/>
          <p:cNvGrpSpPr/>
          <p:nvPr/>
        </p:nvGrpSpPr>
        <p:grpSpPr>
          <a:xfrm>
            <a:off x="1123950" y="2028190"/>
            <a:ext cx="3810" cy="711200"/>
            <a:chOff x="1704" y="2776"/>
            <a:chExt cx="6" cy="1120"/>
          </a:xfrm>
        </p:grpSpPr>
        <p:cxnSp>
          <p:nvCxnSpPr>
            <p:cNvPr id="18" name="肘形连接符 17"/>
            <p:cNvCxnSpPr/>
            <p:nvPr>
              <p:custDataLst>
                <p:tags r:id="rId1"/>
              </p:custDataLst>
            </p:nvPr>
          </p:nvCxnSpPr>
          <p:spPr>
            <a:xfrm rot="16200000" flipH="1">
              <a:off x="1188" y="3302"/>
              <a:ext cx="1037" cy="5"/>
            </a:xfrm>
            <a:prstGeom prst="bentConnector5">
              <a:avLst>
                <a:gd name="adj1" fmla="val -24204"/>
                <a:gd name="adj2" fmla="val 324680000"/>
                <a:gd name="adj3" fmla="val 614368"/>
              </a:avLst>
            </a:prstGeom>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1704" y="2776"/>
              <a:ext cx="6" cy="1120"/>
            </a:xfrm>
            <a:prstGeom prst="line">
              <a:avLst/>
            </a:prstGeom>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par>
    </p:tnLst>
    <p:bldLst>
      <p:bldP spid="15" grpId="0" bldLvl="0" animBg="1"/>
      <p:bldP spid="14" grpId="0" bldLvl="0" animBg="1"/>
      <p:bldP spid="2" grpId="0"/>
      <p:bldP spid="15" grpId="1" animBg="1"/>
      <p:bldP spid="14" grpId="1" animBg="1"/>
      <p:bldP spid="2"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3363595"/>
            <a:ext cx="12192000" cy="3275330"/>
          </a:xfrm>
          <a:prstGeom prst="rect">
            <a:avLst/>
          </a:prstGeom>
          <a:solidFill>
            <a:srgbClr val="C3E4F2">
              <a:alpha val="17000"/>
            </a:srgbClr>
          </a:solidFill>
          <a:ln>
            <a:noFill/>
          </a:ln>
          <a:effectLst>
            <a:glow>
              <a:schemeClr val="accent1">
                <a:alpha val="55000"/>
              </a:schemeClr>
            </a:glow>
            <a:outerShdw blurRad="1143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a:xfrm>
            <a:off x="231140" y="377190"/>
            <a:ext cx="5864860" cy="454025"/>
          </a:xfrm>
        </p:spPr>
        <p:txBody>
          <a:bodyPr>
            <a:normAutofit fontScale="90000"/>
          </a:bodyPr>
          <a:lstStyle/>
          <a:p>
            <a:pPr lvl="0" algn="just"/>
            <a:r>
              <a:rPr lang="zh-CN" sz="3110" b="1" dirty="0">
                <a:latin typeface="微软雅黑" panose="020B0503020204020204" pitchFamily="34" charset="-122"/>
                <a:ea typeface="微软雅黑" panose="020B0503020204020204" pitchFamily="34" charset="-122"/>
                <a:cs typeface="微软雅黑" panose="020B0503020204020204" pitchFamily="34" charset="-122"/>
              </a:rPr>
              <a:t>一、</a:t>
            </a:r>
            <a:r>
              <a:rPr lang="zh-CN" sz="3110" b="1" dirty="0">
                <a:latin typeface="微软雅黑" panose="020B0503020204020204" pitchFamily="34" charset="-122"/>
                <a:ea typeface="微软雅黑" panose="020B0503020204020204" pitchFamily="34" charset="-122"/>
                <a:cs typeface="微软雅黑" panose="020B0503020204020204" pitchFamily="34" charset="-122"/>
                <a:sym typeface="+mn-ea"/>
              </a:rPr>
              <a:t>复制表（Student_copy）</a:t>
            </a:r>
            <a:endParaRPr lang="zh-CN" sz="3110" b="1"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4" name="等腰三角形 13"/>
          <p:cNvSpPr/>
          <p:nvPr/>
        </p:nvSpPr>
        <p:spPr>
          <a:xfrm rot="20940000">
            <a:off x="384238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413702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cxnSp>
        <p:nvCxnSpPr>
          <p:cNvPr id="12" name="直接连接符 11"/>
          <p:cNvCxnSpPr/>
          <p:nvPr/>
        </p:nvCxnSpPr>
        <p:spPr>
          <a:xfrm flipV="1">
            <a:off x="266700" y="885190"/>
            <a:ext cx="3876675" cy="1905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13" name="内容占位符 2"/>
          <p:cNvSpPr>
            <a:spLocks noGrp="1"/>
          </p:cNvSpPr>
          <p:nvPr>
            <p:custDataLst>
              <p:tags r:id="rId1"/>
            </p:custDataLst>
          </p:nvPr>
        </p:nvSpPr>
        <p:spPr>
          <a:xfrm>
            <a:off x="2567940" y="2428240"/>
            <a:ext cx="9096375" cy="8509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fontAlgn="auto">
              <a:lnSpc>
                <a:spcPct val="130000"/>
              </a:lnSpc>
              <a:buNone/>
            </a:pPr>
            <a:r>
              <a:rPr sz="2400" dirty="0">
                <a:latin typeface="微软雅黑" panose="020B0503020204020204" pitchFamily="34" charset="-122"/>
                <a:ea typeface="微软雅黑" panose="020B0503020204020204" pitchFamily="34" charset="-122"/>
                <a:cs typeface="微软雅黑" panose="020B0503020204020204" pitchFamily="34" charset="-122"/>
                <a:sym typeface="+mn-ea"/>
              </a:rPr>
              <a:t>复制学生信息表，名为Student_copy。</a:t>
            </a:r>
            <a:endParaRPr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16" name="组合 15"/>
          <p:cNvGrpSpPr/>
          <p:nvPr/>
        </p:nvGrpSpPr>
        <p:grpSpPr>
          <a:xfrm>
            <a:off x="595630" y="2529205"/>
            <a:ext cx="2013585" cy="672465"/>
            <a:chOff x="3394" y="2862"/>
            <a:chExt cx="3171" cy="1059"/>
          </a:xfrm>
        </p:grpSpPr>
        <p:sp>
          <p:nvSpPr>
            <p:cNvPr id="17" name="任意多边形 16"/>
            <p:cNvSpPr/>
            <p:nvPr>
              <p:custDataLst>
                <p:tags r:id="rId2"/>
              </p:custDataLst>
            </p:nvPr>
          </p:nvSpPr>
          <p:spPr>
            <a:xfrm>
              <a:off x="3459" y="2927"/>
              <a:ext cx="3106" cy="985"/>
            </a:xfrm>
            <a:custGeom>
              <a:avLst/>
              <a:gdLst>
                <a:gd name="connsiteX0" fmla="*/ 0 w 3106"/>
                <a:gd name="connsiteY0" fmla="*/ 1129 h 1129"/>
                <a:gd name="connsiteX1" fmla="*/ 35 w 3106"/>
                <a:gd name="connsiteY1" fmla="*/ 26 h 1129"/>
                <a:gd name="connsiteX2" fmla="*/ 3106 w 3106"/>
                <a:gd name="connsiteY2" fmla="*/ 0 h 1129"/>
                <a:gd name="connsiteX3" fmla="*/ 2153 w 3106"/>
                <a:gd name="connsiteY3" fmla="*/ 1129 h 1129"/>
                <a:gd name="connsiteX4" fmla="*/ 0 w 3106"/>
                <a:gd name="connsiteY4" fmla="*/ 1129 h 1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 h="1129">
                  <a:moveTo>
                    <a:pt x="0" y="1129"/>
                  </a:moveTo>
                  <a:lnTo>
                    <a:pt x="35" y="26"/>
                  </a:lnTo>
                  <a:lnTo>
                    <a:pt x="3106" y="0"/>
                  </a:lnTo>
                  <a:lnTo>
                    <a:pt x="2153" y="1129"/>
                  </a:lnTo>
                  <a:lnTo>
                    <a:pt x="0" y="1129"/>
                  </a:lnTo>
                  <a:close/>
                </a:path>
              </a:pathLst>
            </a:custGeom>
            <a:solidFill>
              <a:schemeClr val="bg1"/>
            </a:solidFill>
            <a:ln>
              <a:solidFill>
                <a:srgbClr val="47AC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9" name="任意多边形 18"/>
            <p:cNvSpPr/>
            <p:nvPr>
              <p:custDataLst>
                <p:tags r:id="rId3"/>
              </p:custDataLst>
            </p:nvPr>
          </p:nvSpPr>
          <p:spPr>
            <a:xfrm>
              <a:off x="3394" y="2862"/>
              <a:ext cx="3106" cy="985"/>
            </a:xfrm>
            <a:custGeom>
              <a:avLst/>
              <a:gdLst>
                <a:gd name="connsiteX0" fmla="*/ 0 w 3106"/>
                <a:gd name="connsiteY0" fmla="*/ 1129 h 1129"/>
                <a:gd name="connsiteX1" fmla="*/ 35 w 3106"/>
                <a:gd name="connsiteY1" fmla="*/ 26 h 1129"/>
                <a:gd name="connsiteX2" fmla="*/ 3106 w 3106"/>
                <a:gd name="connsiteY2" fmla="*/ 0 h 1129"/>
                <a:gd name="connsiteX3" fmla="*/ 2153 w 3106"/>
                <a:gd name="connsiteY3" fmla="*/ 1129 h 1129"/>
                <a:gd name="connsiteX4" fmla="*/ 0 w 3106"/>
                <a:gd name="connsiteY4" fmla="*/ 1129 h 1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 h="1129">
                  <a:moveTo>
                    <a:pt x="0" y="1129"/>
                  </a:moveTo>
                  <a:lnTo>
                    <a:pt x="35" y="26"/>
                  </a:lnTo>
                  <a:lnTo>
                    <a:pt x="3106" y="0"/>
                  </a:lnTo>
                  <a:lnTo>
                    <a:pt x="2153" y="1129"/>
                  </a:lnTo>
                  <a:lnTo>
                    <a:pt x="0" y="1129"/>
                  </a:lnTo>
                  <a:close/>
                </a:path>
              </a:pathLst>
            </a:custGeom>
            <a:solidFill>
              <a:srgbClr val="0866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案例</a:t>
              </a:r>
              <a:r>
                <a:rPr lang="en-US" altLang="zh-CN"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20" name="肘形连接符 19"/>
            <p:cNvCxnSpPr/>
            <p:nvPr>
              <p:custDataLst>
                <p:tags r:id="rId4"/>
              </p:custDataLst>
            </p:nvPr>
          </p:nvCxnSpPr>
          <p:spPr>
            <a:xfrm rot="16200000" flipH="1">
              <a:off x="3075" y="3401"/>
              <a:ext cx="1037" cy="5"/>
            </a:xfrm>
            <a:prstGeom prst="bentConnector5">
              <a:avLst>
                <a:gd name="adj1" fmla="val -38669"/>
                <a:gd name="adj2" fmla="val 288500000"/>
                <a:gd name="adj3" fmla="val 145226"/>
              </a:avLst>
            </a:prstGeom>
            <a:ln>
              <a:gradFill>
                <a:gsLst>
                  <a:gs pos="9000">
                    <a:srgbClr val="086693"/>
                  </a:gs>
                  <a:gs pos="100000">
                    <a:schemeClr val="bg1"/>
                  </a:gs>
                  <a:gs pos="31000">
                    <a:schemeClr val="accent1">
                      <a:lumMod val="45000"/>
                      <a:lumOff val="55000"/>
                    </a:schemeClr>
                  </a:gs>
                  <a:gs pos="50000">
                    <a:schemeClr val="accent1">
                      <a:lumMod val="45000"/>
                      <a:lumOff val="55000"/>
                    </a:schemeClr>
                  </a:gs>
                  <a:gs pos="78000">
                    <a:schemeClr val="accent1">
                      <a:lumMod val="30000"/>
                      <a:lumOff val="70000"/>
                    </a:schemeClr>
                  </a:gs>
                </a:gsLst>
                <a:lin ang="5220000" scaled="0"/>
              </a:gradFill>
            </a:ln>
          </p:spPr>
          <p:style>
            <a:lnRef idx="1">
              <a:schemeClr val="accent1"/>
            </a:lnRef>
            <a:fillRef idx="0">
              <a:schemeClr val="accent1"/>
            </a:fillRef>
            <a:effectRef idx="0">
              <a:schemeClr val="accent1"/>
            </a:effectRef>
            <a:fontRef idx="minor">
              <a:schemeClr val="tx1"/>
            </a:fontRef>
          </p:style>
        </p:cxnSp>
      </p:grpSp>
      <p:sp>
        <p:nvSpPr>
          <p:cNvPr id="22" name="文本框 21"/>
          <p:cNvSpPr txBox="1"/>
          <p:nvPr>
            <p:custDataLst>
              <p:tags r:id="rId5"/>
            </p:custDataLst>
          </p:nvPr>
        </p:nvSpPr>
        <p:spPr>
          <a:xfrm>
            <a:off x="485140" y="3611880"/>
            <a:ext cx="9740265" cy="460375"/>
          </a:xfrm>
          <a:prstGeom prst="rect">
            <a:avLst/>
          </a:prstGeom>
          <a:noFill/>
        </p:spPr>
        <p:txBody>
          <a:bodyPr wrap="square" rtlCol="0" anchor="t">
            <a:spAutoFit/>
          </a:bodyPr>
          <a:p>
            <a:r>
              <a:rPr lang="zh-CN" altLang="en-US" sz="2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步骤：</a:t>
            </a:r>
            <a:r>
              <a:rPr lang="zh-CN" altLang="en-US" sz="24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CREATE TABLE Student_copy LIKE Student;    </a:t>
            </a:r>
            <a:r>
              <a:rPr lang="zh-CN" altLang="en-US" sz="24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zh-CN" altLang="en-US" sz="24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692" name="组合 692"/>
          <p:cNvGrpSpPr/>
          <p:nvPr/>
        </p:nvGrpSpPr>
        <p:grpSpPr>
          <a:xfrm>
            <a:off x="812800" y="1088390"/>
            <a:ext cx="5341620" cy="784860"/>
            <a:chOff x="-7823" y="0"/>
            <a:chExt cx="5256098" cy="378116"/>
          </a:xfrm>
        </p:grpSpPr>
        <p:sp>
          <p:nvSpPr>
            <p:cNvPr id="693" name="文本框 2"/>
            <p:cNvSpPr txBox="1">
              <a:spLocks noChangeArrowheads="1"/>
            </p:cNvSpPr>
            <p:nvPr>
              <p:custDataLst>
                <p:tags r:id="rId6"/>
              </p:custDataLst>
            </p:nvPr>
          </p:nvSpPr>
          <p:spPr bwMode="auto">
            <a:xfrm>
              <a:off x="-7823" y="108019"/>
              <a:ext cx="5248275" cy="270097"/>
            </a:xfrm>
            <a:prstGeom prst="rect">
              <a:avLst/>
            </a:prstGeom>
            <a:solidFill>
              <a:schemeClr val="accent5">
                <a:alpha val="30000"/>
              </a:schemeClr>
            </a:solidFill>
            <a:ln>
              <a:noFill/>
            </a:ln>
          </p:spPr>
          <p:style>
            <a:lnRef idx="0">
              <a:scrgbClr r="0" g="0" b="0"/>
            </a:lnRef>
            <a:fillRef idx="0">
              <a:scrgbClr r="0" g="0" b="0"/>
            </a:fillRef>
            <a:effectRef idx="0">
              <a:scrgbClr r="0" g="0" b="0"/>
            </a:effectRef>
            <a:fontRef idx="minor">
              <a:schemeClr val="lt1"/>
            </a:fontRef>
          </p:style>
          <p:txBody>
            <a:bodyPr rot="0" vert="horz" wrap="square" lIns="91440" tIns="45720" rIns="91440" bIns="45720" anchor="t" anchorCtr="0">
              <a:noAutofit/>
            </a:bodyPr>
            <a:lstStyle/>
            <a:p>
              <a:pPr algn="l">
                <a:lnSpc>
                  <a:spcPts val="1800"/>
                </a:lnSpc>
                <a:spcBef>
                  <a:spcPts val="0"/>
                </a:spcBef>
                <a:spcAft>
                  <a:spcPts val="0"/>
                </a:spcAft>
              </a:pPr>
              <a:r>
                <a:rPr lang="en-US" altLang="zh-CN" sz="1400" kern="1200">
                  <a:solidFill>
                    <a:srgbClr val="FF0D0D"/>
                  </a:solidFill>
                  <a:latin typeface="Arial" panose="020B0604020202020204"/>
                  <a:ea typeface="微软雅黑" panose="020B0503020204020204" pitchFamily="34" charset="-122"/>
                  <a:cs typeface="+mn-cs"/>
                  <a:sym typeface="Times New Roman" panose="02020603050405020304"/>
                </a:rPr>
                <a:t>CREATE  </a:t>
              </a:r>
              <a:r>
                <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rPr>
                <a:t>TABLE [IF NOT EXISTS]</a:t>
              </a:r>
              <a:r>
                <a:rPr lang="en-US" altLang="zh-CN" sz="1400" kern="1200">
                  <a:solidFill>
                    <a:srgbClr val="FF0D0D"/>
                  </a:solidFill>
                  <a:latin typeface="Arial" panose="020B0604020202020204"/>
                  <a:ea typeface="微软雅黑" panose="020B0503020204020204" pitchFamily="34" charset="-122"/>
                  <a:cs typeface="+mn-cs"/>
                  <a:sym typeface="Times New Roman" panose="02020603050405020304"/>
                </a:rPr>
                <a:t>  新表名</a:t>
              </a:r>
              <a:endParaRPr lang="en-US" altLang="zh-CN" sz="1400" kern="1200">
                <a:solidFill>
                  <a:srgbClr val="FF0D0D"/>
                </a:solidFill>
                <a:latin typeface="Arial" panose="020B0604020202020204"/>
                <a:ea typeface="微软雅黑" panose="020B0503020204020204" pitchFamily="34" charset="-122"/>
                <a:cs typeface="+mn-cs"/>
                <a:sym typeface="Times New Roman" panose="02020603050405020304"/>
              </a:endParaRPr>
            </a:p>
            <a:p>
              <a:pPr algn="l">
                <a:lnSpc>
                  <a:spcPts val="1800"/>
                </a:lnSpc>
                <a:spcBef>
                  <a:spcPts val="0"/>
                </a:spcBef>
                <a:spcAft>
                  <a:spcPts val="0"/>
                </a:spcAft>
              </a:pPr>
              <a:r>
                <a:rPr lang="en-US" altLang="zh-CN" sz="1400" kern="1200">
                  <a:solidFill>
                    <a:srgbClr val="FF0D0D"/>
                  </a:solidFill>
                  <a:latin typeface="Arial" panose="020B0604020202020204"/>
                  <a:ea typeface="微软雅黑" panose="020B0503020204020204" pitchFamily="34" charset="-122"/>
                  <a:cs typeface="+mn-cs"/>
                  <a:sym typeface="Times New Roman" panose="02020603050405020304"/>
                </a:rPr>
                <a:t>     </a:t>
              </a:r>
              <a:r>
                <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rPr>
                <a:t>[ LIKE 参照表名 ]</a:t>
              </a:r>
              <a:r>
                <a:rPr lang="en-US" altLang="zh-CN" sz="1400" kern="1200">
                  <a:solidFill>
                    <a:srgbClr val="FF0D0D"/>
                  </a:solidFill>
                  <a:latin typeface="Arial" panose="020B0604020202020204"/>
                  <a:ea typeface="微软雅黑" panose="020B0503020204020204" pitchFamily="34" charset="-122"/>
                  <a:cs typeface="+mn-cs"/>
                  <a:sym typeface="Times New Roman" panose="02020603050405020304"/>
                </a:rPr>
                <a:t> | </a:t>
              </a:r>
              <a:r>
                <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rPr>
                <a:t>[AS (select语句)]</a:t>
              </a:r>
              <a:r>
                <a:rPr lang="en-US" altLang="zh-CN" sz="1400" kern="1200">
                  <a:solidFill>
                    <a:srgbClr val="FF0D0D"/>
                  </a:solidFill>
                  <a:latin typeface="Arial" panose="020B0604020202020204"/>
                  <a:ea typeface="微软雅黑" panose="020B0503020204020204" pitchFamily="34" charset="-122"/>
                  <a:cs typeface="+mn-cs"/>
                  <a:sym typeface="Times New Roman" panose="02020603050405020304"/>
                </a:rPr>
                <a:t>	</a:t>
              </a:r>
              <a:endParaRPr lang="en-US" altLang="zh-CN" sz="1400" kern="1200">
                <a:solidFill>
                  <a:srgbClr val="FF0D0D"/>
                </a:solidFill>
                <a:latin typeface="Arial" panose="020B0604020202020204"/>
                <a:ea typeface="微软雅黑" panose="020B0503020204020204" pitchFamily="34" charset="-122"/>
                <a:cs typeface="+mn-cs"/>
                <a:sym typeface="Times New Roman" panose="02020603050405020304"/>
              </a:endParaRPr>
            </a:p>
          </p:txBody>
        </p:sp>
        <p:sp>
          <p:nvSpPr>
            <p:cNvPr id="694" name="文本框 694"/>
            <p:cNvSpPr txBox="1"/>
            <p:nvPr>
              <p:custDataLst>
                <p:tags r:id="rId7"/>
              </p:custDataLst>
            </p:nvPr>
          </p:nvSpPr>
          <p:spPr>
            <a:xfrm>
              <a:off x="0" y="0"/>
              <a:ext cx="5248275" cy="114898"/>
            </a:xfrm>
            <a:prstGeom prst="rect">
              <a:avLst/>
            </a:prstGeom>
            <a:solidFill>
              <a:prstClr val="white"/>
            </a:solidFill>
            <a:ln>
              <a:noFill/>
            </a:ln>
          </p:spPr>
          <p:txBody>
            <a:bodyPr rot="0" spcFirstLastPara="0" vertOverflow="overflow" horzOverflow="overflow" vert="horz" wrap="square" lIns="0" tIns="0" rIns="0" bIns="0" numCol="1" spcCol="0" rtlCol="0" fromWordArt="0" anchor="t" anchorCtr="0" forceAA="0" compatLnSpc="1">
              <a:noAutofit/>
            </a:bodyPr>
            <a:lstStyle/>
            <a:p>
              <a:pPr algn="just"/>
              <a:r>
                <a:rPr lang="en-US" altLang="zh-CN" sz="1600" kern="100">
                  <a:latin typeface="等线 Light" panose="02010600030101010101" charset="-122"/>
                  <a:ea typeface="黑体" panose="02010609060101010101" charset="-122"/>
                  <a:cs typeface="Times New Roman" panose="02020603050405020304"/>
                  <a:sym typeface="Times New Roman" panose="02020603050405020304"/>
                </a:rPr>
                <a:t>语法格式：</a:t>
              </a:r>
              <a:endParaRPr lang="en-US" altLang="zh-CN" sz="1600" kern="100">
                <a:solidFill>
                  <a:srgbClr val="404040"/>
                </a:solidFill>
                <a:latin typeface="等线 Light" panose="02010600030101010101" charset="-122"/>
                <a:ea typeface="黑体" panose="02010609060101010101" charset="-122"/>
                <a:cs typeface="Times New Roman" panose="02020603050405020304"/>
                <a:sym typeface="Times New Roman" panose="02020603050405020304"/>
              </a:endParaRPr>
            </a:p>
          </p:txBody>
        </p:sp>
      </p:grpSp>
      <p:pic>
        <p:nvPicPr>
          <p:cNvPr id="855" name="图片 855"/>
          <p:cNvPicPr>
            <a:picLocks noChangeAspect="1"/>
          </p:cNvPicPr>
          <p:nvPr>
            <p:custDataLst>
              <p:tags r:id="rId8"/>
            </p:custDataLst>
          </p:nvPr>
        </p:nvPicPr>
        <p:blipFill>
          <a:blip r:embed="rId9"/>
          <a:stretch>
            <a:fillRect/>
          </a:stretch>
        </p:blipFill>
        <p:spPr>
          <a:xfrm>
            <a:off x="812800" y="4356735"/>
            <a:ext cx="7480935" cy="17291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50">
        <p:pull/>
      </p:transition>
    </mc:Choice>
    <mc:Fallback>
      <p:transition spd="med">
        <p:pull/>
      </p:transition>
    </mc:Fallback>
  </mc:AlternateContent>
  <p:timing>
    <p:tnLst>
      <p:par>
        <p:cTn id="1" dur="indefinite" restart="never" nodeType="tmRoot"/>
      </p:par>
    </p:tnLst>
    <p:bldLst>
      <p:bldP spid="2" grpId="0"/>
      <p:bldP spid="15" grpId="0" bldLvl="0" animBg="1"/>
      <p:bldP spid="14" grpId="0" bldLvl="0" animBg="1"/>
      <p:bldP spid="2" grpId="1"/>
      <p:bldP spid="15" grpId="1" animBg="1"/>
      <p:bldP spid="14" grpId="1" animBg="1"/>
      <p:bldP spid="6" grpId="0" bldLvl="0" animBg="1"/>
      <p:bldP spid="6" grpId="1" animBg="1"/>
      <p:bldP spid="13" grpId="0"/>
      <p:bldP spid="13" grpId="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3363595"/>
            <a:ext cx="12192000" cy="3275330"/>
          </a:xfrm>
          <a:prstGeom prst="rect">
            <a:avLst/>
          </a:prstGeom>
          <a:solidFill>
            <a:srgbClr val="C3E4F2">
              <a:alpha val="17000"/>
            </a:srgbClr>
          </a:solidFill>
          <a:ln>
            <a:noFill/>
          </a:ln>
          <a:effectLst>
            <a:glow>
              <a:schemeClr val="accent1">
                <a:alpha val="55000"/>
              </a:schemeClr>
            </a:glow>
            <a:outerShdw blurRad="1143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a:xfrm>
            <a:off x="231140" y="377190"/>
            <a:ext cx="5864860" cy="454025"/>
          </a:xfrm>
        </p:spPr>
        <p:txBody>
          <a:bodyPr>
            <a:normAutofit fontScale="90000"/>
          </a:bodyPr>
          <a:lstStyle/>
          <a:p>
            <a:pPr lvl="0" algn="just"/>
            <a:r>
              <a:rPr lang="zh-CN" sz="3110" b="1" dirty="0">
                <a:latin typeface="微软雅黑" panose="020B0503020204020204" pitchFamily="34" charset="-122"/>
                <a:ea typeface="微软雅黑" panose="020B0503020204020204" pitchFamily="34" charset="-122"/>
                <a:cs typeface="微软雅黑" panose="020B0503020204020204" pitchFamily="34" charset="-122"/>
              </a:rPr>
              <a:t>二、</a:t>
            </a:r>
            <a:r>
              <a:rPr lang="zh-CN" sz="3110" b="1" dirty="0">
                <a:latin typeface="微软雅黑" panose="020B0503020204020204" pitchFamily="34" charset="-122"/>
                <a:ea typeface="微软雅黑" panose="020B0503020204020204" pitchFamily="34" charset="-122"/>
                <a:cs typeface="微软雅黑" panose="020B0503020204020204" pitchFamily="34" charset="-122"/>
                <a:sym typeface="+mn-ea"/>
              </a:rPr>
              <a:t>添加字段(Add)</a:t>
            </a:r>
            <a:endParaRPr lang="zh-CN" sz="3110" b="1"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4" name="等腰三角形 13"/>
          <p:cNvSpPr/>
          <p:nvPr/>
        </p:nvSpPr>
        <p:spPr>
          <a:xfrm rot="20940000">
            <a:off x="384238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413702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cxnSp>
        <p:nvCxnSpPr>
          <p:cNvPr id="12" name="直接连接符 11"/>
          <p:cNvCxnSpPr/>
          <p:nvPr/>
        </p:nvCxnSpPr>
        <p:spPr>
          <a:xfrm flipV="1">
            <a:off x="266700" y="885190"/>
            <a:ext cx="3876675" cy="1905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13" name="内容占位符 2"/>
          <p:cNvSpPr>
            <a:spLocks noGrp="1"/>
          </p:cNvSpPr>
          <p:nvPr>
            <p:custDataLst>
              <p:tags r:id="rId1"/>
            </p:custDataLst>
          </p:nvPr>
        </p:nvSpPr>
        <p:spPr>
          <a:xfrm>
            <a:off x="2567940" y="2428240"/>
            <a:ext cx="8676640" cy="8509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fontAlgn="auto">
              <a:lnSpc>
                <a:spcPct val="130000"/>
              </a:lnSpc>
              <a:buNone/>
            </a:pPr>
            <a:r>
              <a:rPr sz="2000" dirty="0">
                <a:latin typeface="微软雅黑" panose="020B0503020204020204" pitchFamily="34" charset="-122"/>
                <a:ea typeface="微软雅黑" panose="020B0503020204020204" pitchFamily="34" charset="-122"/>
                <a:cs typeface="微软雅黑" panose="020B0503020204020204" pitchFamily="34" charset="-122"/>
                <a:sym typeface="+mn-ea"/>
              </a:rPr>
              <a:t>在Student_copy表中增加一列储存电话号码，列名phone，数据类型为char(11)，可以为空。</a:t>
            </a:r>
            <a:endParaRPr sz="20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16" name="组合 15"/>
          <p:cNvGrpSpPr/>
          <p:nvPr/>
        </p:nvGrpSpPr>
        <p:grpSpPr>
          <a:xfrm>
            <a:off x="595630" y="2529205"/>
            <a:ext cx="2013585" cy="672465"/>
            <a:chOff x="3394" y="2862"/>
            <a:chExt cx="3171" cy="1059"/>
          </a:xfrm>
        </p:grpSpPr>
        <p:sp>
          <p:nvSpPr>
            <p:cNvPr id="17" name="任意多边形 16"/>
            <p:cNvSpPr/>
            <p:nvPr>
              <p:custDataLst>
                <p:tags r:id="rId2"/>
              </p:custDataLst>
            </p:nvPr>
          </p:nvSpPr>
          <p:spPr>
            <a:xfrm>
              <a:off x="3459" y="2927"/>
              <a:ext cx="3106" cy="985"/>
            </a:xfrm>
            <a:custGeom>
              <a:avLst/>
              <a:gdLst>
                <a:gd name="connsiteX0" fmla="*/ 0 w 3106"/>
                <a:gd name="connsiteY0" fmla="*/ 1129 h 1129"/>
                <a:gd name="connsiteX1" fmla="*/ 35 w 3106"/>
                <a:gd name="connsiteY1" fmla="*/ 26 h 1129"/>
                <a:gd name="connsiteX2" fmla="*/ 3106 w 3106"/>
                <a:gd name="connsiteY2" fmla="*/ 0 h 1129"/>
                <a:gd name="connsiteX3" fmla="*/ 2153 w 3106"/>
                <a:gd name="connsiteY3" fmla="*/ 1129 h 1129"/>
                <a:gd name="connsiteX4" fmla="*/ 0 w 3106"/>
                <a:gd name="connsiteY4" fmla="*/ 1129 h 1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 h="1129">
                  <a:moveTo>
                    <a:pt x="0" y="1129"/>
                  </a:moveTo>
                  <a:lnTo>
                    <a:pt x="35" y="26"/>
                  </a:lnTo>
                  <a:lnTo>
                    <a:pt x="3106" y="0"/>
                  </a:lnTo>
                  <a:lnTo>
                    <a:pt x="2153" y="1129"/>
                  </a:lnTo>
                  <a:lnTo>
                    <a:pt x="0" y="1129"/>
                  </a:lnTo>
                  <a:close/>
                </a:path>
              </a:pathLst>
            </a:custGeom>
            <a:solidFill>
              <a:schemeClr val="bg1"/>
            </a:solidFill>
            <a:ln>
              <a:solidFill>
                <a:srgbClr val="47AC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9" name="任意多边形 18"/>
            <p:cNvSpPr/>
            <p:nvPr>
              <p:custDataLst>
                <p:tags r:id="rId3"/>
              </p:custDataLst>
            </p:nvPr>
          </p:nvSpPr>
          <p:spPr>
            <a:xfrm>
              <a:off x="3394" y="2862"/>
              <a:ext cx="3106" cy="985"/>
            </a:xfrm>
            <a:custGeom>
              <a:avLst/>
              <a:gdLst>
                <a:gd name="connsiteX0" fmla="*/ 0 w 3106"/>
                <a:gd name="connsiteY0" fmla="*/ 1129 h 1129"/>
                <a:gd name="connsiteX1" fmla="*/ 35 w 3106"/>
                <a:gd name="connsiteY1" fmla="*/ 26 h 1129"/>
                <a:gd name="connsiteX2" fmla="*/ 3106 w 3106"/>
                <a:gd name="connsiteY2" fmla="*/ 0 h 1129"/>
                <a:gd name="connsiteX3" fmla="*/ 2153 w 3106"/>
                <a:gd name="connsiteY3" fmla="*/ 1129 h 1129"/>
                <a:gd name="connsiteX4" fmla="*/ 0 w 3106"/>
                <a:gd name="connsiteY4" fmla="*/ 1129 h 1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 h="1129">
                  <a:moveTo>
                    <a:pt x="0" y="1129"/>
                  </a:moveTo>
                  <a:lnTo>
                    <a:pt x="35" y="26"/>
                  </a:lnTo>
                  <a:lnTo>
                    <a:pt x="3106" y="0"/>
                  </a:lnTo>
                  <a:lnTo>
                    <a:pt x="2153" y="1129"/>
                  </a:lnTo>
                  <a:lnTo>
                    <a:pt x="0" y="1129"/>
                  </a:lnTo>
                  <a:close/>
                </a:path>
              </a:pathLst>
            </a:custGeom>
            <a:solidFill>
              <a:srgbClr val="0866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案例</a:t>
              </a:r>
              <a:r>
                <a:rPr lang="en-US" altLang="zh-CN"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20" name="肘形连接符 19"/>
            <p:cNvCxnSpPr/>
            <p:nvPr>
              <p:custDataLst>
                <p:tags r:id="rId4"/>
              </p:custDataLst>
            </p:nvPr>
          </p:nvCxnSpPr>
          <p:spPr>
            <a:xfrm rot="16200000" flipH="1">
              <a:off x="3075" y="3401"/>
              <a:ext cx="1037" cy="5"/>
            </a:xfrm>
            <a:prstGeom prst="bentConnector5">
              <a:avLst>
                <a:gd name="adj1" fmla="val -38669"/>
                <a:gd name="adj2" fmla="val 288500000"/>
                <a:gd name="adj3" fmla="val 145226"/>
              </a:avLst>
            </a:prstGeom>
            <a:ln>
              <a:gradFill>
                <a:gsLst>
                  <a:gs pos="9000">
                    <a:srgbClr val="086693"/>
                  </a:gs>
                  <a:gs pos="100000">
                    <a:schemeClr val="bg1"/>
                  </a:gs>
                  <a:gs pos="31000">
                    <a:schemeClr val="accent1">
                      <a:lumMod val="45000"/>
                      <a:lumOff val="55000"/>
                    </a:schemeClr>
                  </a:gs>
                  <a:gs pos="50000">
                    <a:schemeClr val="accent1">
                      <a:lumMod val="45000"/>
                      <a:lumOff val="55000"/>
                    </a:schemeClr>
                  </a:gs>
                  <a:gs pos="78000">
                    <a:schemeClr val="accent1">
                      <a:lumMod val="30000"/>
                      <a:lumOff val="70000"/>
                    </a:schemeClr>
                  </a:gs>
                </a:gsLst>
                <a:lin ang="5220000" scaled="0"/>
              </a:gradFill>
            </a:ln>
          </p:spPr>
          <p:style>
            <a:lnRef idx="1">
              <a:schemeClr val="accent1"/>
            </a:lnRef>
            <a:fillRef idx="0">
              <a:schemeClr val="accent1"/>
            </a:fillRef>
            <a:effectRef idx="0">
              <a:schemeClr val="accent1"/>
            </a:effectRef>
            <a:fontRef idx="minor">
              <a:schemeClr val="tx1"/>
            </a:fontRef>
          </p:style>
        </p:cxnSp>
      </p:grpSp>
      <p:sp>
        <p:nvSpPr>
          <p:cNvPr id="22" name="文本框 21"/>
          <p:cNvSpPr txBox="1"/>
          <p:nvPr>
            <p:custDataLst>
              <p:tags r:id="rId5"/>
            </p:custDataLst>
          </p:nvPr>
        </p:nvSpPr>
        <p:spPr>
          <a:xfrm>
            <a:off x="485140" y="3611880"/>
            <a:ext cx="9740265" cy="460375"/>
          </a:xfrm>
          <a:prstGeom prst="rect">
            <a:avLst/>
          </a:prstGeom>
          <a:noFill/>
        </p:spPr>
        <p:txBody>
          <a:bodyPr wrap="square" rtlCol="0" anchor="t">
            <a:spAutoFit/>
          </a:bodyPr>
          <a:p>
            <a:r>
              <a:rPr lang="zh-CN" altLang="en-US" sz="2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步骤：</a:t>
            </a:r>
            <a:r>
              <a:rPr lang="zh-CN" altLang="en-US" sz="20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ALTER TABLE Student_copy ADD phone char(11);         </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272" name="组合 272"/>
          <p:cNvGrpSpPr/>
          <p:nvPr/>
        </p:nvGrpSpPr>
        <p:grpSpPr>
          <a:xfrm>
            <a:off x="754380" y="1018540"/>
            <a:ext cx="6791960" cy="942975"/>
            <a:chOff x="-7823" y="0"/>
            <a:chExt cx="5256098" cy="454206"/>
          </a:xfrm>
        </p:grpSpPr>
        <p:sp>
          <p:nvSpPr>
            <p:cNvPr id="273" name="文本框 2"/>
            <p:cNvSpPr txBox="1">
              <a:spLocks noChangeArrowheads="1"/>
            </p:cNvSpPr>
            <p:nvPr>
              <p:custDataLst>
                <p:tags r:id="rId6"/>
              </p:custDataLst>
            </p:nvPr>
          </p:nvSpPr>
          <p:spPr bwMode="auto">
            <a:xfrm>
              <a:off x="-7823" y="108018"/>
              <a:ext cx="5248275" cy="346188"/>
            </a:xfrm>
            <a:prstGeom prst="rect">
              <a:avLst/>
            </a:prstGeom>
            <a:solidFill>
              <a:schemeClr val="accent5">
                <a:alpha val="30000"/>
              </a:schemeClr>
            </a:solidFill>
            <a:ln>
              <a:noFill/>
            </a:ln>
          </p:spPr>
          <p:style>
            <a:lnRef idx="0">
              <a:scrgbClr r="0" g="0" b="0"/>
            </a:lnRef>
            <a:fillRef idx="0">
              <a:scrgbClr r="0" g="0" b="0"/>
            </a:fillRef>
            <a:effectRef idx="0">
              <a:scrgbClr r="0" g="0" b="0"/>
            </a:effectRef>
            <a:fontRef idx="minor">
              <a:schemeClr val="lt1"/>
            </a:fontRef>
          </p:style>
          <p:txBody>
            <a:bodyPr rot="0" vert="horz" wrap="square" lIns="91440" tIns="45720" rIns="91440" bIns="45720" anchor="t" anchorCtr="0">
              <a:noAutofit/>
            </a:bodyPr>
            <a:lstStyle/>
            <a:p>
              <a:pPr algn="l">
                <a:lnSpc>
                  <a:spcPts val="1600"/>
                </a:lnSpc>
                <a:spcBef>
                  <a:spcPts val="0"/>
                </a:spcBef>
                <a:spcAft>
                  <a:spcPts val="0"/>
                </a:spcAft>
              </a:pPr>
              <a:r>
                <a:rPr lang="en-US" altLang="zh-CN" sz="1400" kern="1200">
                  <a:solidFill>
                    <a:srgbClr val="FF0D0D"/>
                  </a:solidFill>
                  <a:latin typeface="Arial" panose="020B0604020202020204"/>
                  <a:ea typeface="微软雅黑" panose="020B0503020204020204" pitchFamily="34" charset="-122"/>
                  <a:cs typeface="+mn-cs"/>
                  <a:sym typeface="Times New Roman" panose="02020603050405020304"/>
                </a:rPr>
                <a:t>ALTER</a:t>
              </a:r>
              <a:r>
                <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rPr>
                <a:t> TABLE &lt;数据表名称&gt;  </a:t>
              </a:r>
              <a:endPar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endParaRPr>
            </a:p>
            <a:p>
              <a:pPr indent="349250" algn="l">
                <a:lnSpc>
                  <a:spcPts val="1600"/>
                </a:lnSpc>
                <a:spcBef>
                  <a:spcPts val="0"/>
                </a:spcBef>
                <a:spcAft>
                  <a:spcPts val="0"/>
                </a:spcAft>
              </a:pPr>
              <a:r>
                <a:rPr lang="en-US" altLang="zh-CN" sz="1400" kern="1200">
                  <a:solidFill>
                    <a:srgbClr val="FF0D0D"/>
                  </a:solidFill>
                  <a:latin typeface="Arial" panose="020B0604020202020204"/>
                  <a:ea typeface="微软雅黑" panose="020B0503020204020204" pitchFamily="34" charset="-122"/>
                  <a:cs typeface="+mn-cs"/>
                  <a:sym typeface="Times New Roman" panose="02020603050405020304"/>
                </a:rPr>
                <a:t>Add</a:t>
              </a:r>
              <a:r>
                <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rPr>
                <a:t>  &lt;新字段名称&gt;  &lt;数据类型&gt;  [ 约束条件 ] </a:t>
              </a:r>
              <a:endPar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endParaRPr>
            </a:p>
            <a:p>
              <a:pPr algn="l">
                <a:lnSpc>
                  <a:spcPts val="1600"/>
                </a:lnSpc>
                <a:spcBef>
                  <a:spcPts val="0"/>
                </a:spcBef>
                <a:spcAft>
                  <a:spcPts val="0"/>
                </a:spcAft>
              </a:pPr>
              <a:r>
                <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rPr>
                <a:t>                 First  |  After  &lt;已存在字段名称&gt; ] ;</a:t>
              </a:r>
              <a:endPar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endParaRPr>
            </a:p>
          </p:txBody>
        </p:sp>
        <p:sp>
          <p:nvSpPr>
            <p:cNvPr id="278" name="文本框 278"/>
            <p:cNvSpPr txBox="1"/>
            <p:nvPr>
              <p:custDataLst>
                <p:tags r:id="rId7"/>
              </p:custDataLst>
            </p:nvPr>
          </p:nvSpPr>
          <p:spPr>
            <a:xfrm>
              <a:off x="0" y="0"/>
              <a:ext cx="5248275" cy="114898"/>
            </a:xfrm>
            <a:prstGeom prst="rect">
              <a:avLst/>
            </a:prstGeom>
            <a:solidFill>
              <a:prstClr val="white"/>
            </a:solidFill>
            <a:ln>
              <a:noFill/>
            </a:ln>
          </p:spPr>
          <p:txBody>
            <a:bodyPr rot="0" spcFirstLastPara="0" vertOverflow="overflow" horzOverflow="overflow" vert="horz" wrap="square" lIns="0" tIns="0" rIns="0" bIns="0" numCol="1" spcCol="0" rtlCol="0" fromWordArt="0" anchor="t" anchorCtr="0" forceAA="0" compatLnSpc="1">
              <a:noAutofit/>
            </a:bodyPr>
            <a:lstStyle/>
            <a:p>
              <a:pPr algn="just"/>
              <a:r>
                <a:rPr lang="en-US" altLang="zh-CN" sz="1600" kern="100">
                  <a:latin typeface="等线 Light" panose="02010600030101010101" charset="-122"/>
                  <a:ea typeface="黑体" panose="02010609060101010101" charset="-122"/>
                  <a:cs typeface="Times New Roman" panose="02020603050405020304"/>
                  <a:sym typeface="Times New Roman" panose="02020603050405020304"/>
                </a:rPr>
                <a:t>语法格式：</a:t>
              </a:r>
              <a:endParaRPr lang="en-US" altLang="zh-CN" sz="1600" kern="100">
                <a:solidFill>
                  <a:srgbClr val="404040"/>
                </a:solidFill>
                <a:latin typeface="等线 Light" panose="02010600030101010101" charset="-122"/>
                <a:ea typeface="黑体" panose="02010609060101010101" charset="-122"/>
                <a:cs typeface="Times New Roman" panose="02020603050405020304"/>
                <a:sym typeface="Times New Roman" panose="02020603050405020304"/>
              </a:endParaRPr>
            </a:p>
          </p:txBody>
        </p:sp>
      </p:grpSp>
      <p:pic>
        <p:nvPicPr>
          <p:cNvPr id="856" name="图片 856"/>
          <p:cNvPicPr>
            <a:picLocks noChangeAspect="1"/>
          </p:cNvPicPr>
          <p:nvPr>
            <p:custDataLst>
              <p:tags r:id="rId8"/>
            </p:custDataLst>
          </p:nvPr>
        </p:nvPicPr>
        <p:blipFill>
          <a:blip r:embed="rId9"/>
          <a:stretch>
            <a:fillRect/>
          </a:stretch>
        </p:blipFill>
        <p:spPr>
          <a:xfrm>
            <a:off x="934085" y="4130675"/>
            <a:ext cx="5484495" cy="2399030"/>
          </a:xfrm>
          <a:prstGeom prst="rect">
            <a:avLst/>
          </a:prstGeom>
        </p:spPr>
      </p:pic>
      <p:sp>
        <p:nvSpPr>
          <p:cNvPr id="100" name="文本框 99"/>
          <p:cNvSpPr txBox="1"/>
          <p:nvPr/>
        </p:nvSpPr>
        <p:spPr>
          <a:xfrm>
            <a:off x="934085" y="6489700"/>
            <a:ext cx="9779635" cy="306705"/>
          </a:xfrm>
          <a:prstGeom prst="rect">
            <a:avLst/>
          </a:prstGeom>
          <a:noFill/>
          <a:ln w="9525">
            <a:noFill/>
          </a:ln>
        </p:spPr>
        <p:txBody>
          <a:bodyPr wrap="square">
            <a:spAutoFit/>
          </a:bodyPr>
          <a:p>
            <a:pPr marL="266700" indent="-266700"/>
            <a:r>
              <a:rPr lang="en-US" sz="1400" b="0">
                <a:solidFill>
                  <a:srgbClr val="000000"/>
                </a:solidFill>
                <a:latin typeface="Wingdings" panose="05000000000000000000" charset="0"/>
                <a:ea typeface="等线" panose="02010600030101010101" charset="-122"/>
              </a:rPr>
              <a:t>Ø </a:t>
            </a:r>
            <a:r>
              <a:rPr lang="zh-CN" sz="1400" b="0">
                <a:solidFill>
                  <a:srgbClr val="000000"/>
                </a:solidFill>
                <a:latin typeface="MicrosoftYaHei" charset="0"/>
                <a:ea typeface="宋体" panose="02010600030101010101" pitchFamily="2" charset="-122"/>
              </a:rPr>
              <a:t>通过查看</a:t>
            </a:r>
            <a:r>
              <a:rPr lang="en-US" sz="1400" b="0">
                <a:solidFill>
                  <a:srgbClr val="000000"/>
                </a:solidFill>
                <a:latin typeface="MicrosoftYaHei" charset="0"/>
                <a:ea typeface="等线" panose="02010600030101010101" charset="-122"/>
                <a:cs typeface="Times New Roman" panose="02020603050405020304" charset="0"/>
              </a:rPr>
              <a:t>Student_copy</a:t>
            </a:r>
            <a:r>
              <a:rPr lang="zh-CN" sz="1400" b="0">
                <a:solidFill>
                  <a:srgbClr val="000000"/>
                </a:solidFill>
                <a:ea typeface="等线" panose="02010600030101010101" charset="-122"/>
              </a:rPr>
              <a:t>表结构，</a:t>
            </a:r>
            <a:r>
              <a:rPr lang="en-US" sz="1400" b="0">
                <a:solidFill>
                  <a:srgbClr val="000000"/>
                </a:solidFill>
                <a:latin typeface="MicrosoftYaHei" charset="0"/>
                <a:ea typeface="等线" panose="02010600030101010101" charset="-122"/>
              </a:rPr>
              <a:t>phone</a:t>
            </a:r>
            <a:r>
              <a:rPr lang="zh-CN" sz="1400" b="0">
                <a:solidFill>
                  <a:srgbClr val="000000"/>
                </a:solidFill>
                <a:ea typeface="等线" panose="02010600030101010101" charset="-122"/>
              </a:rPr>
              <a:t>字段已添加</a:t>
            </a:r>
            <a:r>
              <a:rPr lang="zh-CN" sz="1400" b="0">
                <a:solidFill>
                  <a:srgbClr val="000000"/>
                </a:solidFill>
                <a:latin typeface="MicrosoftYaHei" charset="0"/>
                <a:ea typeface="宋体" panose="02010600030101010101" pitchFamily="2" charset="-122"/>
              </a:rPr>
              <a:t>。</a:t>
            </a:r>
            <a:endParaRPr lang="zh-CN" altLang="en-US" sz="1400" b="0">
              <a:solidFill>
                <a:srgbClr val="000000"/>
              </a:solidFill>
              <a:latin typeface="MicrosoftYaHei"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med" p14:dur="750">
        <p:pull/>
      </p:transition>
    </mc:Choice>
    <mc:Fallback>
      <p:transition spd="med">
        <p:pull/>
      </p:transition>
    </mc:Fallback>
  </mc:AlternateContent>
  <p:timing>
    <p:tnLst>
      <p:par>
        <p:cTn id="1" dur="indefinite" restart="never" nodeType="tmRoot"/>
      </p:par>
    </p:tnLst>
    <p:bldLst>
      <p:bldP spid="2" grpId="0"/>
      <p:bldP spid="15" grpId="0" bldLvl="0" animBg="1"/>
      <p:bldP spid="14" grpId="0" bldLvl="0" animBg="1"/>
      <p:bldP spid="2" grpId="1"/>
      <p:bldP spid="15" grpId="1" animBg="1"/>
      <p:bldP spid="14" grpId="1" animBg="1"/>
      <p:bldP spid="6" grpId="0" bldLvl="0" animBg="1"/>
      <p:bldP spid="6" grpId="1" animBg="1"/>
      <p:bldP spid="13" grpId="0"/>
      <p:bldP spid="13" grpId="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3363595"/>
            <a:ext cx="12192000" cy="3275330"/>
          </a:xfrm>
          <a:prstGeom prst="rect">
            <a:avLst/>
          </a:prstGeom>
          <a:solidFill>
            <a:srgbClr val="C3E4F2">
              <a:alpha val="17000"/>
            </a:srgbClr>
          </a:solidFill>
          <a:ln>
            <a:noFill/>
          </a:ln>
          <a:effectLst>
            <a:glow>
              <a:schemeClr val="accent1">
                <a:alpha val="55000"/>
              </a:schemeClr>
            </a:glow>
            <a:outerShdw blurRad="1143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a:xfrm>
            <a:off x="231140" y="377190"/>
            <a:ext cx="5864860" cy="454025"/>
          </a:xfrm>
        </p:spPr>
        <p:txBody>
          <a:bodyPr>
            <a:normAutofit fontScale="90000"/>
          </a:bodyPr>
          <a:lstStyle/>
          <a:p>
            <a:pPr lvl="0" algn="just"/>
            <a:r>
              <a:rPr lang="zh-CN" sz="3110" b="1" dirty="0">
                <a:latin typeface="微软雅黑" panose="020B0503020204020204" pitchFamily="34" charset="-122"/>
                <a:ea typeface="微软雅黑" panose="020B0503020204020204" pitchFamily="34" charset="-122"/>
                <a:cs typeface="微软雅黑" panose="020B0503020204020204" pitchFamily="34" charset="-122"/>
              </a:rPr>
              <a:t>二、</a:t>
            </a:r>
            <a:r>
              <a:rPr lang="zh-CN" sz="3110" b="1" dirty="0">
                <a:latin typeface="微软雅黑" panose="020B0503020204020204" pitchFamily="34" charset="-122"/>
                <a:ea typeface="微软雅黑" panose="020B0503020204020204" pitchFamily="34" charset="-122"/>
                <a:cs typeface="微软雅黑" panose="020B0503020204020204" pitchFamily="34" charset="-122"/>
                <a:sym typeface="+mn-ea"/>
              </a:rPr>
              <a:t>添加字段(Add)</a:t>
            </a:r>
            <a:endParaRPr lang="zh-CN" sz="3110" b="1"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4" name="等腰三角形 13"/>
          <p:cNvSpPr/>
          <p:nvPr/>
        </p:nvSpPr>
        <p:spPr>
          <a:xfrm rot="20940000">
            <a:off x="384238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413702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cxnSp>
        <p:nvCxnSpPr>
          <p:cNvPr id="12" name="直接连接符 11"/>
          <p:cNvCxnSpPr/>
          <p:nvPr/>
        </p:nvCxnSpPr>
        <p:spPr>
          <a:xfrm flipV="1">
            <a:off x="266700" y="885190"/>
            <a:ext cx="3876675" cy="1905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13" name="内容占位符 2"/>
          <p:cNvSpPr>
            <a:spLocks noGrp="1"/>
          </p:cNvSpPr>
          <p:nvPr>
            <p:custDataLst>
              <p:tags r:id="rId1"/>
            </p:custDataLst>
          </p:nvPr>
        </p:nvSpPr>
        <p:spPr>
          <a:xfrm>
            <a:off x="2567940" y="2428240"/>
            <a:ext cx="8676640" cy="8509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fontAlgn="auto">
              <a:lnSpc>
                <a:spcPct val="130000"/>
              </a:lnSpc>
              <a:buNone/>
            </a:pPr>
            <a:r>
              <a:rPr sz="2000" dirty="0">
                <a:latin typeface="微软雅黑" panose="020B0503020204020204" pitchFamily="34" charset="-122"/>
                <a:ea typeface="微软雅黑" panose="020B0503020204020204" pitchFamily="34" charset="-122"/>
                <a:cs typeface="微软雅黑" panose="020B0503020204020204" pitchFamily="34" charset="-122"/>
                <a:sym typeface="+mn-ea"/>
              </a:rPr>
              <a:t>在Student_copy表中在Birth之后增加一列储存居住地址，列名Address，数据类型为varchar(30)，可以为空。</a:t>
            </a:r>
            <a:endParaRPr sz="20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16" name="组合 15"/>
          <p:cNvGrpSpPr/>
          <p:nvPr/>
        </p:nvGrpSpPr>
        <p:grpSpPr>
          <a:xfrm>
            <a:off x="595630" y="2529205"/>
            <a:ext cx="2013585" cy="672465"/>
            <a:chOff x="3394" y="2862"/>
            <a:chExt cx="3171" cy="1059"/>
          </a:xfrm>
        </p:grpSpPr>
        <p:sp>
          <p:nvSpPr>
            <p:cNvPr id="17" name="任意多边形 16"/>
            <p:cNvSpPr/>
            <p:nvPr>
              <p:custDataLst>
                <p:tags r:id="rId2"/>
              </p:custDataLst>
            </p:nvPr>
          </p:nvSpPr>
          <p:spPr>
            <a:xfrm>
              <a:off x="3459" y="2927"/>
              <a:ext cx="3106" cy="985"/>
            </a:xfrm>
            <a:custGeom>
              <a:avLst/>
              <a:gdLst>
                <a:gd name="connsiteX0" fmla="*/ 0 w 3106"/>
                <a:gd name="connsiteY0" fmla="*/ 1129 h 1129"/>
                <a:gd name="connsiteX1" fmla="*/ 35 w 3106"/>
                <a:gd name="connsiteY1" fmla="*/ 26 h 1129"/>
                <a:gd name="connsiteX2" fmla="*/ 3106 w 3106"/>
                <a:gd name="connsiteY2" fmla="*/ 0 h 1129"/>
                <a:gd name="connsiteX3" fmla="*/ 2153 w 3106"/>
                <a:gd name="connsiteY3" fmla="*/ 1129 h 1129"/>
                <a:gd name="connsiteX4" fmla="*/ 0 w 3106"/>
                <a:gd name="connsiteY4" fmla="*/ 1129 h 1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 h="1129">
                  <a:moveTo>
                    <a:pt x="0" y="1129"/>
                  </a:moveTo>
                  <a:lnTo>
                    <a:pt x="35" y="26"/>
                  </a:lnTo>
                  <a:lnTo>
                    <a:pt x="3106" y="0"/>
                  </a:lnTo>
                  <a:lnTo>
                    <a:pt x="2153" y="1129"/>
                  </a:lnTo>
                  <a:lnTo>
                    <a:pt x="0" y="1129"/>
                  </a:lnTo>
                  <a:close/>
                </a:path>
              </a:pathLst>
            </a:custGeom>
            <a:solidFill>
              <a:schemeClr val="bg1"/>
            </a:solidFill>
            <a:ln>
              <a:solidFill>
                <a:srgbClr val="47AC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9" name="任意多边形 18"/>
            <p:cNvSpPr/>
            <p:nvPr>
              <p:custDataLst>
                <p:tags r:id="rId3"/>
              </p:custDataLst>
            </p:nvPr>
          </p:nvSpPr>
          <p:spPr>
            <a:xfrm>
              <a:off x="3394" y="2862"/>
              <a:ext cx="3106" cy="985"/>
            </a:xfrm>
            <a:custGeom>
              <a:avLst/>
              <a:gdLst>
                <a:gd name="connsiteX0" fmla="*/ 0 w 3106"/>
                <a:gd name="connsiteY0" fmla="*/ 1129 h 1129"/>
                <a:gd name="connsiteX1" fmla="*/ 35 w 3106"/>
                <a:gd name="connsiteY1" fmla="*/ 26 h 1129"/>
                <a:gd name="connsiteX2" fmla="*/ 3106 w 3106"/>
                <a:gd name="connsiteY2" fmla="*/ 0 h 1129"/>
                <a:gd name="connsiteX3" fmla="*/ 2153 w 3106"/>
                <a:gd name="connsiteY3" fmla="*/ 1129 h 1129"/>
                <a:gd name="connsiteX4" fmla="*/ 0 w 3106"/>
                <a:gd name="connsiteY4" fmla="*/ 1129 h 1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 h="1129">
                  <a:moveTo>
                    <a:pt x="0" y="1129"/>
                  </a:moveTo>
                  <a:lnTo>
                    <a:pt x="35" y="26"/>
                  </a:lnTo>
                  <a:lnTo>
                    <a:pt x="3106" y="0"/>
                  </a:lnTo>
                  <a:lnTo>
                    <a:pt x="2153" y="1129"/>
                  </a:lnTo>
                  <a:lnTo>
                    <a:pt x="0" y="1129"/>
                  </a:lnTo>
                  <a:close/>
                </a:path>
              </a:pathLst>
            </a:custGeom>
            <a:solidFill>
              <a:srgbClr val="0866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案例</a:t>
              </a:r>
              <a:r>
                <a:rPr lang="en-US" altLang="zh-CN"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20" name="肘形连接符 19"/>
            <p:cNvCxnSpPr/>
            <p:nvPr>
              <p:custDataLst>
                <p:tags r:id="rId4"/>
              </p:custDataLst>
            </p:nvPr>
          </p:nvCxnSpPr>
          <p:spPr>
            <a:xfrm rot="16200000" flipH="1">
              <a:off x="3075" y="3401"/>
              <a:ext cx="1037" cy="5"/>
            </a:xfrm>
            <a:prstGeom prst="bentConnector5">
              <a:avLst>
                <a:gd name="adj1" fmla="val -38669"/>
                <a:gd name="adj2" fmla="val 288500000"/>
                <a:gd name="adj3" fmla="val 145226"/>
              </a:avLst>
            </a:prstGeom>
            <a:ln>
              <a:gradFill>
                <a:gsLst>
                  <a:gs pos="9000">
                    <a:srgbClr val="086693"/>
                  </a:gs>
                  <a:gs pos="100000">
                    <a:schemeClr val="bg1"/>
                  </a:gs>
                  <a:gs pos="31000">
                    <a:schemeClr val="accent1">
                      <a:lumMod val="45000"/>
                      <a:lumOff val="55000"/>
                    </a:schemeClr>
                  </a:gs>
                  <a:gs pos="50000">
                    <a:schemeClr val="accent1">
                      <a:lumMod val="45000"/>
                      <a:lumOff val="55000"/>
                    </a:schemeClr>
                  </a:gs>
                  <a:gs pos="78000">
                    <a:schemeClr val="accent1">
                      <a:lumMod val="30000"/>
                      <a:lumOff val="70000"/>
                    </a:schemeClr>
                  </a:gs>
                </a:gsLst>
                <a:lin ang="5220000" scaled="0"/>
              </a:gradFill>
            </a:ln>
          </p:spPr>
          <p:style>
            <a:lnRef idx="1">
              <a:schemeClr val="accent1"/>
            </a:lnRef>
            <a:fillRef idx="0">
              <a:schemeClr val="accent1"/>
            </a:fillRef>
            <a:effectRef idx="0">
              <a:schemeClr val="accent1"/>
            </a:effectRef>
            <a:fontRef idx="minor">
              <a:schemeClr val="tx1"/>
            </a:fontRef>
          </p:style>
        </p:cxnSp>
      </p:grpSp>
      <p:sp>
        <p:nvSpPr>
          <p:cNvPr id="22" name="文本框 21"/>
          <p:cNvSpPr txBox="1"/>
          <p:nvPr>
            <p:custDataLst>
              <p:tags r:id="rId5"/>
            </p:custDataLst>
          </p:nvPr>
        </p:nvSpPr>
        <p:spPr>
          <a:xfrm>
            <a:off x="485140" y="3611880"/>
            <a:ext cx="9740265" cy="460375"/>
          </a:xfrm>
          <a:prstGeom prst="rect">
            <a:avLst/>
          </a:prstGeom>
          <a:noFill/>
        </p:spPr>
        <p:txBody>
          <a:bodyPr wrap="square" rtlCol="0" anchor="t">
            <a:spAutoFit/>
          </a:bodyPr>
          <a:p>
            <a:r>
              <a:rPr lang="zh-CN" altLang="en-US" sz="2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步骤：</a:t>
            </a:r>
            <a:r>
              <a:rPr lang="zh-CN" altLang="en-US" sz="20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ALTER TABLE Student_copy ADD Address varchar(30) after Birth;  </a:t>
            </a:r>
            <a:r>
              <a:rPr lang="zh-CN" altLang="en-US" sz="20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272" name="组合 272"/>
          <p:cNvGrpSpPr/>
          <p:nvPr/>
        </p:nvGrpSpPr>
        <p:grpSpPr>
          <a:xfrm>
            <a:off x="754380" y="1018540"/>
            <a:ext cx="6791960" cy="942975"/>
            <a:chOff x="-7823" y="0"/>
            <a:chExt cx="5256098" cy="454206"/>
          </a:xfrm>
        </p:grpSpPr>
        <p:sp>
          <p:nvSpPr>
            <p:cNvPr id="273" name="文本框 2"/>
            <p:cNvSpPr txBox="1">
              <a:spLocks noChangeArrowheads="1"/>
            </p:cNvSpPr>
            <p:nvPr>
              <p:custDataLst>
                <p:tags r:id="rId6"/>
              </p:custDataLst>
            </p:nvPr>
          </p:nvSpPr>
          <p:spPr bwMode="auto">
            <a:xfrm>
              <a:off x="-7823" y="108018"/>
              <a:ext cx="5248275" cy="346188"/>
            </a:xfrm>
            <a:prstGeom prst="rect">
              <a:avLst/>
            </a:prstGeom>
            <a:solidFill>
              <a:schemeClr val="accent5">
                <a:alpha val="30000"/>
              </a:schemeClr>
            </a:solidFill>
            <a:ln>
              <a:noFill/>
            </a:ln>
          </p:spPr>
          <p:style>
            <a:lnRef idx="0">
              <a:scrgbClr r="0" g="0" b="0"/>
            </a:lnRef>
            <a:fillRef idx="0">
              <a:scrgbClr r="0" g="0" b="0"/>
            </a:fillRef>
            <a:effectRef idx="0">
              <a:scrgbClr r="0" g="0" b="0"/>
            </a:effectRef>
            <a:fontRef idx="minor">
              <a:schemeClr val="lt1"/>
            </a:fontRef>
          </p:style>
          <p:txBody>
            <a:bodyPr rot="0" vert="horz" wrap="square" lIns="91440" tIns="45720" rIns="91440" bIns="45720" anchor="t" anchorCtr="0">
              <a:noAutofit/>
            </a:bodyPr>
            <a:lstStyle/>
            <a:p>
              <a:pPr algn="l">
                <a:lnSpc>
                  <a:spcPts val="1600"/>
                </a:lnSpc>
                <a:spcBef>
                  <a:spcPts val="0"/>
                </a:spcBef>
                <a:spcAft>
                  <a:spcPts val="0"/>
                </a:spcAft>
              </a:pPr>
              <a:r>
                <a:rPr lang="en-US" altLang="zh-CN" sz="1400" kern="1200">
                  <a:solidFill>
                    <a:srgbClr val="FF0D0D"/>
                  </a:solidFill>
                  <a:latin typeface="Arial" panose="020B0604020202020204"/>
                  <a:ea typeface="微软雅黑" panose="020B0503020204020204" pitchFamily="34" charset="-122"/>
                  <a:cs typeface="+mn-cs"/>
                  <a:sym typeface="Times New Roman" panose="02020603050405020304"/>
                </a:rPr>
                <a:t>ALTER</a:t>
              </a:r>
              <a:r>
                <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rPr>
                <a:t> TABLE &lt;数据表名称&gt;  </a:t>
              </a:r>
              <a:endPar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endParaRPr>
            </a:p>
            <a:p>
              <a:pPr indent="349250" algn="l">
                <a:lnSpc>
                  <a:spcPts val="1600"/>
                </a:lnSpc>
                <a:spcBef>
                  <a:spcPts val="0"/>
                </a:spcBef>
                <a:spcAft>
                  <a:spcPts val="0"/>
                </a:spcAft>
              </a:pPr>
              <a:r>
                <a:rPr lang="en-US" altLang="zh-CN" sz="1400" kern="1200">
                  <a:solidFill>
                    <a:srgbClr val="FF0D0D"/>
                  </a:solidFill>
                  <a:latin typeface="Arial" panose="020B0604020202020204"/>
                  <a:ea typeface="微软雅黑" panose="020B0503020204020204" pitchFamily="34" charset="-122"/>
                  <a:cs typeface="+mn-cs"/>
                  <a:sym typeface="Times New Roman" panose="02020603050405020304"/>
                </a:rPr>
                <a:t>Add</a:t>
              </a:r>
              <a:r>
                <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rPr>
                <a:t>  &lt;新字段名称&gt;  &lt;数据类型&gt;  [ 约束条件 ] </a:t>
              </a:r>
              <a:endPar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endParaRPr>
            </a:p>
            <a:p>
              <a:pPr algn="l">
                <a:lnSpc>
                  <a:spcPts val="1600"/>
                </a:lnSpc>
                <a:spcBef>
                  <a:spcPts val="0"/>
                </a:spcBef>
                <a:spcAft>
                  <a:spcPts val="0"/>
                </a:spcAft>
              </a:pPr>
              <a:r>
                <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rPr>
                <a:t>                 First  |  After  &lt;已存在字段名称&gt; ] ;</a:t>
              </a:r>
              <a:endPar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endParaRPr>
            </a:p>
          </p:txBody>
        </p:sp>
        <p:sp>
          <p:nvSpPr>
            <p:cNvPr id="278" name="文本框 278"/>
            <p:cNvSpPr txBox="1"/>
            <p:nvPr>
              <p:custDataLst>
                <p:tags r:id="rId7"/>
              </p:custDataLst>
            </p:nvPr>
          </p:nvSpPr>
          <p:spPr>
            <a:xfrm>
              <a:off x="0" y="0"/>
              <a:ext cx="5248275" cy="114898"/>
            </a:xfrm>
            <a:prstGeom prst="rect">
              <a:avLst/>
            </a:prstGeom>
            <a:solidFill>
              <a:prstClr val="white"/>
            </a:solidFill>
            <a:ln>
              <a:noFill/>
            </a:ln>
          </p:spPr>
          <p:txBody>
            <a:bodyPr rot="0" spcFirstLastPara="0" vertOverflow="overflow" horzOverflow="overflow" vert="horz" wrap="square" lIns="0" tIns="0" rIns="0" bIns="0" numCol="1" spcCol="0" rtlCol="0" fromWordArt="0" anchor="t" anchorCtr="0" forceAA="0" compatLnSpc="1">
              <a:noAutofit/>
            </a:bodyPr>
            <a:lstStyle/>
            <a:p>
              <a:pPr algn="just"/>
              <a:r>
                <a:rPr lang="en-US" altLang="zh-CN" sz="1600" kern="100">
                  <a:latin typeface="等线 Light" panose="02010600030101010101" charset="-122"/>
                  <a:ea typeface="黑体" panose="02010609060101010101" charset="-122"/>
                  <a:cs typeface="Times New Roman" panose="02020603050405020304"/>
                  <a:sym typeface="Times New Roman" panose="02020603050405020304"/>
                </a:rPr>
                <a:t>语法格式：</a:t>
              </a:r>
              <a:endParaRPr lang="en-US" altLang="zh-CN" sz="1600" kern="100">
                <a:solidFill>
                  <a:srgbClr val="404040"/>
                </a:solidFill>
                <a:latin typeface="等线 Light" panose="02010600030101010101" charset="-122"/>
                <a:ea typeface="黑体" panose="02010609060101010101" charset="-122"/>
                <a:cs typeface="Times New Roman" panose="02020603050405020304"/>
                <a:sym typeface="Times New Roman" panose="02020603050405020304"/>
              </a:endParaRPr>
            </a:p>
          </p:txBody>
        </p:sp>
      </p:grpSp>
      <p:sp>
        <p:nvSpPr>
          <p:cNvPr id="100" name="文本框 99"/>
          <p:cNvSpPr txBox="1"/>
          <p:nvPr/>
        </p:nvSpPr>
        <p:spPr>
          <a:xfrm>
            <a:off x="934085" y="6489700"/>
            <a:ext cx="9779635" cy="306705"/>
          </a:xfrm>
          <a:prstGeom prst="rect">
            <a:avLst/>
          </a:prstGeom>
          <a:noFill/>
          <a:ln w="9525">
            <a:noFill/>
          </a:ln>
        </p:spPr>
        <p:txBody>
          <a:bodyPr wrap="square">
            <a:spAutoFit/>
          </a:bodyPr>
          <a:p>
            <a:pPr marL="266700" indent="-266700"/>
            <a:r>
              <a:rPr lang="en-US" sz="1400" b="0">
                <a:solidFill>
                  <a:srgbClr val="000000"/>
                </a:solidFill>
                <a:latin typeface="Wingdings" panose="05000000000000000000" charset="0"/>
                <a:ea typeface="等线" panose="02010600030101010101" charset="-122"/>
              </a:rPr>
              <a:t>Ø </a:t>
            </a:r>
            <a:r>
              <a:rPr sz="1400" b="0">
                <a:solidFill>
                  <a:srgbClr val="000000"/>
                </a:solidFill>
              </a:rPr>
              <a:t>通过查看Student_copy表结构，Address字段已添加在Birth字段之后。</a:t>
            </a:r>
            <a:endParaRPr sz="1400" b="0">
              <a:solidFill>
                <a:srgbClr val="000000"/>
              </a:solidFill>
            </a:endParaRPr>
          </a:p>
        </p:txBody>
      </p:sp>
      <p:pic>
        <p:nvPicPr>
          <p:cNvPr id="857" name="图片 857"/>
          <p:cNvPicPr>
            <a:picLocks noChangeAspect="1"/>
          </p:cNvPicPr>
          <p:nvPr>
            <p:custDataLst>
              <p:tags r:id="rId8"/>
            </p:custDataLst>
          </p:nvPr>
        </p:nvPicPr>
        <p:blipFill>
          <a:blip r:embed="rId9"/>
          <a:stretch>
            <a:fillRect/>
          </a:stretch>
        </p:blipFill>
        <p:spPr>
          <a:xfrm>
            <a:off x="907415" y="4072255"/>
            <a:ext cx="5188585" cy="23475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50">
        <p:pull/>
      </p:transition>
    </mc:Choice>
    <mc:Fallback>
      <p:transition spd="med">
        <p:pull/>
      </p:transition>
    </mc:Fallback>
  </mc:AlternateContent>
  <p:timing>
    <p:tnLst>
      <p:par>
        <p:cTn id="1" dur="indefinite" restart="never" nodeType="tmRoot"/>
      </p:par>
    </p:tnLst>
    <p:bldLst>
      <p:bldP spid="2" grpId="0"/>
      <p:bldP spid="15" grpId="0" bldLvl="0" animBg="1"/>
      <p:bldP spid="14" grpId="0" bldLvl="0" animBg="1"/>
      <p:bldP spid="2" grpId="1"/>
      <p:bldP spid="15" grpId="1" animBg="1"/>
      <p:bldP spid="14" grpId="1" animBg="1"/>
      <p:bldP spid="6" grpId="0" bldLvl="0" animBg="1"/>
      <p:bldP spid="6" grpId="1" animBg="1"/>
      <p:bldP spid="13" grpId="0"/>
      <p:bldP spid="13" grpId="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3363595"/>
            <a:ext cx="12192000" cy="3275330"/>
          </a:xfrm>
          <a:prstGeom prst="rect">
            <a:avLst/>
          </a:prstGeom>
          <a:solidFill>
            <a:srgbClr val="C3E4F2">
              <a:alpha val="17000"/>
            </a:srgbClr>
          </a:solidFill>
          <a:ln>
            <a:noFill/>
          </a:ln>
          <a:effectLst>
            <a:glow>
              <a:schemeClr val="accent1">
                <a:alpha val="55000"/>
              </a:schemeClr>
            </a:glow>
            <a:outerShdw blurRad="1143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a:xfrm>
            <a:off x="231140" y="377190"/>
            <a:ext cx="5864860" cy="454025"/>
          </a:xfrm>
        </p:spPr>
        <p:txBody>
          <a:bodyPr>
            <a:normAutofit fontScale="90000"/>
          </a:bodyPr>
          <a:lstStyle/>
          <a:p>
            <a:pPr lvl="0" algn="just"/>
            <a:r>
              <a:rPr lang="zh-CN" sz="3110" b="1" dirty="0">
                <a:latin typeface="微软雅黑" panose="020B0503020204020204" pitchFamily="34" charset="-122"/>
                <a:ea typeface="微软雅黑" panose="020B0503020204020204" pitchFamily="34" charset="-122"/>
                <a:cs typeface="微软雅黑" panose="020B0503020204020204" pitchFamily="34" charset="-122"/>
              </a:rPr>
              <a:t>三、</a:t>
            </a:r>
            <a:r>
              <a:rPr lang="zh-CN" sz="3110" b="1" dirty="0">
                <a:latin typeface="微软雅黑" panose="020B0503020204020204" pitchFamily="34" charset="-122"/>
                <a:ea typeface="微软雅黑" panose="020B0503020204020204" pitchFamily="34" charset="-122"/>
                <a:cs typeface="微软雅黑" panose="020B0503020204020204" pitchFamily="34" charset="-122"/>
                <a:sym typeface="+mn-ea"/>
              </a:rPr>
              <a:t>删除字段(</a:t>
            </a:r>
            <a:r>
              <a:rPr lang="en-US" altLang="zh-CN" sz="3110" b="1" dirty="0">
                <a:latin typeface="微软雅黑" panose="020B0503020204020204" pitchFamily="34" charset="-122"/>
                <a:ea typeface="微软雅黑" panose="020B0503020204020204" pitchFamily="34" charset="-122"/>
                <a:cs typeface="微软雅黑" panose="020B0503020204020204" pitchFamily="34" charset="-122"/>
                <a:sym typeface="+mn-ea"/>
              </a:rPr>
              <a:t>DROP</a:t>
            </a:r>
            <a:r>
              <a:rPr lang="zh-CN" sz="3110" b="1"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sz="3110" b="1"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4" name="等腰三角形 13"/>
          <p:cNvSpPr/>
          <p:nvPr/>
        </p:nvSpPr>
        <p:spPr>
          <a:xfrm rot="20940000">
            <a:off x="384238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413702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cxnSp>
        <p:nvCxnSpPr>
          <p:cNvPr id="12" name="直接连接符 11"/>
          <p:cNvCxnSpPr/>
          <p:nvPr/>
        </p:nvCxnSpPr>
        <p:spPr>
          <a:xfrm flipV="1">
            <a:off x="266700" y="885190"/>
            <a:ext cx="3876675" cy="1905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13" name="内容占位符 2"/>
          <p:cNvSpPr>
            <a:spLocks noGrp="1"/>
          </p:cNvSpPr>
          <p:nvPr>
            <p:custDataLst>
              <p:tags r:id="rId1"/>
            </p:custDataLst>
          </p:nvPr>
        </p:nvSpPr>
        <p:spPr>
          <a:xfrm>
            <a:off x="2663825" y="2207260"/>
            <a:ext cx="8676640" cy="8509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fontAlgn="auto">
              <a:lnSpc>
                <a:spcPct val="130000"/>
              </a:lnSpc>
              <a:buNone/>
            </a:pPr>
            <a:r>
              <a:rPr sz="2000" dirty="0">
                <a:latin typeface="微软雅黑" panose="020B0503020204020204" pitchFamily="34" charset="-122"/>
                <a:ea typeface="微软雅黑" panose="020B0503020204020204" pitchFamily="34" charset="-122"/>
                <a:cs typeface="微软雅黑" panose="020B0503020204020204" pitchFamily="34" charset="-122"/>
                <a:sym typeface="+mn-ea"/>
              </a:rPr>
              <a:t>删除Student_copy表中phone字段，列名phone。</a:t>
            </a:r>
            <a:endParaRPr sz="20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16" name="组合 15"/>
          <p:cNvGrpSpPr/>
          <p:nvPr/>
        </p:nvGrpSpPr>
        <p:grpSpPr>
          <a:xfrm>
            <a:off x="595630" y="2223770"/>
            <a:ext cx="2013585" cy="672465"/>
            <a:chOff x="3394" y="2862"/>
            <a:chExt cx="3171" cy="1059"/>
          </a:xfrm>
        </p:grpSpPr>
        <p:sp>
          <p:nvSpPr>
            <p:cNvPr id="17" name="任意多边形 16"/>
            <p:cNvSpPr/>
            <p:nvPr>
              <p:custDataLst>
                <p:tags r:id="rId2"/>
              </p:custDataLst>
            </p:nvPr>
          </p:nvSpPr>
          <p:spPr>
            <a:xfrm>
              <a:off x="3459" y="2927"/>
              <a:ext cx="3106" cy="985"/>
            </a:xfrm>
            <a:custGeom>
              <a:avLst/>
              <a:gdLst>
                <a:gd name="connsiteX0" fmla="*/ 0 w 3106"/>
                <a:gd name="connsiteY0" fmla="*/ 1129 h 1129"/>
                <a:gd name="connsiteX1" fmla="*/ 35 w 3106"/>
                <a:gd name="connsiteY1" fmla="*/ 26 h 1129"/>
                <a:gd name="connsiteX2" fmla="*/ 3106 w 3106"/>
                <a:gd name="connsiteY2" fmla="*/ 0 h 1129"/>
                <a:gd name="connsiteX3" fmla="*/ 2153 w 3106"/>
                <a:gd name="connsiteY3" fmla="*/ 1129 h 1129"/>
                <a:gd name="connsiteX4" fmla="*/ 0 w 3106"/>
                <a:gd name="connsiteY4" fmla="*/ 1129 h 1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 h="1129">
                  <a:moveTo>
                    <a:pt x="0" y="1129"/>
                  </a:moveTo>
                  <a:lnTo>
                    <a:pt x="35" y="26"/>
                  </a:lnTo>
                  <a:lnTo>
                    <a:pt x="3106" y="0"/>
                  </a:lnTo>
                  <a:lnTo>
                    <a:pt x="2153" y="1129"/>
                  </a:lnTo>
                  <a:lnTo>
                    <a:pt x="0" y="1129"/>
                  </a:lnTo>
                  <a:close/>
                </a:path>
              </a:pathLst>
            </a:custGeom>
            <a:solidFill>
              <a:schemeClr val="bg1"/>
            </a:solidFill>
            <a:ln>
              <a:solidFill>
                <a:srgbClr val="47AC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9" name="任意多边形 18"/>
            <p:cNvSpPr/>
            <p:nvPr>
              <p:custDataLst>
                <p:tags r:id="rId3"/>
              </p:custDataLst>
            </p:nvPr>
          </p:nvSpPr>
          <p:spPr>
            <a:xfrm>
              <a:off x="3394" y="2862"/>
              <a:ext cx="3106" cy="985"/>
            </a:xfrm>
            <a:custGeom>
              <a:avLst/>
              <a:gdLst>
                <a:gd name="connsiteX0" fmla="*/ 0 w 3106"/>
                <a:gd name="connsiteY0" fmla="*/ 1129 h 1129"/>
                <a:gd name="connsiteX1" fmla="*/ 35 w 3106"/>
                <a:gd name="connsiteY1" fmla="*/ 26 h 1129"/>
                <a:gd name="connsiteX2" fmla="*/ 3106 w 3106"/>
                <a:gd name="connsiteY2" fmla="*/ 0 h 1129"/>
                <a:gd name="connsiteX3" fmla="*/ 2153 w 3106"/>
                <a:gd name="connsiteY3" fmla="*/ 1129 h 1129"/>
                <a:gd name="connsiteX4" fmla="*/ 0 w 3106"/>
                <a:gd name="connsiteY4" fmla="*/ 1129 h 1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 h="1129">
                  <a:moveTo>
                    <a:pt x="0" y="1129"/>
                  </a:moveTo>
                  <a:lnTo>
                    <a:pt x="35" y="26"/>
                  </a:lnTo>
                  <a:lnTo>
                    <a:pt x="3106" y="0"/>
                  </a:lnTo>
                  <a:lnTo>
                    <a:pt x="2153" y="1129"/>
                  </a:lnTo>
                  <a:lnTo>
                    <a:pt x="0" y="1129"/>
                  </a:lnTo>
                  <a:close/>
                </a:path>
              </a:pathLst>
            </a:custGeom>
            <a:solidFill>
              <a:srgbClr val="0866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案例</a:t>
              </a:r>
              <a:r>
                <a:rPr lang="en-US" altLang="zh-CN"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20" name="肘形连接符 19"/>
            <p:cNvCxnSpPr/>
            <p:nvPr>
              <p:custDataLst>
                <p:tags r:id="rId4"/>
              </p:custDataLst>
            </p:nvPr>
          </p:nvCxnSpPr>
          <p:spPr>
            <a:xfrm rot="16200000" flipH="1">
              <a:off x="3075" y="3401"/>
              <a:ext cx="1037" cy="5"/>
            </a:xfrm>
            <a:prstGeom prst="bentConnector5">
              <a:avLst>
                <a:gd name="adj1" fmla="val -38669"/>
                <a:gd name="adj2" fmla="val 288500000"/>
                <a:gd name="adj3" fmla="val 145226"/>
              </a:avLst>
            </a:prstGeom>
            <a:ln>
              <a:gradFill>
                <a:gsLst>
                  <a:gs pos="9000">
                    <a:srgbClr val="086693"/>
                  </a:gs>
                  <a:gs pos="100000">
                    <a:schemeClr val="bg1"/>
                  </a:gs>
                  <a:gs pos="31000">
                    <a:schemeClr val="accent1">
                      <a:lumMod val="45000"/>
                      <a:lumOff val="55000"/>
                    </a:schemeClr>
                  </a:gs>
                  <a:gs pos="50000">
                    <a:schemeClr val="accent1">
                      <a:lumMod val="45000"/>
                      <a:lumOff val="55000"/>
                    </a:schemeClr>
                  </a:gs>
                  <a:gs pos="78000">
                    <a:schemeClr val="accent1">
                      <a:lumMod val="30000"/>
                      <a:lumOff val="70000"/>
                    </a:schemeClr>
                  </a:gs>
                </a:gsLst>
                <a:lin ang="5220000" scaled="0"/>
              </a:gradFill>
            </a:ln>
          </p:spPr>
          <p:style>
            <a:lnRef idx="1">
              <a:schemeClr val="accent1"/>
            </a:lnRef>
            <a:fillRef idx="0">
              <a:schemeClr val="accent1"/>
            </a:fillRef>
            <a:effectRef idx="0">
              <a:schemeClr val="accent1"/>
            </a:effectRef>
            <a:fontRef idx="minor">
              <a:schemeClr val="tx1"/>
            </a:fontRef>
          </p:style>
        </p:cxnSp>
      </p:grpSp>
      <p:sp>
        <p:nvSpPr>
          <p:cNvPr id="22" name="文本框 21"/>
          <p:cNvSpPr txBox="1"/>
          <p:nvPr>
            <p:custDataLst>
              <p:tags r:id="rId5"/>
            </p:custDataLst>
          </p:nvPr>
        </p:nvSpPr>
        <p:spPr>
          <a:xfrm>
            <a:off x="485140" y="3306445"/>
            <a:ext cx="9740265" cy="460375"/>
          </a:xfrm>
          <a:prstGeom prst="rect">
            <a:avLst/>
          </a:prstGeom>
          <a:noFill/>
        </p:spPr>
        <p:txBody>
          <a:bodyPr wrap="square" rtlCol="0" anchor="t">
            <a:spAutoFit/>
          </a:bodyPr>
          <a:p>
            <a:r>
              <a:rPr lang="zh-CN" altLang="en-US" sz="2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步骤：</a:t>
            </a:r>
            <a:r>
              <a:rPr lang="zh-CN" altLang="en-US" sz="20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ALTER TABLE Student_copy DROP phone; </a:t>
            </a:r>
            <a:r>
              <a:rPr lang="zh-CN" altLang="en-US" sz="20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00" name="文本框 99"/>
          <p:cNvSpPr txBox="1"/>
          <p:nvPr/>
        </p:nvSpPr>
        <p:spPr>
          <a:xfrm>
            <a:off x="762635" y="6332220"/>
            <a:ext cx="9779635" cy="306705"/>
          </a:xfrm>
          <a:prstGeom prst="rect">
            <a:avLst/>
          </a:prstGeom>
          <a:noFill/>
          <a:ln w="9525">
            <a:noFill/>
          </a:ln>
        </p:spPr>
        <p:txBody>
          <a:bodyPr wrap="square">
            <a:spAutoFit/>
          </a:bodyPr>
          <a:p>
            <a:pPr marL="266700" indent="-266700"/>
            <a:r>
              <a:rPr lang="en-US" sz="1400" b="0">
                <a:solidFill>
                  <a:srgbClr val="000000"/>
                </a:solidFill>
                <a:latin typeface="Wingdings" panose="05000000000000000000" charset="0"/>
                <a:ea typeface="等线" panose="02010600030101010101" charset="-122"/>
              </a:rPr>
              <a:t>Ø </a:t>
            </a:r>
            <a:r>
              <a:rPr sz="1400" b="0">
                <a:solidFill>
                  <a:srgbClr val="000000"/>
                </a:solidFill>
              </a:rPr>
              <a:t>通过查看Student_copy表结构，phone字段已删除。</a:t>
            </a:r>
            <a:endParaRPr sz="1400" b="0">
              <a:solidFill>
                <a:srgbClr val="000000"/>
              </a:solidFill>
            </a:endParaRPr>
          </a:p>
        </p:txBody>
      </p:sp>
      <p:grpSp>
        <p:nvGrpSpPr>
          <p:cNvPr id="704" name="组合 704"/>
          <p:cNvGrpSpPr/>
          <p:nvPr/>
        </p:nvGrpSpPr>
        <p:grpSpPr>
          <a:xfrm>
            <a:off x="754380" y="1112838"/>
            <a:ext cx="5341620" cy="581025"/>
            <a:chOff x="-7823" y="0"/>
            <a:chExt cx="5256098" cy="450917"/>
          </a:xfrm>
        </p:grpSpPr>
        <p:sp>
          <p:nvSpPr>
            <p:cNvPr id="706" name="文本框 2"/>
            <p:cNvSpPr txBox="1">
              <a:spLocks noChangeArrowheads="1"/>
            </p:cNvSpPr>
            <p:nvPr>
              <p:custDataLst>
                <p:tags r:id="rId6"/>
              </p:custDataLst>
            </p:nvPr>
          </p:nvSpPr>
          <p:spPr bwMode="auto">
            <a:xfrm>
              <a:off x="-7823" y="197465"/>
              <a:ext cx="5248275" cy="253452"/>
            </a:xfrm>
            <a:prstGeom prst="rect">
              <a:avLst/>
            </a:prstGeom>
            <a:solidFill>
              <a:schemeClr val="accent5">
                <a:alpha val="30000"/>
              </a:schemeClr>
            </a:solidFill>
            <a:ln>
              <a:noFill/>
            </a:ln>
          </p:spPr>
          <p:style>
            <a:lnRef idx="0">
              <a:scrgbClr r="0" g="0" b="0"/>
            </a:lnRef>
            <a:fillRef idx="0">
              <a:scrgbClr r="0" g="0" b="0"/>
            </a:fillRef>
            <a:effectRef idx="0">
              <a:scrgbClr r="0" g="0" b="0"/>
            </a:effectRef>
            <a:fontRef idx="minor">
              <a:schemeClr val="lt1"/>
            </a:fontRef>
          </p:style>
          <p:txBody>
            <a:bodyPr rot="0" vert="horz" wrap="square" lIns="91440" tIns="45720" rIns="91440" bIns="45720" anchor="t" anchorCtr="0">
              <a:noAutofit/>
            </a:bodyPr>
            <a:lstStyle/>
            <a:p>
              <a:pPr algn="l">
                <a:lnSpc>
                  <a:spcPts val="1800"/>
                </a:lnSpc>
                <a:spcBef>
                  <a:spcPts val="0"/>
                </a:spcBef>
                <a:spcAft>
                  <a:spcPts val="0"/>
                </a:spcAft>
              </a:pPr>
              <a:r>
                <a:rPr lang="en-US" altLang="zh-CN" sz="1400" kern="1200">
                  <a:solidFill>
                    <a:srgbClr val="FF0D0D"/>
                  </a:solidFill>
                  <a:latin typeface="Arial" panose="020B0604020202020204"/>
                  <a:ea typeface="微软雅黑" panose="020B0503020204020204" pitchFamily="34" charset="-122"/>
                  <a:cs typeface="+mn-cs"/>
                  <a:sym typeface="Times New Roman" panose="02020603050405020304"/>
                </a:rPr>
                <a:t>Alter </a:t>
              </a:r>
              <a:r>
                <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rPr>
                <a:t>Table &lt;数据表名称&gt;</a:t>
              </a:r>
              <a:r>
                <a:rPr lang="en-US" altLang="zh-CN" sz="1400" kern="1200">
                  <a:solidFill>
                    <a:srgbClr val="FF0D0D"/>
                  </a:solidFill>
                  <a:latin typeface="Arial" panose="020B0604020202020204"/>
                  <a:ea typeface="微软雅黑" panose="020B0503020204020204" pitchFamily="34" charset="-122"/>
                  <a:cs typeface="+mn-cs"/>
                  <a:sym typeface="Times New Roman" panose="02020603050405020304"/>
                </a:rPr>
                <a:t> Drop </a:t>
              </a:r>
              <a:r>
                <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rPr>
                <a:t>&lt;字段名称&gt; ;</a:t>
              </a:r>
              <a:endPar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endParaRPr>
            </a:p>
            <a:p>
              <a:pPr indent="419100" algn="l">
                <a:lnSpc>
                  <a:spcPts val="1600"/>
                </a:lnSpc>
                <a:spcBef>
                  <a:spcPts val="0"/>
                </a:spcBef>
                <a:spcAft>
                  <a:spcPts val="0"/>
                </a:spcAft>
              </a:pPr>
              <a:r>
                <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rPr>
                <a:t> </a:t>
              </a:r>
              <a:endPar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endParaRPr>
            </a:p>
          </p:txBody>
        </p:sp>
        <p:sp>
          <p:nvSpPr>
            <p:cNvPr id="707" name="文本框 707"/>
            <p:cNvSpPr txBox="1"/>
            <p:nvPr>
              <p:custDataLst>
                <p:tags r:id="rId7"/>
              </p:custDataLst>
            </p:nvPr>
          </p:nvSpPr>
          <p:spPr>
            <a:xfrm>
              <a:off x="0" y="0"/>
              <a:ext cx="5248275" cy="148098"/>
            </a:xfrm>
            <a:prstGeom prst="rect">
              <a:avLst/>
            </a:prstGeom>
            <a:solidFill>
              <a:prstClr val="white"/>
            </a:solidFill>
            <a:ln>
              <a:noFill/>
            </a:ln>
          </p:spPr>
          <p:txBody>
            <a:bodyPr rot="0" spcFirstLastPara="0" vertOverflow="overflow" horzOverflow="overflow" vert="horz" wrap="square" lIns="0" tIns="0" rIns="0" bIns="0" numCol="1" spcCol="0" rtlCol="0" fromWordArt="0" anchor="t" anchorCtr="0" forceAA="0" compatLnSpc="1">
              <a:noAutofit/>
            </a:bodyPr>
            <a:lstStyle/>
            <a:p>
              <a:pPr algn="just"/>
              <a:r>
                <a:rPr lang="en-US" altLang="zh-CN" sz="1600" kern="100">
                  <a:latin typeface="等线 Light" panose="02010600030101010101" charset="-122"/>
                  <a:ea typeface="黑体" panose="02010609060101010101" charset="-122"/>
                  <a:cs typeface="Times New Roman" panose="02020603050405020304"/>
                  <a:sym typeface="Times New Roman" panose="02020603050405020304"/>
                </a:rPr>
                <a:t>语法格式：</a:t>
              </a:r>
              <a:endParaRPr lang="en-US" altLang="zh-CN" sz="1600" kern="100">
                <a:solidFill>
                  <a:srgbClr val="404040"/>
                </a:solidFill>
                <a:latin typeface="等线 Light" panose="02010600030101010101" charset="-122"/>
                <a:ea typeface="黑体" panose="02010609060101010101" charset="-122"/>
                <a:cs typeface="Times New Roman" panose="02020603050405020304"/>
                <a:sym typeface="Times New Roman" panose="02020603050405020304"/>
              </a:endParaRPr>
            </a:p>
          </p:txBody>
        </p:sp>
      </p:grpSp>
      <p:pic>
        <p:nvPicPr>
          <p:cNvPr id="421" name="图片 421"/>
          <p:cNvPicPr>
            <a:picLocks noChangeAspect="1"/>
          </p:cNvPicPr>
          <p:nvPr>
            <p:custDataLst>
              <p:tags r:id="rId8"/>
            </p:custDataLst>
          </p:nvPr>
        </p:nvPicPr>
        <p:blipFill>
          <a:blip r:embed="rId9"/>
          <a:stretch>
            <a:fillRect/>
          </a:stretch>
        </p:blipFill>
        <p:spPr>
          <a:xfrm>
            <a:off x="934085" y="3797935"/>
            <a:ext cx="5588000" cy="24447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50">
        <p:pull/>
      </p:transition>
    </mc:Choice>
    <mc:Fallback>
      <p:transition spd="med">
        <p:pull/>
      </p:transition>
    </mc:Fallback>
  </mc:AlternateContent>
  <p:timing>
    <p:tnLst>
      <p:par>
        <p:cTn id="1" dur="indefinite" restart="never" nodeType="tmRoot"/>
      </p:par>
    </p:tnLst>
    <p:bldLst>
      <p:bldP spid="2" grpId="0"/>
      <p:bldP spid="15" grpId="0" bldLvl="0" animBg="1"/>
      <p:bldP spid="14" grpId="0" bldLvl="0" animBg="1"/>
      <p:bldP spid="2" grpId="1"/>
      <p:bldP spid="15" grpId="1" animBg="1"/>
      <p:bldP spid="14" grpId="1" animBg="1"/>
      <p:bldP spid="6" grpId="0" bldLvl="0" animBg="1"/>
      <p:bldP spid="6" grpId="1" animBg="1"/>
      <p:bldP spid="13" grpId="0"/>
      <p:bldP spid="13" grpId="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3363595"/>
            <a:ext cx="12192000" cy="3275330"/>
          </a:xfrm>
          <a:prstGeom prst="rect">
            <a:avLst/>
          </a:prstGeom>
          <a:solidFill>
            <a:srgbClr val="C3E4F2">
              <a:alpha val="17000"/>
            </a:srgbClr>
          </a:solidFill>
          <a:ln>
            <a:noFill/>
          </a:ln>
          <a:effectLst>
            <a:glow>
              <a:schemeClr val="accent1">
                <a:alpha val="55000"/>
              </a:schemeClr>
            </a:glow>
            <a:outerShdw blurRad="1143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a:xfrm>
            <a:off x="231140" y="377190"/>
            <a:ext cx="5864860" cy="454025"/>
          </a:xfrm>
        </p:spPr>
        <p:txBody>
          <a:bodyPr>
            <a:normAutofit fontScale="90000"/>
          </a:bodyPr>
          <a:lstStyle/>
          <a:p>
            <a:pPr lvl="0" algn="just"/>
            <a:r>
              <a:rPr lang="zh-CN" sz="3110" b="1" dirty="0">
                <a:latin typeface="微软雅黑" panose="020B0503020204020204" pitchFamily="34" charset="-122"/>
                <a:ea typeface="微软雅黑" panose="020B0503020204020204" pitchFamily="34" charset="-122"/>
                <a:cs typeface="微软雅黑" panose="020B0503020204020204" pitchFamily="34" charset="-122"/>
              </a:rPr>
              <a:t>四、修改</a:t>
            </a:r>
            <a:r>
              <a:rPr lang="zh-CN" sz="3110" b="1" dirty="0">
                <a:latin typeface="微软雅黑" panose="020B0503020204020204" pitchFamily="34" charset="-122"/>
                <a:ea typeface="微软雅黑" panose="020B0503020204020204" pitchFamily="34" charset="-122"/>
                <a:cs typeface="微软雅黑" panose="020B0503020204020204" pitchFamily="34" charset="-122"/>
                <a:sym typeface="+mn-ea"/>
              </a:rPr>
              <a:t>字段名称(</a:t>
            </a:r>
            <a:r>
              <a:rPr lang="en-US" altLang="zh-CN" sz="3110" b="1" dirty="0">
                <a:latin typeface="微软雅黑" panose="020B0503020204020204" pitchFamily="34" charset="-122"/>
                <a:ea typeface="微软雅黑" panose="020B0503020204020204" pitchFamily="34" charset="-122"/>
                <a:cs typeface="微软雅黑" panose="020B0503020204020204" pitchFamily="34" charset="-122"/>
                <a:sym typeface="+mn-ea"/>
              </a:rPr>
              <a:t>Change</a:t>
            </a:r>
            <a:r>
              <a:rPr lang="zh-CN" sz="3110" b="1"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sz="3110" b="1"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4" name="等腰三角形 13"/>
          <p:cNvSpPr/>
          <p:nvPr/>
        </p:nvSpPr>
        <p:spPr>
          <a:xfrm rot="20940000">
            <a:off x="384238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413702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cxnSp>
        <p:nvCxnSpPr>
          <p:cNvPr id="12" name="直接连接符 11"/>
          <p:cNvCxnSpPr/>
          <p:nvPr/>
        </p:nvCxnSpPr>
        <p:spPr>
          <a:xfrm flipV="1">
            <a:off x="266700" y="885190"/>
            <a:ext cx="3876675" cy="1905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13" name="内容占位符 2"/>
          <p:cNvSpPr>
            <a:spLocks noGrp="1"/>
          </p:cNvSpPr>
          <p:nvPr>
            <p:custDataLst>
              <p:tags r:id="rId1"/>
            </p:custDataLst>
          </p:nvPr>
        </p:nvSpPr>
        <p:spPr>
          <a:xfrm>
            <a:off x="2663825" y="2207260"/>
            <a:ext cx="8676640" cy="8509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fontAlgn="auto">
              <a:lnSpc>
                <a:spcPct val="130000"/>
              </a:lnSpc>
              <a:buNone/>
            </a:pPr>
            <a:r>
              <a:rPr sz="2000" dirty="0">
                <a:latin typeface="微软雅黑" panose="020B0503020204020204" pitchFamily="34" charset="-122"/>
                <a:ea typeface="微软雅黑" panose="020B0503020204020204" pitchFamily="34" charset="-122"/>
                <a:cs typeface="微软雅黑" panose="020B0503020204020204" pitchFamily="34" charset="-122"/>
                <a:sym typeface="+mn-ea"/>
              </a:rPr>
              <a:t>将Student_copy表中Address字段，列名改为ADDR。</a:t>
            </a:r>
            <a:endParaRPr sz="20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16" name="组合 15"/>
          <p:cNvGrpSpPr/>
          <p:nvPr/>
        </p:nvGrpSpPr>
        <p:grpSpPr>
          <a:xfrm>
            <a:off x="595630" y="2223770"/>
            <a:ext cx="2013585" cy="672465"/>
            <a:chOff x="3394" y="2862"/>
            <a:chExt cx="3171" cy="1059"/>
          </a:xfrm>
        </p:grpSpPr>
        <p:sp>
          <p:nvSpPr>
            <p:cNvPr id="17" name="任意多边形 16"/>
            <p:cNvSpPr/>
            <p:nvPr>
              <p:custDataLst>
                <p:tags r:id="rId2"/>
              </p:custDataLst>
            </p:nvPr>
          </p:nvSpPr>
          <p:spPr>
            <a:xfrm>
              <a:off x="3459" y="2927"/>
              <a:ext cx="3106" cy="985"/>
            </a:xfrm>
            <a:custGeom>
              <a:avLst/>
              <a:gdLst>
                <a:gd name="connsiteX0" fmla="*/ 0 w 3106"/>
                <a:gd name="connsiteY0" fmla="*/ 1129 h 1129"/>
                <a:gd name="connsiteX1" fmla="*/ 35 w 3106"/>
                <a:gd name="connsiteY1" fmla="*/ 26 h 1129"/>
                <a:gd name="connsiteX2" fmla="*/ 3106 w 3106"/>
                <a:gd name="connsiteY2" fmla="*/ 0 h 1129"/>
                <a:gd name="connsiteX3" fmla="*/ 2153 w 3106"/>
                <a:gd name="connsiteY3" fmla="*/ 1129 h 1129"/>
                <a:gd name="connsiteX4" fmla="*/ 0 w 3106"/>
                <a:gd name="connsiteY4" fmla="*/ 1129 h 1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 h="1129">
                  <a:moveTo>
                    <a:pt x="0" y="1129"/>
                  </a:moveTo>
                  <a:lnTo>
                    <a:pt x="35" y="26"/>
                  </a:lnTo>
                  <a:lnTo>
                    <a:pt x="3106" y="0"/>
                  </a:lnTo>
                  <a:lnTo>
                    <a:pt x="2153" y="1129"/>
                  </a:lnTo>
                  <a:lnTo>
                    <a:pt x="0" y="1129"/>
                  </a:lnTo>
                  <a:close/>
                </a:path>
              </a:pathLst>
            </a:custGeom>
            <a:solidFill>
              <a:schemeClr val="bg1"/>
            </a:solidFill>
            <a:ln>
              <a:solidFill>
                <a:srgbClr val="47AC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9" name="任意多边形 18"/>
            <p:cNvSpPr/>
            <p:nvPr>
              <p:custDataLst>
                <p:tags r:id="rId3"/>
              </p:custDataLst>
            </p:nvPr>
          </p:nvSpPr>
          <p:spPr>
            <a:xfrm>
              <a:off x="3394" y="2862"/>
              <a:ext cx="3106" cy="985"/>
            </a:xfrm>
            <a:custGeom>
              <a:avLst/>
              <a:gdLst>
                <a:gd name="connsiteX0" fmla="*/ 0 w 3106"/>
                <a:gd name="connsiteY0" fmla="*/ 1129 h 1129"/>
                <a:gd name="connsiteX1" fmla="*/ 35 w 3106"/>
                <a:gd name="connsiteY1" fmla="*/ 26 h 1129"/>
                <a:gd name="connsiteX2" fmla="*/ 3106 w 3106"/>
                <a:gd name="connsiteY2" fmla="*/ 0 h 1129"/>
                <a:gd name="connsiteX3" fmla="*/ 2153 w 3106"/>
                <a:gd name="connsiteY3" fmla="*/ 1129 h 1129"/>
                <a:gd name="connsiteX4" fmla="*/ 0 w 3106"/>
                <a:gd name="connsiteY4" fmla="*/ 1129 h 1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 h="1129">
                  <a:moveTo>
                    <a:pt x="0" y="1129"/>
                  </a:moveTo>
                  <a:lnTo>
                    <a:pt x="35" y="26"/>
                  </a:lnTo>
                  <a:lnTo>
                    <a:pt x="3106" y="0"/>
                  </a:lnTo>
                  <a:lnTo>
                    <a:pt x="2153" y="1129"/>
                  </a:lnTo>
                  <a:lnTo>
                    <a:pt x="0" y="1129"/>
                  </a:lnTo>
                  <a:close/>
                </a:path>
              </a:pathLst>
            </a:custGeom>
            <a:solidFill>
              <a:srgbClr val="0866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案例</a:t>
              </a:r>
              <a:r>
                <a:rPr lang="en-US" altLang="zh-CN"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20" name="肘形连接符 19"/>
            <p:cNvCxnSpPr/>
            <p:nvPr>
              <p:custDataLst>
                <p:tags r:id="rId4"/>
              </p:custDataLst>
            </p:nvPr>
          </p:nvCxnSpPr>
          <p:spPr>
            <a:xfrm rot="16200000" flipH="1">
              <a:off x="3075" y="3401"/>
              <a:ext cx="1037" cy="5"/>
            </a:xfrm>
            <a:prstGeom prst="bentConnector5">
              <a:avLst>
                <a:gd name="adj1" fmla="val -38669"/>
                <a:gd name="adj2" fmla="val 288500000"/>
                <a:gd name="adj3" fmla="val 145226"/>
              </a:avLst>
            </a:prstGeom>
            <a:ln>
              <a:gradFill>
                <a:gsLst>
                  <a:gs pos="9000">
                    <a:srgbClr val="086693"/>
                  </a:gs>
                  <a:gs pos="100000">
                    <a:schemeClr val="bg1"/>
                  </a:gs>
                  <a:gs pos="31000">
                    <a:schemeClr val="accent1">
                      <a:lumMod val="45000"/>
                      <a:lumOff val="55000"/>
                    </a:schemeClr>
                  </a:gs>
                  <a:gs pos="50000">
                    <a:schemeClr val="accent1">
                      <a:lumMod val="45000"/>
                      <a:lumOff val="55000"/>
                    </a:schemeClr>
                  </a:gs>
                  <a:gs pos="78000">
                    <a:schemeClr val="accent1">
                      <a:lumMod val="30000"/>
                      <a:lumOff val="70000"/>
                    </a:schemeClr>
                  </a:gs>
                </a:gsLst>
                <a:lin ang="5220000" scaled="0"/>
              </a:gradFill>
            </a:ln>
          </p:spPr>
          <p:style>
            <a:lnRef idx="1">
              <a:schemeClr val="accent1"/>
            </a:lnRef>
            <a:fillRef idx="0">
              <a:schemeClr val="accent1"/>
            </a:fillRef>
            <a:effectRef idx="0">
              <a:schemeClr val="accent1"/>
            </a:effectRef>
            <a:fontRef idx="minor">
              <a:schemeClr val="tx1"/>
            </a:fontRef>
          </p:style>
        </p:cxnSp>
      </p:grpSp>
      <p:sp>
        <p:nvSpPr>
          <p:cNvPr id="22" name="文本框 21"/>
          <p:cNvSpPr txBox="1"/>
          <p:nvPr>
            <p:custDataLst>
              <p:tags r:id="rId5"/>
            </p:custDataLst>
          </p:nvPr>
        </p:nvSpPr>
        <p:spPr>
          <a:xfrm>
            <a:off x="485140" y="3306445"/>
            <a:ext cx="9740265" cy="460375"/>
          </a:xfrm>
          <a:prstGeom prst="rect">
            <a:avLst/>
          </a:prstGeom>
          <a:noFill/>
        </p:spPr>
        <p:txBody>
          <a:bodyPr wrap="square" rtlCol="0" anchor="t">
            <a:spAutoFit/>
          </a:bodyPr>
          <a:p>
            <a:r>
              <a:rPr lang="zh-CN" altLang="en-US" sz="2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步骤：</a:t>
            </a:r>
            <a:r>
              <a:rPr lang="zh-CN" altLang="en-US" sz="20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ALTER TABLE Student_copy CHANGE Address ADDR varchar(30) ;</a:t>
            </a:r>
            <a:r>
              <a:rPr lang="zh-CN" altLang="en-US" sz="20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00" name="文本框 99"/>
          <p:cNvSpPr txBox="1"/>
          <p:nvPr/>
        </p:nvSpPr>
        <p:spPr>
          <a:xfrm>
            <a:off x="762635" y="6332220"/>
            <a:ext cx="9779635" cy="306705"/>
          </a:xfrm>
          <a:prstGeom prst="rect">
            <a:avLst/>
          </a:prstGeom>
          <a:noFill/>
          <a:ln w="9525">
            <a:noFill/>
          </a:ln>
        </p:spPr>
        <p:txBody>
          <a:bodyPr wrap="square">
            <a:spAutoFit/>
          </a:bodyPr>
          <a:p>
            <a:pPr marL="266700" indent="-266700"/>
            <a:r>
              <a:rPr lang="en-US" sz="1400" b="0">
                <a:solidFill>
                  <a:srgbClr val="000000"/>
                </a:solidFill>
                <a:latin typeface="Wingdings" panose="05000000000000000000" charset="0"/>
                <a:ea typeface="等线" panose="02010600030101010101" charset="-122"/>
              </a:rPr>
              <a:t>Ø </a:t>
            </a:r>
            <a:r>
              <a:rPr sz="1400" b="0">
                <a:solidFill>
                  <a:srgbClr val="000000"/>
                </a:solidFill>
              </a:rPr>
              <a:t>通过查看Student_copy表结构，Address字段已改名为ADDR。</a:t>
            </a:r>
            <a:endParaRPr sz="1400" b="0">
              <a:solidFill>
                <a:srgbClr val="000000"/>
              </a:solidFill>
            </a:endParaRPr>
          </a:p>
        </p:txBody>
      </p:sp>
      <p:grpSp>
        <p:nvGrpSpPr>
          <p:cNvPr id="711" name="组合 711"/>
          <p:cNvGrpSpPr/>
          <p:nvPr/>
        </p:nvGrpSpPr>
        <p:grpSpPr>
          <a:xfrm>
            <a:off x="762635" y="1022985"/>
            <a:ext cx="8783320" cy="622931"/>
            <a:chOff x="-7823" y="0"/>
            <a:chExt cx="5256098" cy="300049"/>
          </a:xfrm>
        </p:grpSpPr>
        <p:sp>
          <p:nvSpPr>
            <p:cNvPr id="712" name="文本框 2"/>
            <p:cNvSpPr txBox="1">
              <a:spLocks noChangeArrowheads="1"/>
            </p:cNvSpPr>
            <p:nvPr>
              <p:custDataLst>
                <p:tags r:id="rId6"/>
              </p:custDataLst>
            </p:nvPr>
          </p:nvSpPr>
          <p:spPr bwMode="auto">
            <a:xfrm>
              <a:off x="-7823" y="143802"/>
              <a:ext cx="5248275" cy="156247"/>
            </a:xfrm>
            <a:prstGeom prst="rect">
              <a:avLst/>
            </a:prstGeom>
            <a:solidFill>
              <a:schemeClr val="accent5">
                <a:alpha val="30000"/>
              </a:schemeClr>
            </a:solidFill>
            <a:ln>
              <a:noFill/>
            </a:ln>
          </p:spPr>
          <p:style>
            <a:lnRef idx="0">
              <a:scrgbClr r="0" g="0" b="0"/>
            </a:lnRef>
            <a:fillRef idx="0">
              <a:scrgbClr r="0" g="0" b="0"/>
            </a:fillRef>
            <a:effectRef idx="0">
              <a:scrgbClr r="0" g="0" b="0"/>
            </a:effectRef>
            <a:fontRef idx="minor">
              <a:schemeClr val="lt1"/>
            </a:fontRef>
          </p:style>
          <p:txBody>
            <a:bodyPr rot="0" vert="horz" wrap="square" lIns="91440" tIns="45720" rIns="91440" bIns="45720" anchor="t" anchorCtr="0">
              <a:noAutofit/>
            </a:bodyPr>
            <a:lstStyle/>
            <a:p>
              <a:pPr algn="l">
                <a:lnSpc>
                  <a:spcPts val="1600"/>
                </a:lnSpc>
                <a:spcBef>
                  <a:spcPts val="0"/>
                </a:spcBef>
                <a:spcAft>
                  <a:spcPts val="0"/>
                </a:spcAft>
              </a:pPr>
              <a:r>
                <a:rPr lang="en-US" altLang="zh-CN" sz="1400" kern="1200">
                  <a:solidFill>
                    <a:srgbClr val="FF0D0D"/>
                  </a:solidFill>
                  <a:latin typeface="Arial" panose="020B0604020202020204"/>
                  <a:ea typeface="微软雅黑" panose="020B0503020204020204" pitchFamily="34" charset="-122"/>
                  <a:cs typeface="+mn-cs"/>
                  <a:sym typeface="Times New Roman" panose="02020603050405020304"/>
                </a:rPr>
                <a:t>Alter </a:t>
              </a:r>
              <a:r>
                <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rPr>
                <a:t>Table &lt;数据表名称&gt;</a:t>
              </a:r>
              <a:r>
                <a:rPr lang="en-US" altLang="zh-CN" sz="1400" kern="1200">
                  <a:solidFill>
                    <a:srgbClr val="FF0D0D"/>
                  </a:solidFill>
                  <a:latin typeface="Arial" panose="020B0604020202020204"/>
                  <a:ea typeface="微软雅黑" panose="020B0503020204020204" pitchFamily="34" charset="-122"/>
                  <a:cs typeface="+mn-cs"/>
                  <a:sym typeface="Times New Roman" panose="02020603050405020304"/>
                </a:rPr>
                <a:t>  Change  </a:t>
              </a:r>
              <a:r>
                <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rPr>
                <a:t>&lt;原字段名称&gt; &lt;新字段名称&gt; &lt;新数据类型&gt; ;</a:t>
              </a:r>
              <a:endPar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endParaRPr>
            </a:p>
          </p:txBody>
        </p:sp>
        <p:sp>
          <p:nvSpPr>
            <p:cNvPr id="713" name="文本框 713"/>
            <p:cNvSpPr txBox="1"/>
            <p:nvPr>
              <p:custDataLst>
                <p:tags r:id="rId7"/>
              </p:custDataLst>
            </p:nvPr>
          </p:nvSpPr>
          <p:spPr>
            <a:xfrm>
              <a:off x="0" y="0"/>
              <a:ext cx="5248275" cy="114898"/>
            </a:xfrm>
            <a:prstGeom prst="rect">
              <a:avLst/>
            </a:prstGeom>
            <a:solidFill>
              <a:prstClr val="white"/>
            </a:solidFill>
            <a:ln>
              <a:noFill/>
            </a:ln>
          </p:spPr>
          <p:txBody>
            <a:bodyPr rot="0" spcFirstLastPara="0" vertOverflow="overflow" horzOverflow="overflow" vert="horz" wrap="square" lIns="0" tIns="0" rIns="0" bIns="0" numCol="1" spcCol="0" rtlCol="0" fromWordArt="0" anchor="t" anchorCtr="0" forceAA="0" compatLnSpc="1">
              <a:noAutofit/>
            </a:bodyPr>
            <a:lstStyle/>
            <a:p>
              <a:pPr algn="just"/>
              <a:r>
                <a:rPr lang="en-US" altLang="zh-CN" sz="1600" kern="100">
                  <a:latin typeface="等线 Light" panose="02010600030101010101" charset="-122"/>
                  <a:ea typeface="黑体" panose="02010609060101010101" charset="-122"/>
                  <a:cs typeface="Times New Roman" panose="02020603050405020304"/>
                  <a:sym typeface="Times New Roman" panose="02020603050405020304"/>
                </a:rPr>
                <a:t>语法格式：</a:t>
              </a:r>
              <a:endParaRPr lang="en-US" altLang="zh-CN" sz="1600" kern="100">
                <a:solidFill>
                  <a:srgbClr val="404040"/>
                </a:solidFill>
                <a:latin typeface="等线 Light" panose="02010600030101010101" charset="-122"/>
                <a:ea typeface="黑体" panose="02010609060101010101" charset="-122"/>
                <a:cs typeface="Times New Roman" panose="02020603050405020304"/>
                <a:sym typeface="Times New Roman" panose="02020603050405020304"/>
              </a:endParaRPr>
            </a:p>
          </p:txBody>
        </p:sp>
      </p:grpSp>
      <p:pic>
        <p:nvPicPr>
          <p:cNvPr id="858" name="图片 858"/>
          <p:cNvPicPr>
            <a:picLocks noChangeAspect="1"/>
          </p:cNvPicPr>
          <p:nvPr>
            <p:custDataLst>
              <p:tags r:id="rId8"/>
            </p:custDataLst>
          </p:nvPr>
        </p:nvPicPr>
        <p:blipFill>
          <a:blip r:embed="rId9"/>
          <a:stretch>
            <a:fillRect/>
          </a:stretch>
        </p:blipFill>
        <p:spPr>
          <a:xfrm>
            <a:off x="762635" y="3893820"/>
            <a:ext cx="5255260" cy="23120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50">
        <p:pull/>
      </p:transition>
    </mc:Choice>
    <mc:Fallback>
      <p:transition spd="med">
        <p:pull/>
      </p:transition>
    </mc:Fallback>
  </mc:AlternateContent>
  <p:timing>
    <p:tnLst>
      <p:par>
        <p:cTn id="1" dur="indefinite" restart="never" nodeType="tmRoot"/>
      </p:par>
    </p:tnLst>
    <p:bldLst>
      <p:bldP spid="2" grpId="0"/>
      <p:bldP spid="15" grpId="0" bldLvl="0" animBg="1"/>
      <p:bldP spid="14" grpId="0" bldLvl="0" animBg="1"/>
      <p:bldP spid="2" grpId="1"/>
      <p:bldP spid="15" grpId="1" animBg="1"/>
      <p:bldP spid="14" grpId="1" animBg="1"/>
      <p:bldP spid="6" grpId="0" bldLvl="0" animBg="1"/>
      <p:bldP spid="6" grpId="1" animBg="1"/>
      <p:bldP spid="13" grpId="0"/>
      <p:bldP spid="13" grpId="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3363595"/>
            <a:ext cx="12192000" cy="3275330"/>
          </a:xfrm>
          <a:prstGeom prst="rect">
            <a:avLst/>
          </a:prstGeom>
          <a:solidFill>
            <a:srgbClr val="C3E4F2">
              <a:alpha val="17000"/>
            </a:srgbClr>
          </a:solidFill>
          <a:ln>
            <a:noFill/>
          </a:ln>
          <a:effectLst>
            <a:glow>
              <a:schemeClr val="accent1">
                <a:alpha val="55000"/>
              </a:schemeClr>
            </a:glow>
            <a:outerShdw blurRad="1143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a:xfrm>
            <a:off x="231140" y="377190"/>
            <a:ext cx="5864860" cy="454025"/>
          </a:xfrm>
        </p:spPr>
        <p:txBody>
          <a:bodyPr>
            <a:normAutofit fontScale="90000"/>
          </a:bodyPr>
          <a:lstStyle/>
          <a:p>
            <a:pPr lvl="0" algn="just"/>
            <a:r>
              <a:rPr lang="zh-CN" sz="3110" b="1" dirty="0">
                <a:latin typeface="微软雅黑" panose="020B0503020204020204" pitchFamily="34" charset="-122"/>
                <a:ea typeface="微软雅黑" panose="020B0503020204020204" pitchFamily="34" charset="-122"/>
                <a:cs typeface="微软雅黑" panose="020B0503020204020204" pitchFamily="34" charset="-122"/>
              </a:rPr>
              <a:t>五、修改</a:t>
            </a:r>
            <a:r>
              <a:rPr lang="zh-CN" sz="3110" b="1" dirty="0">
                <a:latin typeface="微软雅黑" panose="020B0503020204020204" pitchFamily="34" charset="-122"/>
                <a:ea typeface="微软雅黑" panose="020B0503020204020204" pitchFamily="34" charset="-122"/>
                <a:cs typeface="微软雅黑" panose="020B0503020204020204" pitchFamily="34" charset="-122"/>
                <a:sym typeface="+mn-ea"/>
              </a:rPr>
              <a:t>字段的数据类型(</a:t>
            </a:r>
            <a:r>
              <a:rPr lang="en-US" altLang="zh-CN" sz="3110" b="1" dirty="0">
                <a:latin typeface="微软雅黑" panose="020B0503020204020204" pitchFamily="34" charset="-122"/>
                <a:ea typeface="微软雅黑" panose="020B0503020204020204" pitchFamily="34" charset="-122"/>
                <a:cs typeface="微软雅黑" panose="020B0503020204020204" pitchFamily="34" charset="-122"/>
                <a:sym typeface="+mn-ea"/>
              </a:rPr>
              <a:t>Modify</a:t>
            </a:r>
            <a:r>
              <a:rPr lang="zh-CN" sz="3110" b="1"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sz="3110" b="1"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4" name="等腰三角形 13"/>
          <p:cNvSpPr/>
          <p:nvPr/>
        </p:nvSpPr>
        <p:spPr>
          <a:xfrm rot="20940000">
            <a:off x="384238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413702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cxnSp>
        <p:nvCxnSpPr>
          <p:cNvPr id="12" name="直接连接符 11"/>
          <p:cNvCxnSpPr/>
          <p:nvPr/>
        </p:nvCxnSpPr>
        <p:spPr>
          <a:xfrm flipV="1">
            <a:off x="266700" y="885190"/>
            <a:ext cx="3876675" cy="1905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13" name="内容占位符 2"/>
          <p:cNvSpPr>
            <a:spLocks noGrp="1"/>
          </p:cNvSpPr>
          <p:nvPr>
            <p:custDataLst>
              <p:tags r:id="rId1"/>
            </p:custDataLst>
          </p:nvPr>
        </p:nvSpPr>
        <p:spPr>
          <a:xfrm>
            <a:off x="2663825" y="2207260"/>
            <a:ext cx="8676640" cy="8509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fontAlgn="auto">
              <a:lnSpc>
                <a:spcPct val="130000"/>
              </a:lnSpc>
              <a:buNone/>
            </a:pPr>
            <a:r>
              <a:rPr sz="2000" dirty="0">
                <a:latin typeface="微软雅黑" panose="020B0503020204020204" pitchFamily="34" charset="-122"/>
                <a:ea typeface="微软雅黑" panose="020B0503020204020204" pitchFamily="34" charset="-122"/>
                <a:cs typeface="微软雅黑" panose="020B0503020204020204" pitchFamily="34" charset="-122"/>
                <a:sym typeface="+mn-ea"/>
              </a:rPr>
              <a:t>将Student_copy表中Birth字段，列的字段类型改为日期时间类型。</a:t>
            </a:r>
            <a:endParaRPr sz="20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16" name="组合 15"/>
          <p:cNvGrpSpPr/>
          <p:nvPr/>
        </p:nvGrpSpPr>
        <p:grpSpPr>
          <a:xfrm>
            <a:off x="595630" y="2223770"/>
            <a:ext cx="2013585" cy="672465"/>
            <a:chOff x="3394" y="2862"/>
            <a:chExt cx="3171" cy="1059"/>
          </a:xfrm>
        </p:grpSpPr>
        <p:sp>
          <p:nvSpPr>
            <p:cNvPr id="17" name="任意多边形 16"/>
            <p:cNvSpPr/>
            <p:nvPr>
              <p:custDataLst>
                <p:tags r:id="rId2"/>
              </p:custDataLst>
            </p:nvPr>
          </p:nvSpPr>
          <p:spPr>
            <a:xfrm>
              <a:off x="3459" y="2927"/>
              <a:ext cx="3106" cy="985"/>
            </a:xfrm>
            <a:custGeom>
              <a:avLst/>
              <a:gdLst>
                <a:gd name="connsiteX0" fmla="*/ 0 w 3106"/>
                <a:gd name="connsiteY0" fmla="*/ 1129 h 1129"/>
                <a:gd name="connsiteX1" fmla="*/ 35 w 3106"/>
                <a:gd name="connsiteY1" fmla="*/ 26 h 1129"/>
                <a:gd name="connsiteX2" fmla="*/ 3106 w 3106"/>
                <a:gd name="connsiteY2" fmla="*/ 0 h 1129"/>
                <a:gd name="connsiteX3" fmla="*/ 2153 w 3106"/>
                <a:gd name="connsiteY3" fmla="*/ 1129 h 1129"/>
                <a:gd name="connsiteX4" fmla="*/ 0 w 3106"/>
                <a:gd name="connsiteY4" fmla="*/ 1129 h 1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 h="1129">
                  <a:moveTo>
                    <a:pt x="0" y="1129"/>
                  </a:moveTo>
                  <a:lnTo>
                    <a:pt x="35" y="26"/>
                  </a:lnTo>
                  <a:lnTo>
                    <a:pt x="3106" y="0"/>
                  </a:lnTo>
                  <a:lnTo>
                    <a:pt x="2153" y="1129"/>
                  </a:lnTo>
                  <a:lnTo>
                    <a:pt x="0" y="1129"/>
                  </a:lnTo>
                  <a:close/>
                </a:path>
              </a:pathLst>
            </a:custGeom>
            <a:solidFill>
              <a:schemeClr val="bg1"/>
            </a:solidFill>
            <a:ln>
              <a:solidFill>
                <a:srgbClr val="47AC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9" name="任意多边形 18"/>
            <p:cNvSpPr/>
            <p:nvPr>
              <p:custDataLst>
                <p:tags r:id="rId3"/>
              </p:custDataLst>
            </p:nvPr>
          </p:nvSpPr>
          <p:spPr>
            <a:xfrm>
              <a:off x="3394" y="2862"/>
              <a:ext cx="3106" cy="985"/>
            </a:xfrm>
            <a:custGeom>
              <a:avLst/>
              <a:gdLst>
                <a:gd name="connsiteX0" fmla="*/ 0 w 3106"/>
                <a:gd name="connsiteY0" fmla="*/ 1129 h 1129"/>
                <a:gd name="connsiteX1" fmla="*/ 35 w 3106"/>
                <a:gd name="connsiteY1" fmla="*/ 26 h 1129"/>
                <a:gd name="connsiteX2" fmla="*/ 3106 w 3106"/>
                <a:gd name="connsiteY2" fmla="*/ 0 h 1129"/>
                <a:gd name="connsiteX3" fmla="*/ 2153 w 3106"/>
                <a:gd name="connsiteY3" fmla="*/ 1129 h 1129"/>
                <a:gd name="connsiteX4" fmla="*/ 0 w 3106"/>
                <a:gd name="connsiteY4" fmla="*/ 1129 h 1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 h="1129">
                  <a:moveTo>
                    <a:pt x="0" y="1129"/>
                  </a:moveTo>
                  <a:lnTo>
                    <a:pt x="35" y="26"/>
                  </a:lnTo>
                  <a:lnTo>
                    <a:pt x="3106" y="0"/>
                  </a:lnTo>
                  <a:lnTo>
                    <a:pt x="2153" y="1129"/>
                  </a:lnTo>
                  <a:lnTo>
                    <a:pt x="0" y="1129"/>
                  </a:lnTo>
                  <a:close/>
                </a:path>
              </a:pathLst>
            </a:custGeom>
            <a:solidFill>
              <a:srgbClr val="0866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案例</a:t>
              </a:r>
              <a:r>
                <a:rPr lang="en-US" altLang="zh-CN"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20" name="肘形连接符 19"/>
            <p:cNvCxnSpPr/>
            <p:nvPr>
              <p:custDataLst>
                <p:tags r:id="rId4"/>
              </p:custDataLst>
            </p:nvPr>
          </p:nvCxnSpPr>
          <p:spPr>
            <a:xfrm rot="16200000" flipH="1">
              <a:off x="3075" y="3401"/>
              <a:ext cx="1037" cy="5"/>
            </a:xfrm>
            <a:prstGeom prst="bentConnector5">
              <a:avLst>
                <a:gd name="adj1" fmla="val -38669"/>
                <a:gd name="adj2" fmla="val 288500000"/>
                <a:gd name="adj3" fmla="val 145226"/>
              </a:avLst>
            </a:prstGeom>
            <a:ln>
              <a:gradFill>
                <a:gsLst>
                  <a:gs pos="9000">
                    <a:srgbClr val="086693"/>
                  </a:gs>
                  <a:gs pos="100000">
                    <a:schemeClr val="bg1"/>
                  </a:gs>
                  <a:gs pos="31000">
                    <a:schemeClr val="accent1">
                      <a:lumMod val="45000"/>
                      <a:lumOff val="55000"/>
                    </a:schemeClr>
                  </a:gs>
                  <a:gs pos="50000">
                    <a:schemeClr val="accent1">
                      <a:lumMod val="45000"/>
                      <a:lumOff val="55000"/>
                    </a:schemeClr>
                  </a:gs>
                  <a:gs pos="78000">
                    <a:schemeClr val="accent1">
                      <a:lumMod val="30000"/>
                      <a:lumOff val="70000"/>
                    </a:schemeClr>
                  </a:gs>
                </a:gsLst>
                <a:lin ang="5220000" scaled="0"/>
              </a:gradFill>
            </a:ln>
          </p:spPr>
          <p:style>
            <a:lnRef idx="1">
              <a:schemeClr val="accent1"/>
            </a:lnRef>
            <a:fillRef idx="0">
              <a:schemeClr val="accent1"/>
            </a:fillRef>
            <a:effectRef idx="0">
              <a:schemeClr val="accent1"/>
            </a:effectRef>
            <a:fontRef idx="minor">
              <a:schemeClr val="tx1"/>
            </a:fontRef>
          </p:style>
        </p:cxnSp>
      </p:grpSp>
      <p:sp>
        <p:nvSpPr>
          <p:cNvPr id="22" name="文本框 21"/>
          <p:cNvSpPr txBox="1"/>
          <p:nvPr>
            <p:custDataLst>
              <p:tags r:id="rId5"/>
            </p:custDataLst>
          </p:nvPr>
        </p:nvSpPr>
        <p:spPr>
          <a:xfrm>
            <a:off x="485140" y="3306445"/>
            <a:ext cx="9740265" cy="460375"/>
          </a:xfrm>
          <a:prstGeom prst="rect">
            <a:avLst/>
          </a:prstGeom>
          <a:noFill/>
        </p:spPr>
        <p:txBody>
          <a:bodyPr wrap="square" rtlCol="0" anchor="t">
            <a:spAutoFit/>
          </a:bodyPr>
          <a:p>
            <a:r>
              <a:rPr lang="zh-CN" altLang="en-US" sz="2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步骤：</a:t>
            </a:r>
            <a:r>
              <a:rPr lang="zh-CN" altLang="en-US" sz="20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ALTER TABLE Student_copy MODIFY Birth datetime not null ;</a:t>
            </a:r>
            <a:r>
              <a:rPr lang="zh-CN" altLang="en-US" sz="20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00" name="文本框 99"/>
          <p:cNvSpPr txBox="1"/>
          <p:nvPr/>
        </p:nvSpPr>
        <p:spPr>
          <a:xfrm>
            <a:off x="595630" y="6242050"/>
            <a:ext cx="9779635" cy="521970"/>
          </a:xfrm>
          <a:prstGeom prst="rect">
            <a:avLst/>
          </a:prstGeom>
          <a:noFill/>
          <a:ln w="9525">
            <a:noFill/>
          </a:ln>
        </p:spPr>
        <p:txBody>
          <a:bodyPr wrap="square">
            <a:spAutoFit/>
          </a:bodyPr>
          <a:p>
            <a:pPr marL="285750" indent="-285750">
              <a:buFont typeface="Wingdings" panose="05000000000000000000" charset="0"/>
              <a:buChar char="Ø"/>
            </a:pPr>
            <a:r>
              <a:rPr sz="1400" b="0">
                <a:solidFill>
                  <a:srgbClr val="000000"/>
                </a:solidFill>
              </a:rPr>
              <a:t>通过查看Student_copy表结构，Birth字段数据类型已由date改为datetime。</a:t>
            </a:r>
            <a:endParaRPr sz="1400" b="0">
              <a:solidFill>
                <a:srgbClr val="000000"/>
              </a:solidFill>
            </a:endParaRPr>
          </a:p>
          <a:p>
            <a:pPr marL="285750" indent="-285750">
              <a:buFont typeface="Wingdings" panose="05000000000000000000" charset="0"/>
              <a:buChar char="Ø"/>
            </a:pPr>
            <a:r>
              <a:rPr sz="1400" b="0">
                <a:solidFill>
                  <a:srgbClr val="000000"/>
                </a:solidFill>
              </a:rPr>
              <a:t>提示：修改数据类型会导致表中不符合数据类型的数据被清空，所以谨慎操作。</a:t>
            </a:r>
            <a:endParaRPr sz="1400" b="0">
              <a:solidFill>
                <a:srgbClr val="000000"/>
              </a:solidFill>
            </a:endParaRPr>
          </a:p>
        </p:txBody>
      </p:sp>
      <p:grpSp>
        <p:nvGrpSpPr>
          <p:cNvPr id="711" name="组合 711"/>
          <p:cNvGrpSpPr/>
          <p:nvPr/>
        </p:nvGrpSpPr>
        <p:grpSpPr>
          <a:xfrm>
            <a:off x="762635" y="1022985"/>
            <a:ext cx="8783320" cy="622931"/>
            <a:chOff x="-7823" y="0"/>
            <a:chExt cx="5256098" cy="300049"/>
          </a:xfrm>
        </p:grpSpPr>
        <p:sp>
          <p:nvSpPr>
            <p:cNvPr id="712" name="文本框 2"/>
            <p:cNvSpPr txBox="1">
              <a:spLocks noChangeArrowheads="1"/>
            </p:cNvSpPr>
            <p:nvPr>
              <p:custDataLst>
                <p:tags r:id="rId6"/>
              </p:custDataLst>
            </p:nvPr>
          </p:nvSpPr>
          <p:spPr bwMode="auto">
            <a:xfrm>
              <a:off x="-7823" y="143802"/>
              <a:ext cx="5248275" cy="156247"/>
            </a:xfrm>
            <a:prstGeom prst="rect">
              <a:avLst/>
            </a:prstGeom>
            <a:solidFill>
              <a:schemeClr val="accent5">
                <a:alpha val="30000"/>
              </a:schemeClr>
            </a:solidFill>
            <a:ln>
              <a:noFill/>
            </a:ln>
          </p:spPr>
          <p:style>
            <a:lnRef idx="0">
              <a:scrgbClr r="0" g="0" b="0"/>
            </a:lnRef>
            <a:fillRef idx="0">
              <a:scrgbClr r="0" g="0" b="0"/>
            </a:fillRef>
            <a:effectRef idx="0">
              <a:scrgbClr r="0" g="0" b="0"/>
            </a:effectRef>
            <a:fontRef idx="minor">
              <a:schemeClr val="lt1"/>
            </a:fontRef>
          </p:style>
          <p:txBody>
            <a:bodyPr rot="0" vert="horz" wrap="square" lIns="91440" tIns="45720" rIns="91440" bIns="45720" anchor="t" anchorCtr="0">
              <a:noAutofit/>
            </a:bodyPr>
            <a:lstStyle/>
            <a:p>
              <a:pPr algn="l">
                <a:lnSpc>
                  <a:spcPts val="1600"/>
                </a:lnSpc>
                <a:spcBef>
                  <a:spcPts val="0"/>
                </a:spcBef>
                <a:spcAft>
                  <a:spcPts val="0"/>
                </a:spcAft>
              </a:pPr>
              <a:r>
                <a:rPr lang="en-US" altLang="zh-CN" sz="1400" kern="1200">
                  <a:solidFill>
                    <a:srgbClr val="FF0D0D"/>
                  </a:solidFill>
                  <a:latin typeface="Arial" panose="020B0604020202020204"/>
                  <a:ea typeface="微软雅黑" panose="020B0503020204020204" pitchFamily="34" charset="-122"/>
                  <a:cs typeface="+mn-cs"/>
                  <a:sym typeface="Times New Roman" panose="02020603050405020304"/>
                </a:rPr>
                <a:t>Alter </a:t>
              </a:r>
              <a:r>
                <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rPr>
                <a:t>Table &lt;数据表名称&gt;</a:t>
              </a:r>
              <a:r>
                <a:rPr lang="en-US" altLang="zh-CN" sz="1400" kern="1200">
                  <a:solidFill>
                    <a:srgbClr val="FF0D0D"/>
                  </a:solidFill>
                  <a:latin typeface="Arial" panose="020B0604020202020204"/>
                  <a:ea typeface="微软雅黑" panose="020B0503020204020204" pitchFamily="34" charset="-122"/>
                  <a:cs typeface="+mn-cs"/>
                  <a:sym typeface="Times New Roman" panose="02020603050405020304"/>
                </a:rPr>
                <a:t>  Modify   </a:t>
              </a:r>
              <a:r>
                <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rPr>
                <a:t>&lt;字段名称&gt;  &lt;数据类型&gt; ;</a:t>
              </a:r>
              <a:endPar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endParaRPr>
            </a:p>
          </p:txBody>
        </p:sp>
        <p:sp>
          <p:nvSpPr>
            <p:cNvPr id="713" name="文本框 713"/>
            <p:cNvSpPr txBox="1"/>
            <p:nvPr>
              <p:custDataLst>
                <p:tags r:id="rId7"/>
              </p:custDataLst>
            </p:nvPr>
          </p:nvSpPr>
          <p:spPr>
            <a:xfrm>
              <a:off x="0" y="0"/>
              <a:ext cx="5248275" cy="114898"/>
            </a:xfrm>
            <a:prstGeom prst="rect">
              <a:avLst/>
            </a:prstGeom>
            <a:solidFill>
              <a:prstClr val="white"/>
            </a:solidFill>
            <a:ln>
              <a:noFill/>
            </a:ln>
          </p:spPr>
          <p:txBody>
            <a:bodyPr rot="0" spcFirstLastPara="0" vertOverflow="overflow" horzOverflow="overflow" vert="horz" wrap="square" lIns="0" tIns="0" rIns="0" bIns="0" numCol="1" spcCol="0" rtlCol="0" fromWordArt="0" anchor="t" anchorCtr="0" forceAA="0" compatLnSpc="1">
              <a:noAutofit/>
            </a:bodyPr>
            <a:lstStyle/>
            <a:p>
              <a:pPr algn="just"/>
              <a:r>
                <a:rPr lang="en-US" altLang="zh-CN" sz="1600" kern="100">
                  <a:latin typeface="等线 Light" panose="02010600030101010101" charset="-122"/>
                  <a:ea typeface="黑体" panose="02010609060101010101" charset="-122"/>
                  <a:cs typeface="Times New Roman" panose="02020603050405020304"/>
                  <a:sym typeface="Times New Roman" panose="02020603050405020304"/>
                </a:rPr>
                <a:t>语法格式：</a:t>
              </a:r>
              <a:endParaRPr lang="en-US" altLang="zh-CN" sz="1600" kern="100">
                <a:solidFill>
                  <a:srgbClr val="404040"/>
                </a:solidFill>
                <a:latin typeface="等线 Light" panose="02010600030101010101" charset="-122"/>
                <a:ea typeface="黑体" panose="02010609060101010101" charset="-122"/>
                <a:cs typeface="Times New Roman" panose="02020603050405020304"/>
                <a:sym typeface="Times New Roman" panose="02020603050405020304"/>
              </a:endParaRPr>
            </a:p>
          </p:txBody>
        </p:sp>
      </p:grpSp>
      <p:pic>
        <p:nvPicPr>
          <p:cNvPr id="859" name="图片 859"/>
          <p:cNvPicPr>
            <a:picLocks noChangeAspect="1"/>
          </p:cNvPicPr>
          <p:nvPr>
            <p:custDataLst>
              <p:tags r:id="rId8"/>
            </p:custDataLst>
          </p:nvPr>
        </p:nvPicPr>
        <p:blipFill>
          <a:blip r:embed="rId9"/>
          <a:stretch>
            <a:fillRect/>
          </a:stretch>
        </p:blipFill>
        <p:spPr>
          <a:xfrm>
            <a:off x="775970" y="3823335"/>
            <a:ext cx="5162550" cy="22612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50">
        <p:pull/>
      </p:transition>
    </mc:Choice>
    <mc:Fallback>
      <p:transition spd="med">
        <p:pull/>
      </p:transition>
    </mc:Fallback>
  </mc:AlternateContent>
  <p:timing>
    <p:tnLst>
      <p:par>
        <p:cTn id="1" dur="indefinite" restart="never" nodeType="tmRoot"/>
      </p:par>
    </p:tnLst>
    <p:bldLst>
      <p:bldP spid="2" grpId="0"/>
      <p:bldP spid="15" grpId="0" bldLvl="0" animBg="1"/>
      <p:bldP spid="14" grpId="0" bldLvl="0" animBg="1"/>
      <p:bldP spid="2" grpId="1"/>
      <p:bldP spid="15" grpId="1" animBg="1"/>
      <p:bldP spid="14" grpId="1" animBg="1"/>
      <p:bldP spid="6" grpId="0" bldLvl="0" animBg="1"/>
      <p:bldP spid="6" grpId="1" animBg="1"/>
      <p:bldP spid="13" grpId="0"/>
      <p:bldP spid="13" grpId="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3363595"/>
            <a:ext cx="12192000" cy="3275330"/>
          </a:xfrm>
          <a:prstGeom prst="rect">
            <a:avLst/>
          </a:prstGeom>
          <a:solidFill>
            <a:srgbClr val="C3E4F2">
              <a:alpha val="17000"/>
            </a:srgbClr>
          </a:solidFill>
          <a:ln>
            <a:noFill/>
          </a:ln>
          <a:effectLst>
            <a:glow>
              <a:schemeClr val="accent1">
                <a:alpha val="55000"/>
              </a:schemeClr>
            </a:glow>
            <a:outerShdw blurRad="1143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a:xfrm>
            <a:off x="231140" y="377190"/>
            <a:ext cx="8196580" cy="454025"/>
          </a:xfrm>
        </p:spPr>
        <p:txBody>
          <a:bodyPr>
            <a:normAutofit fontScale="90000"/>
          </a:bodyPr>
          <a:lstStyle/>
          <a:p>
            <a:pPr lvl="0" algn="just"/>
            <a:r>
              <a:rPr lang="zh-CN" sz="3110" b="1" dirty="0">
                <a:latin typeface="微软雅黑" panose="020B0503020204020204" pitchFamily="34" charset="-122"/>
                <a:ea typeface="微软雅黑" panose="020B0503020204020204" pitchFamily="34" charset="-122"/>
                <a:cs typeface="微软雅黑" panose="020B0503020204020204" pitchFamily="34" charset="-122"/>
              </a:rPr>
              <a:t>六、修改</a:t>
            </a:r>
            <a:r>
              <a:rPr lang="zh-CN" sz="3110" b="1" dirty="0">
                <a:latin typeface="微软雅黑" panose="020B0503020204020204" pitchFamily="34" charset="-122"/>
                <a:ea typeface="微软雅黑" panose="020B0503020204020204" pitchFamily="34" charset="-122"/>
                <a:cs typeface="微软雅黑" panose="020B0503020204020204" pitchFamily="34" charset="-122"/>
                <a:sym typeface="+mn-ea"/>
              </a:rPr>
              <a:t>数据表中字段的排列位置</a:t>
            </a:r>
            <a:r>
              <a:rPr lang="zh-CN" sz="3110" b="1"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3110" b="1" dirty="0">
                <a:latin typeface="微软雅黑" panose="020B0503020204020204" pitchFamily="34" charset="-122"/>
                <a:ea typeface="微软雅黑" panose="020B0503020204020204" pitchFamily="34" charset="-122"/>
                <a:cs typeface="微软雅黑" panose="020B0503020204020204" pitchFamily="34" charset="-122"/>
                <a:sym typeface="+mn-ea"/>
              </a:rPr>
              <a:t>Modify</a:t>
            </a:r>
            <a:r>
              <a:rPr lang="zh-CN" sz="3110" b="1"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sz="3110" b="1"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4" name="等腰三角形 13"/>
          <p:cNvSpPr/>
          <p:nvPr/>
        </p:nvSpPr>
        <p:spPr>
          <a:xfrm rot="20940000">
            <a:off x="384238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413702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cxnSp>
        <p:nvCxnSpPr>
          <p:cNvPr id="12" name="直接连接符 11"/>
          <p:cNvCxnSpPr/>
          <p:nvPr/>
        </p:nvCxnSpPr>
        <p:spPr>
          <a:xfrm flipV="1">
            <a:off x="266700" y="885190"/>
            <a:ext cx="3876675" cy="1905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13" name="内容占位符 2"/>
          <p:cNvSpPr>
            <a:spLocks noGrp="1"/>
          </p:cNvSpPr>
          <p:nvPr>
            <p:custDataLst>
              <p:tags r:id="rId1"/>
            </p:custDataLst>
          </p:nvPr>
        </p:nvSpPr>
        <p:spPr>
          <a:xfrm>
            <a:off x="2663825" y="2207260"/>
            <a:ext cx="8676640" cy="8509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fontAlgn="auto">
              <a:lnSpc>
                <a:spcPct val="130000"/>
              </a:lnSpc>
              <a:buNone/>
            </a:pPr>
            <a:r>
              <a:rPr sz="2000" dirty="0">
                <a:latin typeface="微软雅黑" panose="020B0503020204020204" pitchFamily="34" charset="-122"/>
                <a:ea typeface="微软雅黑" panose="020B0503020204020204" pitchFamily="34" charset="-122"/>
                <a:cs typeface="微软雅黑" panose="020B0503020204020204" pitchFamily="34" charset="-122"/>
                <a:sym typeface="+mn-ea"/>
              </a:rPr>
              <a:t>将Student_copy表中ADDR字段放置数据表最后。</a:t>
            </a:r>
            <a:endParaRPr sz="20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16" name="组合 15"/>
          <p:cNvGrpSpPr/>
          <p:nvPr/>
        </p:nvGrpSpPr>
        <p:grpSpPr>
          <a:xfrm>
            <a:off x="595630" y="2223770"/>
            <a:ext cx="2013585" cy="672465"/>
            <a:chOff x="3394" y="2862"/>
            <a:chExt cx="3171" cy="1059"/>
          </a:xfrm>
        </p:grpSpPr>
        <p:sp>
          <p:nvSpPr>
            <p:cNvPr id="17" name="任意多边形 16"/>
            <p:cNvSpPr/>
            <p:nvPr>
              <p:custDataLst>
                <p:tags r:id="rId2"/>
              </p:custDataLst>
            </p:nvPr>
          </p:nvSpPr>
          <p:spPr>
            <a:xfrm>
              <a:off x="3459" y="2927"/>
              <a:ext cx="3106" cy="985"/>
            </a:xfrm>
            <a:custGeom>
              <a:avLst/>
              <a:gdLst>
                <a:gd name="connsiteX0" fmla="*/ 0 w 3106"/>
                <a:gd name="connsiteY0" fmla="*/ 1129 h 1129"/>
                <a:gd name="connsiteX1" fmla="*/ 35 w 3106"/>
                <a:gd name="connsiteY1" fmla="*/ 26 h 1129"/>
                <a:gd name="connsiteX2" fmla="*/ 3106 w 3106"/>
                <a:gd name="connsiteY2" fmla="*/ 0 h 1129"/>
                <a:gd name="connsiteX3" fmla="*/ 2153 w 3106"/>
                <a:gd name="connsiteY3" fmla="*/ 1129 h 1129"/>
                <a:gd name="connsiteX4" fmla="*/ 0 w 3106"/>
                <a:gd name="connsiteY4" fmla="*/ 1129 h 1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 h="1129">
                  <a:moveTo>
                    <a:pt x="0" y="1129"/>
                  </a:moveTo>
                  <a:lnTo>
                    <a:pt x="35" y="26"/>
                  </a:lnTo>
                  <a:lnTo>
                    <a:pt x="3106" y="0"/>
                  </a:lnTo>
                  <a:lnTo>
                    <a:pt x="2153" y="1129"/>
                  </a:lnTo>
                  <a:lnTo>
                    <a:pt x="0" y="1129"/>
                  </a:lnTo>
                  <a:close/>
                </a:path>
              </a:pathLst>
            </a:custGeom>
            <a:solidFill>
              <a:schemeClr val="bg1"/>
            </a:solidFill>
            <a:ln>
              <a:solidFill>
                <a:srgbClr val="47AC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9" name="任意多边形 18"/>
            <p:cNvSpPr/>
            <p:nvPr>
              <p:custDataLst>
                <p:tags r:id="rId3"/>
              </p:custDataLst>
            </p:nvPr>
          </p:nvSpPr>
          <p:spPr>
            <a:xfrm>
              <a:off x="3394" y="2862"/>
              <a:ext cx="3106" cy="985"/>
            </a:xfrm>
            <a:custGeom>
              <a:avLst/>
              <a:gdLst>
                <a:gd name="connsiteX0" fmla="*/ 0 w 3106"/>
                <a:gd name="connsiteY0" fmla="*/ 1129 h 1129"/>
                <a:gd name="connsiteX1" fmla="*/ 35 w 3106"/>
                <a:gd name="connsiteY1" fmla="*/ 26 h 1129"/>
                <a:gd name="connsiteX2" fmla="*/ 3106 w 3106"/>
                <a:gd name="connsiteY2" fmla="*/ 0 h 1129"/>
                <a:gd name="connsiteX3" fmla="*/ 2153 w 3106"/>
                <a:gd name="connsiteY3" fmla="*/ 1129 h 1129"/>
                <a:gd name="connsiteX4" fmla="*/ 0 w 3106"/>
                <a:gd name="connsiteY4" fmla="*/ 1129 h 1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 h="1129">
                  <a:moveTo>
                    <a:pt x="0" y="1129"/>
                  </a:moveTo>
                  <a:lnTo>
                    <a:pt x="35" y="26"/>
                  </a:lnTo>
                  <a:lnTo>
                    <a:pt x="3106" y="0"/>
                  </a:lnTo>
                  <a:lnTo>
                    <a:pt x="2153" y="1129"/>
                  </a:lnTo>
                  <a:lnTo>
                    <a:pt x="0" y="1129"/>
                  </a:lnTo>
                  <a:close/>
                </a:path>
              </a:pathLst>
            </a:custGeom>
            <a:solidFill>
              <a:srgbClr val="0866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案例</a:t>
              </a:r>
              <a:r>
                <a:rPr lang="en-US" altLang="zh-CN"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20" name="肘形连接符 19"/>
            <p:cNvCxnSpPr/>
            <p:nvPr>
              <p:custDataLst>
                <p:tags r:id="rId4"/>
              </p:custDataLst>
            </p:nvPr>
          </p:nvCxnSpPr>
          <p:spPr>
            <a:xfrm rot="16200000" flipH="1">
              <a:off x="3075" y="3401"/>
              <a:ext cx="1037" cy="5"/>
            </a:xfrm>
            <a:prstGeom prst="bentConnector5">
              <a:avLst>
                <a:gd name="adj1" fmla="val -38669"/>
                <a:gd name="adj2" fmla="val 288500000"/>
                <a:gd name="adj3" fmla="val 145226"/>
              </a:avLst>
            </a:prstGeom>
            <a:ln>
              <a:gradFill>
                <a:gsLst>
                  <a:gs pos="9000">
                    <a:srgbClr val="086693"/>
                  </a:gs>
                  <a:gs pos="100000">
                    <a:schemeClr val="bg1"/>
                  </a:gs>
                  <a:gs pos="31000">
                    <a:schemeClr val="accent1">
                      <a:lumMod val="45000"/>
                      <a:lumOff val="55000"/>
                    </a:schemeClr>
                  </a:gs>
                  <a:gs pos="50000">
                    <a:schemeClr val="accent1">
                      <a:lumMod val="45000"/>
                      <a:lumOff val="55000"/>
                    </a:schemeClr>
                  </a:gs>
                  <a:gs pos="78000">
                    <a:schemeClr val="accent1">
                      <a:lumMod val="30000"/>
                      <a:lumOff val="70000"/>
                    </a:schemeClr>
                  </a:gs>
                </a:gsLst>
                <a:lin ang="5220000" scaled="0"/>
              </a:gradFill>
            </a:ln>
          </p:spPr>
          <p:style>
            <a:lnRef idx="1">
              <a:schemeClr val="accent1"/>
            </a:lnRef>
            <a:fillRef idx="0">
              <a:schemeClr val="accent1"/>
            </a:fillRef>
            <a:effectRef idx="0">
              <a:schemeClr val="accent1"/>
            </a:effectRef>
            <a:fontRef idx="minor">
              <a:schemeClr val="tx1"/>
            </a:fontRef>
          </p:style>
        </p:cxnSp>
      </p:grpSp>
      <p:sp>
        <p:nvSpPr>
          <p:cNvPr id="22" name="文本框 21"/>
          <p:cNvSpPr txBox="1"/>
          <p:nvPr>
            <p:custDataLst>
              <p:tags r:id="rId5"/>
            </p:custDataLst>
          </p:nvPr>
        </p:nvSpPr>
        <p:spPr>
          <a:xfrm>
            <a:off x="485140" y="3306445"/>
            <a:ext cx="10946130" cy="460375"/>
          </a:xfrm>
          <a:prstGeom prst="rect">
            <a:avLst/>
          </a:prstGeom>
          <a:noFill/>
        </p:spPr>
        <p:txBody>
          <a:bodyPr wrap="square" rtlCol="0" anchor="t">
            <a:spAutoFit/>
          </a:bodyPr>
          <a:p>
            <a:r>
              <a:rPr lang="zh-CN" altLang="en-US" sz="2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步骤：</a:t>
            </a:r>
            <a:r>
              <a:rPr lang="zh-CN" altLang="en-US" sz="20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ALTER TABLE Student_copy MODIFY ADDR varchar(30) after classno ;</a:t>
            </a:r>
            <a:r>
              <a:rPr lang="zh-CN" altLang="en-US" sz="20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00" name="文本框 99"/>
          <p:cNvSpPr txBox="1"/>
          <p:nvPr/>
        </p:nvSpPr>
        <p:spPr>
          <a:xfrm>
            <a:off x="595630" y="6242050"/>
            <a:ext cx="9779635" cy="306705"/>
          </a:xfrm>
          <a:prstGeom prst="rect">
            <a:avLst/>
          </a:prstGeom>
          <a:noFill/>
          <a:ln w="9525">
            <a:noFill/>
          </a:ln>
        </p:spPr>
        <p:txBody>
          <a:bodyPr wrap="square">
            <a:spAutoFit/>
          </a:bodyPr>
          <a:p>
            <a:pPr marL="285750" indent="-285750">
              <a:buFont typeface="Wingdings" panose="05000000000000000000" charset="0"/>
              <a:buChar char="Ø"/>
            </a:pPr>
            <a:r>
              <a:rPr sz="1400" b="0">
                <a:solidFill>
                  <a:srgbClr val="000000"/>
                </a:solidFill>
              </a:rPr>
              <a:t>通过查看Student_copy表结构，ADDR字段的位置已改变。</a:t>
            </a:r>
            <a:endParaRPr sz="1400" b="0">
              <a:solidFill>
                <a:srgbClr val="000000"/>
              </a:solidFill>
            </a:endParaRPr>
          </a:p>
        </p:txBody>
      </p:sp>
      <p:grpSp>
        <p:nvGrpSpPr>
          <p:cNvPr id="723" name="组合 723"/>
          <p:cNvGrpSpPr/>
          <p:nvPr/>
        </p:nvGrpSpPr>
        <p:grpSpPr>
          <a:xfrm>
            <a:off x="595630" y="1044575"/>
            <a:ext cx="5341620" cy="914400"/>
            <a:chOff x="-7823" y="0"/>
            <a:chExt cx="5256098" cy="440442"/>
          </a:xfrm>
        </p:grpSpPr>
        <p:sp>
          <p:nvSpPr>
            <p:cNvPr id="724" name="文本框 2"/>
            <p:cNvSpPr txBox="1">
              <a:spLocks noChangeArrowheads="1"/>
            </p:cNvSpPr>
            <p:nvPr>
              <p:custDataLst>
                <p:tags r:id="rId6"/>
              </p:custDataLst>
            </p:nvPr>
          </p:nvSpPr>
          <p:spPr bwMode="auto">
            <a:xfrm>
              <a:off x="-7823" y="108018"/>
              <a:ext cx="5248275" cy="332424"/>
            </a:xfrm>
            <a:prstGeom prst="rect">
              <a:avLst/>
            </a:prstGeom>
            <a:solidFill>
              <a:schemeClr val="accent5">
                <a:alpha val="30000"/>
              </a:schemeClr>
            </a:solidFill>
            <a:ln>
              <a:noFill/>
            </a:ln>
          </p:spPr>
          <p:style>
            <a:lnRef idx="0">
              <a:scrgbClr r="0" g="0" b="0"/>
            </a:lnRef>
            <a:fillRef idx="0">
              <a:scrgbClr r="0" g="0" b="0"/>
            </a:fillRef>
            <a:effectRef idx="0">
              <a:scrgbClr r="0" g="0" b="0"/>
            </a:effectRef>
            <a:fontRef idx="minor">
              <a:schemeClr val="lt1"/>
            </a:fontRef>
          </p:style>
          <p:txBody>
            <a:bodyPr rot="0" vert="horz" wrap="square" lIns="91440" tIns="45720" rIns="91440" bIns="45720" anchor="t" anchorCtr="0">
              <a:noAutofit/>
            </a:bodyPr>
            <a:lstStyle/>
            <a:p>
              <a:pPr algn="l">
                <a:lnSpc>
                  <a:spcPts val="1600"/>
                </a:lnSpc>
                <a:spcBef>
                  <a:spcPts val="0"/>
                </a:spcBef>
                <a:spcAft>
                  <a:spcPts val="0"/>
                </a:spcAft>
              </a:pPr>
              <a:r>
                <a:rPr lang="en-US" altLang="zh-CN" sz="1400" kern="1200">
                  <a:solidFill>
                    <a:srgbClr val="FF0D0D"/>
                  </a:solidFill>
                  <a:latin typeface="Arial" panose="020B0604020202020204"/>
                  <a:ea typeface="微软雅黑" panose="020B0503020204020204" pitchFamily="34" charset="-122"/>
                  <a:cs typeface="+mn-cs"/>
                  <a:sym typeface="Times New Roman" panose="02020603050405020304"/>
                </a:rPr>
                <a:t>Alter </a:t>
              </a:r>
              <a:r>
                <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rPr>
                <a:t>Table &lt;数据表名称&gt;  </a:t>
              </a:r>
              <a:endPar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endParaRPr>
            </a:p>
            <a:p>
              <a:pPr indent="419100" algn="l">
                <a:lnSpc>
                  <a:spcPts val="1600"/>
                </a:lnSpc>
                <a:spcBef>
                  <a:spcPts val="0"/>
                </a:spcBef>
                <a:spcAft>
                  <a:spcPts val="0"/>
                </a:spcAft>
              </a:pPr>
              <a:r>
                <a:rPr lang="en-US" altLang="zh-CN" sz="1400" kern="1200">
                  <a:solidFill>
                    <a:srgbClr val="FF0D0D"/>
                  </a:solidFill>
                  <a:latin typeface="Arial" panose="020B0604020202020204"/>
                  <a:ea typeface="微软雅黑" panose="020B0503020204020204" pitchFamily="34" charset="-122"/>
                  <a:cs typeface="+mn-cs"/>
                  <a:sym typeface="Times New Roman" panose="02020603050405020304"/>
                </a:rPr>
                <a:t>Modify  </a:t>
              </a:r>
              <a:r>
                <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rPr>
                <a:t>&lt;字段名称&gt; &lt;数据类型&gt;  </a:t>
              </a:r>
              <a:endPar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endParaRPr>
            </a:p>
            <a:p>
              <a:pPr indent="419100" algn="l">
                <a:lnSpc>
                  <a:spcPts val="1600"/>
                </a:lnSpc>
                <a:spcBef>
                  <a:spcPts val="0"/>
                </a:spcBef>
                <a:spcAft>
                  <a:spcPts val="0"/>
                </a:spcAft>
              </a:pPr>
              <a:r>
                <a:rPr lang="en-US" altLang="zh-CN" sz="1400" kern="1200">
                  <a:solidFill>
                    <a:srgbClr val="FF0D0D"/>
                  </a:solidFill>
                  <a:latin typeface="Arial" panose="020B0604020202020204"/>
                  <a:ea typeface="微软雅黑" panose="020B0503020204020204" pitchFamily="34" charset="-122"/>
                  <a:cs typeface="+mn-cs"/>
                  <a:sym typeface="Times New Roman" panose="02020603050405020304"/>
                </a:rPr>
                <a:t>                      First </a:t>
              </a:r>
              <a:r>
                <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rPr>
                <a:t> | </a:t>
              </a:r>
              <a:r>
                <a:rPr lang="en-US" altLang="zh-CN" sz="1400" kern="1200">
                  <a:solidFill>
                    <a:srgbClr val="FF0D0D"/>
                  </a:solidFill>
                  <a:latin typeface="Arial" panose="020B0604020202020204"/>
                  <a:ea typeface="微软雅黑" panose="020B0503020204020204" pitchFamily="34" charset="-122"/>
                  <a:cs typeface="+mn-cs"/>
                  <a:sym typeface="Times New Roman" panose="02020603050405020304"/>
                </a:rPr>
                <a:t> After  </a:t>
              </a:r>
              <a:r>
                <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rPr>
                <a:t>&lt;已存在字段名称&gt; ] ;</a:t>
              </a:r>
              <a:endPar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endParaRPr>
            </a:p>
          </p:txBody>
        </p:sp>
        <p:sp>
          <p:nvSpPr>
            <p:cNvPr id="725" name="文本框 725"/>
            <p:cNvSpPr txBox="1"/>
            <p:nvPr>
              <p:custDataLst>
                <p:tags r:id="rId7"/>
              </p:custDataLst>
            </p:nvPr>
          </p:nvSpPr>
          <p:spPr>
            <a:xfrm>
              <a:off x="0" y="0"/>
              <a:ext cx="5248275" cy="114898"/>
            </a:xfrm>
            <a:prstGeom prst="rect">
              <a:avLst/>
            </a:prstGeom>
            <a:solidFill>
              <a:prstClr val="white"/>
            </a:solidFill>
            <a:ln>
              <a:noFill/>
            </a:ln>
          </p:spPr>
          <p:txBody>
            <a:bodyPr rot="0" spcFirstLastPara="0" vertOverflow="overflow" horzOverflow="overflow" vert="horz" wrap="square" lIns="0" tIns="0" rIns="0" bIns="0" numCol="1" spcCol="0" rtlCol="0" fromWordArt="0" anchor="t" anchorCtr="0" forceAA="0" compatLnSpc="1">
              <a:noAutofit/>
            </a:bodyPr>
            <a:lstStyle/>
            <a:p>
              <a:pPr algn="just"/>
              <a:r>
                <a:rPr lang="en-US" altLang="zh-CN" sz="1600" kern="100">
                  <a:latin typeface="等线 Light" panose="02010600030101010101" charset="-122"/>
                  <a:ea typeface="黑体" panose="02010609060101010101" charset="-122"/>
                  <a:cs typeface="Times New Roman" panose="02020603050405020304"/>
                  <a:sym typeface="Times New Roman" panose="02020603050405020304"/>
                </a:rPr>
                <a:t>语法格式：</a:t>
              </a:r>
              <a:endParaRPr lang="en-US" altLang="zh-CN" sz="1600" kern="100">
                <a:solidFill>
                  <a:srgbClr val="404040"/>
                </a:solidFill>
                <a:latin typeface="等线 Light" panose="02010600030101010101" charset="-122"/>
                <a:ea typeface="黑体" panose="02010609060101010101" charset="-122"/>
                <a:cs typeface="Times New Roman" panose="02020603050405020304"/>
                <a:sym typeface="Times New Roman" panose="02020603050405020304"/>
              </a:endParaRPr>
            </a:p>
          </p:txBody>
        </p:sp>
      </p:grpSp>
      <p:pic>
        <p:nvPicPr>
          <p:cNvPr id="860" name="图片 860"/>
          <p:cNvPicPr>
            <a:picLocks noChangeAspect="1"/>
          </p:cNvPicPr>
          <p:nvPr>
            <p:custDataLst>
              <p:tags r:id="rId8"/>
            </p:custDataLst>
          </p:nvPr>
        </p:nvPicPr>
        <p:blipFill>
          <a:blip r:embed="rId9"/>
          <a:stretch>
            <a:fillRect/>
          </a:stretch>
        </p:blipFill>
        <p:spPr>
          <a:xfrm>
            <a:off x="845185" y="3797935"/>
            <a:ext cx="5574030" cy="2413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50">
        <p:pull/>
      </p:transition>
    </mc:Choice>
    <mc:Fallback>
      <p:transition spd="med">
        <p:pull/>
      </p:transition>
    </mc:Fallback>
  </mc:AlternateContent>
  <p:timing>
    <p:tnLst>
      <p:par>
        <p:cTn id="1" dur="indefinite" restart="never" nodeType="tmRoot"/>
      </p:par>
    </p:tnLst>
    <p:bldLst>
      <p:bldP spid="2" grpId="0"/>
      <p:bldP spid="15" grpId="0" bldLvl="0" animBg="1"/>
      <p:bldP spid="14" grpId="0" bldLvl="0" animBg="1"/>
      <p:bldP spid="2" grpId="1"/>
      <p:bldP spid="15" grpId="1" animBg="1"/>
      <p:bldP spid="14" grpId="1" animBg="1"/>
      <p:bldP spid="6" grpId="0" bldLvl="0" animBg="1"/>
      <p:bldP spid="6" grpId="1" animBg="1"/>
      <p:bldP spid="13" grpId="0"/>
      <p:bldP spid="13"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31140" y="405765"/>
            <a:ext cx="6282055" cy="425450"/>
          </a:xfrm>
        </p:spPr>
        <p:txBody>
          <a:bodyPr>
            <a:normAutofit fontScale="90000"/>
          </a:bodyPr>
          <a:lstStyle/>
          <a:p>
            <a:pPr lvl="0" algn="just"/>
            <a:r>
              <a:rPr lang="zh-CN" altLang="en-US" sz="3110" b="1" dirty="0">
                <a:latin typeface="微软雅黑" panose="020B0503020204020204" pitchFamily="34" charset="-122"/>
                <a:ea typeface="微软雅黑" panose="020B0503020204020204" pitchFamily="34" charset="-122"/>
                <a:cs typeface="微软雅黑" panose="020B0503020204020204" pitchFamily="34" charset="-122"/>
              </a:rPr>
              <a:t>情境引入</a:t>
            </a:r>
            <a:endParaRPr lang="zh-CN" altLang="en-US" sz="3110" b="1" dirty="0">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5" name="直接连接符 4"/>
          <p:cNvCxnSpPr/>
          <p:nvPr/>
        </p:nvCxnSpPr>
        <p:spPr>
          <a:xfrm flipV="1">
            <a:off x="266700" y="892810"/>
            <a:ext cx="3509645" cy="1143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14" name="等腰三角形 13"/>
          <p:cNvSpPr/>
          <p:nvPr/>
        </p:nvSpPr>
        <p:spPr>
          <a:xfrm rot="20940000">
            <a:off x="369760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399224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 name="内容占位符 3"/>
          <p:cNvSpPr>
            <a:spLocks noGrp="1"/>
          </p:cNvSpPr>
          <p:nvPr>
            <p:ph idx="1"/>
          </p:nvPr>
        </p:nvSpPr>
        <p:spPr>
          <a:xfrm>
            <a:off x="655782" y="1187450"/>
            <a:ext cx="10861963" cy="4989830"/>
          </a:xfrm>
        </p:spPr>
        <p:txBody>
          <a:bodyPr>
            <a:normAutofit/>
          </a:bodyPr>
          <a:lstStyle/>
          <a:p>
            <a:pPr marL="0" indent="457200" fontAlgn="auto">
              <a:lnSpc>
                <a:spcPct val="150000"/>
              </a:lnSpc>
              <a:buNone/>
            </a:pPr>
            <a:r>
              <a:rPr sz="2000" dirty="0"/>
              <a:t>项目组通过实地调研，需求分析以后进行了学生信息系统数据库设计，本次任务需要根据表结构创建数据表，</a:t>
            </a:r>
            <a:r>
              <a:rPr lang="zh-CN" sz="2000" dirty="0"/>
              <a:t>为以</a:t>
            </a:r>
            <a:r>
              <a:rPr sz="2000" dirty="0"/>
              <a:t>后数据的存取做准备。</a:t>
            </a:r>
            <a:endParaRPr sz="2000" dirty="0"/>
          </a:p>
        </p:txBody>
      </p:sp>
    </p:spTree>
  </p:cSld>
  <p:clrMapOvr>
    <a:masterClrMapping/>
  </p:clrMapOvr>
  <p:transition spd="slow">
    <p:wipe/>
  </p:transition>
  <p:timing>
    <p:tnLst>
      <p:par>
        <p:cTn id="1" dur="indefinite" restart="never" nodeType="tmRoot"/>
      </p:par>
    </p:tnLst>
    <p:bldLst>
      <p:bldP spid="2" grpId="0"/>
      <p:bldP spid="2" grpId="1"/>
      <p:bldP spid="14" grpId="0" bldLvl="0" animBg="1"/>
      <p:bldP spid="14" grpId="1" animBg="1"/>
      <p:bldP spid="15" grpId="0" bldLvl="0" animBg="1"/>
      <p:bldP spid="15" grpId="1"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3363595"/>
            <a:ext cx="12192000" cy="3275330"/>
          </a:xfrm>
          <a:prstGeom prst="rect">
            <a:avLst/>
          </a:prstGeom>
          <a:solidFill>
            <a:srgbClr val="C3E4F2">
              <a:alpha val="17000"/>
            </a:srgbClr>
          </a:solidFill>
          <a:ln>
            <a:noFill/>
          </a:ln>
          <a:effectLst>
            <a:glow>
              <a:schemeClr val="accent1">
                <a:alpha val="55000"/>
              </a:schemeClr>
            </a:glow>
            <a:outerShdw blurRad="1143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a:xfrm>
            <a:off x="231140" y="377190"/>
            <a:ext cx="5864860" cy="454025"/>
          </a:xfrm>
        </p:spPr>
        <p:txBody>
          <a:bodyPr>
            <a:normAutofit fontScale="90000"/>
          </a:bodyPr>
          <a:lstStyle/>
          <a:p>
            <a:pPr lvl="0" algn="just"/>
            <a:r>
              <a:rPr lang="zh-CN" sz="3110" b="1" dirty="0">
                <a:latin typeface="微软雅黑" panose="020B0503020204020204" pitchFamily="34" charset="-122"/>
                <a:ea typeface="微软雅黑" panose="020B0503020204020204" pitchFamily="34" charset="-122"/>
                <a:cs typeface="微软雅黑" panose="020B0503020204020204" pitchFamily="34" charset="-122"/>
              </a:rPr>
              <a:t>七、</a:t>
            </a:r>
            <a:r>
              <a:rPr sz="3110" b="1" dirty="0">
                <a:latin typeface="微软雅黑" panose="020B0503020204020204" pitchFamily="34" charset="-122"/>
                <a:ea typeface="微软雅黑" panose="020B0503020204020204" pitchFamily="34" charset="-122"/>
                <a:cs typeface="微软雅黑" panose="020B0503020204020204" pitchFamily="34" charset="-122"/>
              </a:rPr>
              <a:t>修改表名（Rename）</a:t>
            </a:r>
            <a:endParaRPr sz="311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等腰三角形 13"/>
          <p:cNvSpPr/>
          <p:nvPr/>
        </p:nvSpPr>
        <p:spPr>
          <a:xfrm rot="20940000">
            <a:off x="384238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413702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cxnSp>
        <p:nvCxnSpPr>
          <p:cNvPr id="12" name="直接连接符 11"/>
          <p:cNvCxnSpPr/>
          <p:nvPr/>
        </p:nvCxnSpPr>
        <p:spPr>
          <a:xfrm flipV="1">
            <a:off x="266700" y="885190"/>
            <a:ext cx="3876675" cy="1905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13" name="内容占位符 2"/>
          <p:cNvSpPr>
            <a:spLocks noGrp="1"/>
          </p:cNvSpPr>
          <p:nvPr>
            <p:custDataLst>
              <p:tags r:id="rId1"/>
            </p:custDataLst>
          </p:nvPr>
        </p:nvSpPr>
        <p:spPr>
          <a:xfrm>
            <a:off x="2663825" y="2207260"/>
            <a:ext cx="8676640" cy="8509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fontAlgn="auto">
              <a:lnSpc>
                <a:spcPct val="130000"/>
              </a:lnSpc>
              <a:buNone/>
            </a:pPr>
            <a:r>
              <a:rPr sz="2000" dirty="0">
                <a:latin typeface="微软雅黑" panose="020B0503020204020204" pitchFamily="34" charset="-122"/>
                <a:ea typeface="微软雅黑" panose="020B0503020204020204" pitchFamily="34" charset="-122"/>
                <a:cs typeface="微软雅黑" panose="020B0503020204020204" pitchFamily="34" charset="-122"/>
                <a:sym typeface="+mn-ea"/>
              </a:rPr>
              <a:t>复制班级信息表，名为Class_copy，并重命名为Class_new。</a:t>
            </a:r>
            <a:endParaRPr sz="20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16" name="组合 15"/>
          <p:cNvGrpSpPr/>
          <p:nvPr/>
        </p:nvGrpSpPr>
        <p:grpSpPr>
          <a:xfrm>
            <a:off x="595630" y="2223770"/>
            <a:ext cx="2013585" cy="672465"/>
            <a:chOff x="3394" y="2862"/>
            <a:chExt cx="3171" cy="1059"/>
          </a:xfrm>
        </p:grpSpPr>
        <p:sp>
          <p:nvSpPr>
            <p:cNvPr id="17" name="任意多边形 16"/>
            <p:cNvSpPr/>
            <p:nvPr>
              <p:custDataLst>
                <p:tags r:id="rId2"/>
              </p:custDataLst>
            </p:nvPr>
          </p:nvSpPr>
          <p:spPr>
            <a:xfrm>
              <a:off x="3459" y="2927"/>
              <a:ext cx="3106" cy="985"/>
            </a:xfrm>
            <a:custGeom>
              <a:avLst/>
              <a:gdLst>
                <a:gd name="connsiteX0" fmla="*/ 0 w 3106"/>
                <a:gd name="connsiteY0" fmla="*/ 1129 h 1129"/>
                <a:gd name="connsiteX1" fmla="*/ 35 w 3106"/>
                <a:gd name="connsiteY1" fmla="*/ 26 h 1129"/>
                <a:gd name="connsiteX2" fmla="*/ 3106 w 3106"/>
                <a:gd name="connsiteY2" fmla="*/ 0 h 1129"/>
                <a:gd name="connsiteX3" fmla="*/ 2153 w 3106"/>
                <a:gd name="connsiteY3" fmla="*/ 1129 h 1129"/>
                <a:gd name="connsiteX4" fmla="*/ 0 w 3106"/>
                <a:gd name="connsiteY4" fmla="*/ 1129 h 1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 h="1129">
                  <a:moveTo>
                    <a:pt x="0" y="1129"/>
                  </a:moveTo>
                  <a:lnTo>
                    <a:pt x="35" y="26"/>
                  </a:lnTo>
                  <a:lnTo>
                    <a:pt x="3106" y="0"/>
                  </a:lnTo>
                  <a:lnTo>
                    <a:pt x="2153" y="1129"/>
                  </a:lnTo>
                  <a:lnTo>
                    <a:pt x="0" y="1129"/>
                  </a:lnTo>
                  <a:close/>
                </a:path>
              </a:pathLst>
            </a:custGeom>
            <a:solidFill>
              <a:schemeClr val="bg1"/>
            </a:solidFill>
            <a:ln>
              <a:solidFill>
                <a:srgbClr val="47AC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9" name="任意多边形 18"/>
            <p:cNvSpPr/>
            <p:nvPr>
              <p:custDataLst>
                <p:tags r:id="rId3"/>
              </p:custDataLst>
            </p:nvPr>
          </p:nvSpPr>
          <p:spPr>
            <a:xfrm>
              <a:off x="3394" y="2862"/>
              <a:ext cx="3106" cy="985"/>
            </a:xfrm>
            <a:custGeom>
              <a:avLst/>
              <a:gdLst>
                <a:gd name="connsiteX0" fmla="*/ 0 w 3106"/>
                <a:gd name="connsiteY0" fmla="*/ 1129 h 1129"/>
                <a:gd name="connsiteX1" fmla="*/ 35 w 3106"/>
                <a:gd name="connsiteY1" fmla="*/ 26 h 1129"/>
                <a:gd name="connsiteX2" fmla="*/ 3106 w 3106"/>
                <a:gd name="connsiteY2" fmla="*/ 0 h 1129"/>
                <a:gd name="connsiteX3" fmla="*/ 2153 w 3106"/>
                <a:gd name="connsiteY3" fmla="*/ 1129 h 1129"/>
                <a:gd name="connsiteX4" fmla="*/ 0 w 3106"/>
                <a:gd name="connsiteY4" fmla="*/ 1129 h 1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 h="1129">
                  <a:moveTo>
                    <a:pt x="0" y="1129"/>
                  </a:moveTo>
                  <a:lnTo>
                    <a:pt x="35" y="26"/>
                  </a:lnTo>
                  <a:lnTo>
                    <a:pt x="3106" y="0"/>
                  </a:lnTo>
                  <a:lnTo>
                    <a:pt x="2153" y="1129"/>
                  </a:lnTo>
                  <a:lnTo>
                    <a:pt x="0" y="1129"/>
                  </a:lnTo>
                  <a:close/>
                </a:path>
              </a:pathLst>
            </a:custGeom>
            <a:solidFill>
              <a:srgbClr val="0866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案例</a:t>
              </a:r>
              <a:r>
                <a:rPr lang="en-US" altLang="zh-CN"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8</a:t>
              </a:r>
              <a:r>
                <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20" name="肘形连接符 19"/>
            <p:cNvCxnSpPr/>
            <p:nvPr>
              <p:custDataLst>
                <p:tags r:id="rId4"/>
              </p:custDataLst>
            </p:nvPr>
          </p:nvCxnSpPr>
          <p:spPr>
            <a:xfrm rot="16200000" flipH="1">
              <a:off x="3075" y="3401"/>
              <a:ext cx="1037" cy="5"/>
            </a:xfrm>
            <a:prstGeom prst="bentConnector5">
              <a:avLst>
                <a:gd name="adj1" fmla="val -38669"/>
                <a:gd name="adj2" fmla="val 288500000"/>
                <a:gd name="adj3" fmla="val 145226"/>
              </a:avLst>
            </a:prstGeom>
            <a:ln>
              <a:gradFill>
                <a:gsLst>
                  <a:gs pos="9000">
                    <a:srgbClr val="086693"/>
                  </a:gs>
                  <a:gs pos="100000">
                    <a:schemeClr val="bg1"/>
                  </a:gs>
                  <a:gs pos="31000">
                    <a:schemeClr val="accent1">
                      <a:lumMod val="45000"/>
                      <a:lumOff val="55000"/>
                    </a:schemeClr>
                  </a:gs>
                  <a:gs pos="50000">
                    <a:schemeClr val="accent1">
                      <a:lumMod val="45000"/>
                      <a:lumOff val="55000"/>
                    </a:schemeClr>
                  </a:gs>
                  <a:gs pos="78000">
                    <a:schemeClr val="accent1">
                      <a:lumMod val="30000"/>
                      <a:lumOff val="70000"/>
                    </a:schemeClr>
                  </a:gs>
                </a:gsLst>
                <a:lin ang="5220000" scaled="0"/>
              </a:gradFill>
            </a:ln>
          </p:spPr>
          <p:style>
            <a:lnRef idx="1">
              <a:schemeClr val="accent1"/>
            </a:lnRef>
            <a:fillRef idx="0">
              <a:schemeClr val="accent1"/>
            </a:fillRef>
            <a:effectRef idx="0">
              <a:schemeClr val="accent1"/>
            </a:effectRef>
            <a:fontRef idx="minor">
              <a:schemeClr val="tx1"/>
            </a:fontRef>
          </p:style>
        </p:cxnSp>
      </p:grpSp>
      <p:sp>
        <p:nvSpPr>
          <p:cNvPr id="22" name="文本框 21"/>
          <p:cNvSpPr txBox="1"/>
          <p:nvPr>
            <p:custDataLst>
              <p:tags r:id="rId5"/>
            </p:custDataLst>
          </p:nvPr>
        </p:nvSpPr>
        <p:spPr>
          <a:xfrm>
            <a:off x="485140" y="3306445"/>
            <a:ext cx="9740265" cy="768350"/>
          </a:xfrm>
          <a:prstGeom prst="rect">
            <a:avLst/>
          </a:prstGeom>
          <a:noFill/>
        </p:spPr>
        <p:txBody>
          <a:bodyPr wrap="square" rtlCol="0" anchor="t">
            <a:spAutoFit/>
          </a:bodyPr>
          <a:p>
            <a:r>
              <a:rPr lang="zh-CN" altLang="en-US" sz="2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步骤：</a:t>
            </a:r>
            <a:r>
              <a:rPr lang="zh-CN" altLang="en-US" sz="20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CREATE TABLE Class_copy LIKE Class;</a:t>
            </a:r>
            <a:endParaRPr lang="zh-CN" altLang="en-US" sz="20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r>
              <a:rPr lang="en-US" altLang="zh-CN" sz="20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ALTER TABLE Class_copy RENAME Class_new ;</a:t>
            </a:r>
            <a:r>
              <a:rPr lang="zh-CN" altLang="en-US" sz="20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00" name="文本框 99"/>
          <p:cNvSpPr txBox="1"/>
          <p:nvPr/>
        </p:nvSpPr>
        <p:spPr>
          <a:xfrm>
            <a:off x="6096000" y="6189345"/>
            <a:ext cx="5428615" cy="306705"/>
          </a:xfrm>
          <a:prstGeom prst="rect">
            <a:avLst/>
          </a:prstGeom>
          <a:noFill/>
          <a:ln w="9525">
            <a:noFill/>
          </a:ln>
        </p:spPr>
        <p:txBody>
          <a:bodyPr wrap="square">
            <a:spAutoFit/>
          </a:bodyPr>
          <a:p>
            <a:pPr marL="285750" indent="-285750">
              <a:buFont typeface="Wingdings" panose="05000000000000000000" charset="0"/>
              <a:buChar char="Ø"/>
            </a:pPr>
            <a:r>
              <a:rPr sz="1400" b="0">
                <a:solidFill>
                  <a:srgbClr val="000000"/>
                </a:solidFill>
              </a:rPr>
              <a:t>通过查看Stuinfo数据库中的表，显示有Class_new。</a:t>
            </a:r>
            <a:endParaRPr sz="1400" b="0">
              <a:solidFill>
                <a:srgbClr val="000000"/>
              </a:solidFill>
            </a:endParaRPr>
          </a:p>
        </p:txBody>
      </p:sp>
      <p:grpSp>
        <p:nvGrpSpPr>
          <p:cNvPr id="729" name="组合 729"/>
          <p:cNvGrpSpPr/>
          <p:nvPr/>
        </p:nvGrpSpPr>
        <p:grpSpPr>
          <a:xfrm>
            <a:off x="636905" y="1071245"/>
            <a:ext cx="8765540" cy="603880"/>
            <a:chOff x="-7823" y="0"/>
            <a:chExt cx="5256098" cy="290873"/>
          </a:xfrm>
        </p:grpSpPr>
        <p:sp>
          <p:nvSpPr>
            <p:cNvPr id="730" name="文本框 2"/>
            <p:cNvSpPr txBox="1">
              <a:spLocks noChangeArrowheads="1"/>
            </p:cNvSpPr>
            <p:nvPr>
              <p:custDataLst>
                <p:tags r:id="rId6"/>
              </p:custDataLst>
            </p:nvPr>
          </p:nvSpPr>
          <p:spPr bwMode="auto">
            <a:xfrm>
              <a:off x="-7823" y="155731"/>
              <a:ext cx="5248275" cy="135142"/>
            </a:xfrm>
            <a:prstGeom prst="rect">
              <a:avLst/>
            </a:prstGeom>
            <a:solidFill>
              <a:schemeClr val="accent5">
                <a:alpha val="30000"/>
              </a:schemeClr>
            </a:solidFill>
            <a:ln>
              <a:noFill/>
            </a:ln>
          </p:spPr>
          <p:style>
            <a:lnRef idx="0">
              <a:scrgbClr r="0" g="0" b="0"/>
            </a:lnRef>
            <a:fillRef idx="0">
              <a:scrgbClr r="0" g="0" b="0"/>
            </a:fillRef>
            <a:effectRef idx="0">
              <a:scrgbClr r="0" g="0" b="0"/>
            </a:effectRef>
            <a:fontRef idx="minor">
              <a:schemeClr val="lt1"/>
            </a:fontRef>
          </p:style>
          <p:txBody>
            <a:bodyPr rot="0" vert="horz" wrap="square" lIns="91440" tIns="45720" rIns="91440" bIns="45720" anchor="t" anchorCtr="0">
              <a:noAutofit/>
            </a:bodyPr>
            <a:lstStyle/>
            <a:p>
              <a:pPr algn="l">
                <a:lnSpc>
                  <a:spcPts val="1600"/>
                </a:lnSpc>
                <a:spcBef>
                  <a:spcPts val="0"/>
                </a:spcBef>
                <a:spcAft>
                  <a:spcPts val="0"/>
                </a:spcAft>
              </a:pPr>
              <a:r>
                <a:rPr lang="en-US" altLang="zh-CN" sz="1600" kern="1200">
                  <a:solidFill>
                    <a:srgbClr val="FF0D0D"/>
                  </a:solidFill>
                  <a:latin typeface="Arial" panose="020B0604020202020204"/>
                  <a:ea typeface="微软雅黑" panose="020B0503020204020204" pitchFamily="34" charset="-122"/>
                  <a:cs typeface="+mn-cs"/>
                  <a:sym typeface="Times New Roman" panose="02020603050405020304"/>
                </a:rPr>
                <a:t>Alter </a:t>
              </a:r>
              <a:r>
                <a:rPr lang="en-US" altLang="zh-CN" sz="1600" kern="1200">
                  <a:solidFill>
                    <a:srgbClr val="0D0D0D"/>
                  </a:solidFill>
                  <a:latin typeface="Arial" panose="020B0604020202020204"/>
                  <a:ea typeface="微软雅黑" panose="020B0503020204020204" pitchFamily="34" charset="-122"/>
                  <a:cs typeface="+mn-cs"/>
                  <a:sym typeface="Times New Roman" panose="02020603050405020304"/>
                </a:rPr>
                <a:t>Table &lt;原数据表名称&gt;</a:t>
              </a:r>
              <a:r>
                <a:rPr lang="en-US" altLang="zh-CN" sz="1600" kern="1200">
                  <a:solidFill>
                    <a:srgbClr val="FF0D0D"/>
                  </a:solidFill>
                  <a:latin typeface="Arial" panose="020B0604020202020204"/>
                  <a:ea typeface="微软雅黑" panose="020B0503020204020204" pitchFamily="34" charset="-122"/>
                  <a:cs typeface="+mn-cs"/>
                  <a:sym typeface="Times New Roman" panose="02020603050405020304"/>
                </a:rPr>
                <a:t>  Rename </a:t>
              </a:r>
              <a:r>
                <a:rPr lang="en-US" altLang="zh-CN" sz="1600" kern="1200">
                  <a:solidFill>
                    <a:srgbClr val="0D0D0D"/>
                  </a:solidFill>
                  <a:latin typeface="Arial" panose="020B0604020202020204"/>
                  <a:ea typeface="微软雅黑" panose="020B0503020204020204" pitchFamily="34" charset="-122"/>
                  <a:cs typeface="+mn-cs"/>
                  <a:sym typeface="Times New Roman" panose="02020603050405020304"/>
                </a:rPr>
                <a:t>[To] &lt;新数据表名称&gt; ;</a:t>
              </a:r>
              <a:endParaRPr lang="en-US" altLang="zh-CN" sz="1600" kern="1200">
                <a:solidFill>
                  <a:srgbClr val="0D0D0D"/>
                </a:solidFill>
                <a:latin typeface="Arial" panose="020B0604020202020204"/>
                <a:ea typeface="微软雅黑" panose="020B0503020204020204" pitchFamily="34" charset="-122"/>
                <a:cs typeface="+mn-cs"/>
                <a:sym typeface="Times New Roman" panose="02020603050405020304"/>
              </a:endParaRPr>
            </a:p>
          </p:txBody>
        </p:sp>
        <p:sp>
          <p:nvSpPr>
            <p:cNvPr id="731" name="文本框 731"/>
            <p:cNvSpPr txBox="1"/>
            <p:nvPr>
              <p:custDataLst>
                <p:tags r:id="rId7"/>
              </p:custDataLst>
            </p:nvPr>
          </p:nvSpPr>
          <p:spPr>
            <a:xfrm>
              <a:off x="0" y="0"/>
              <a:ext cx="5248275" cy="114898"/>
            </a:xfrm>
            <a:prstGeom prst="rect">
              <a:avLst/>
            </a:prstGeom>
            <a:solidFill>
              <a:prstClr val="white"/>
            </a:solidFill>
            <a:ln>
              <a:noFill/>
            </a:ln>
          </p:spPr>
          <p:txBody>
            <a:bodyPr rot="0" spcFirstLastPara="0" vertOverflow="overflow" horzOverflow="overflow" vert="horz" wrap="square" lIns="0" tIns="0" rIns="0" bIns="0" numCol="1" spcCol="0" rtlCol="0" fromWordArt="0" anchor="t" anchorCtr="0" forceAA="0" compatLnSpc="1">
              <a:noAutofit/>
            </a:bodyPr>
            <a:lstStyle/>
            <a:p>
              <a:pPr algn="just"/>
              <a:r>
                <a:rPr lang="en-US" altLang="zh-CN" kern="100">
                  <a:latin typeface="等线 Light" panose="02010600030101010101" charset="-122"/>
                  <a:ea typeface="黑体" panose="02010609060101010101" charset="-122"/>
                  <a:cs typeface="Times New Roman" panose="02020603050405020304"/>
                  <a:sym typeface="Times New Roman" panose="02020603050405020304"/>
                </a:rPr>
                <a:t>语法格式：</a:t>
              </a:r>
              <a:endParaRPr lang="en-US" altLang="zh-CN" kern="100">
                <a:solidFill>
                  <a:srgbClr val="404040"/>
                </a:solidFill>
                <a:latin typeface="等线 Light" panose="02010600030101010101" charset="-122"/>
                <a:ea typeface="黑体" panose="02010609060101010101" charset="-122"/>
                <a:cs typeface="Times New Roman" panose="02020603050405020304"/>
                <a:sym typeface="Times New Roman" panose="02020603050405020304"/>
              </a:endParaRPr>
            </a:p>
          </p:txBody>
        </p:sp>
      </p:grpSp>
      <p:pic>
        <p:nvPicPr>
          <p:cNvPr id="861" name="图片 861"/>
          <p:cNvPicPr>
            <a:picLocks noChangeAspect="1"/>
          </p:cNvPicPr>
          <p:nvPr>
            <p:custDataLst>
              <p:tags r:id="rId8"/>
            </p:custDataLst>
          </p:nvPr>
        </p:nvPicPr>
        <p:blipFill>
          <a:blip r:embed="rId9"/>
          <a:stretch>
            <a:fillRect/>
          </a:stretch>
        </p:blipFill>
        <p:spPr>
          <a:xfrm>
            <a:off x="723900" y="4074795"/>
            <a:ext cx="5147945" cy="25927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50">
        <p:pull/>
      </p:transition>
    </mc:Choice>
    <mc:Fallback>
      <p:transition spd="med">
        <p:pull/>
      </p:transition>
    </mc:Fallback>
  </mc:AlternateContent>
  <p:timing>
    <p:tnLst>
      <p:par>
        <p:cTn id="1" dur="indefinite" restart="never" nodeType="tmRoot"/>
      </p:par>
    </p:tnLst>
    <p:bldLst>
      <p:bldP spid="2" grpId="0"/>
      <p:bldP spid="15" grpId="0" bldLvl="0" animBg="1"/>
      <p:bldP spid="14" grpId="0" bldLvl="0" animBg="1"/>
      <p:bldP spid="2" grpId="1"/>
      <p:bldP spid="15" grpId="1" animBg="1"/>
      <p:bldP spid="14" grpId="1" animBg="1"/>
      <p:bldP spid="6" grpId="0" bldLvl="0" animBg="1"/>
      <p:bldP spid="6" grpId="1" animBg="1"/>
      <p:bldP spid="13" grpId="0"/>
      <p:bldP spid="13" grpId="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31140" y="377190"/>
            <a:ext cx="5864860" cy="454025"/>
          </a:xfrm>
        </p:spPr>
        <p:txBody>
          <a:bodyPr>
            <a:normAutofit fontScale="90000"/>
          </a:bodyPr>
          <a:lstStyle/>
          <a:p>
            <a:pPr lvl="0" algn="just"/>
            <a:r>
              <a:rPr lang="zh-CN" sz="3110" b="1" dirty="0">
                <a:latin typeface="微软雅黑" panose="020B0503020204020204" pitchFamily="34" charset="-122"/>
                <a:ea typeface="微软雅黑" panose="020B0503020204020204" pitchFamily="34" charset="-122"/>
                <a:cs typeface="微软雅黑" panose="020B0503020204020204" pitchFamily="34" charset="-122"/>
              </a:rPr>
              <a:t>八、</a:t>
            </a:r>
            <a:r>
              <a:rPr sz="3110" b="1" dirty="0">
                <a:latin typeface="微软雅黑" panose="020B0503020204020204" pitchFamily="34" charset="-122"/>
                <a:ea typeface="微软雅黑" panose="020B0503020204020204" pitchFamily="34" charset="-122"/>
                <a:cs typeface="微软雅黑" panose="020B0503020204020204" pitchFamily="34" charset="-122"/>
              </a:rPr>
              <a:t>修改表</a:t>
            </a:r>
            <a:r>
              <a:rPr lang="zh-CN" sz="3110" b="1" dirty="0">
                <a:latin typeface="微软雅黑" panose="020B0503020204020204" pitchFamily="34" charset="-122"/>
                <a:ea typeface="微软雅黑" panose="020B0503020204020204" pitchFamily="34" charset="-122"/>
                <a:cs typeface="微软雅黑" panose="020B0503020204020204" pitchFamily="34" charset="-122"/>
              </a:rPr>
              <a:t>的约束</a:t>
            </a:r>
            <a:endParaRPr lang="zh-CN" sz="311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等腰三角形 13"/>
          <p:cNvSpPr/>
          <p:nvPr/>
        </p:nvSpPr>
        <p:spPr>
          <a:xfrm rot="20940000">
            <a:off x="384238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413702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cxnSp>
        <p:nvCxnSpPr>
          <p:cNvPr id="12" name="直接连接符 11"/>
          <p:cNvCxnSpPr/>
          <p:nvPr/>
        </p:nvCxnSpPr>
        <p:spPr>
          <a:xfrm flipV="1">
            <a:off x="266700" y="885190"/>
            <a:ext cx="3876675" cy="1905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3" name="文本框 2"/>
          <p:cNvSpPr txBox="1"/>
          <p:nvPr/>
        </p:nvSpPr>
        <p:spPr>
          <a:xfrm>
            <a:off x="1500505" y="1379855"/>
            <a:ext cx="8634730" cy="4523105"/>
          </a:xfrm>
          <a:prstGeom prst="rect">
            <a:avLst/>
          </a:prstGeom>
          <a:noFill/>
          <a:ln w="9525">
            <a:noFill/>
          </a:ln>
        </p:spPr>
        <p:txBody>
          <a:bodyPr wrap="square">
            <a:spAutoFit/>
          </a:bodyPr>
          <a:p>
            <a:pPr marL="457200" indent="-457200" fontAlgn="auto">
              <a:lnSpc>
                <a:spcPct val="150000"/>
              </a:lnSpc>
              <a:buAutoNum type="arabicPeriod"/>
            </a:pPr>
            <a:r>
              <a:rPr lang="zh-CN" sz="2400" b="1">
                <a:ea typeface="等线" panose="02010600030101010101" charset="-122"/>
              </a:rPr>
              <a:t>修改数据表时添加主键约束（</a:t>
            </a:r>
            <a:r>
              <a:rPr lang="zh-CN" sz="2400" b="1">
                <a:ea typeface="等线" panose="02010600030101010101" charset="-122"/>
                <a:cs typeface="Times New Roman" panose="02020603050405020304" charset="0"/>
              </a:rPr>
              <a:t>Primary Key）</a:t>
            </a:r>
            <a:endParaRPr lang="zh-CN" sz="2400" b="1">
              <a:ea typeface="等线" panose="02010600030101010101" charset="-122"/>
              <a:cs typeface="Times New Roman" panose="02020603050405020304" charset="0"/>
            </a:endParaRPr>
          </a:p>
          <a:p>
            <a:pPr marL="457200" indent="-457200" fontAlgn="auto">
              <a:lnSpc>
                <a:spcPct val="150000"/>
              </a:lnSpc>
              <a:buAutoNum type="arabicPeriod"/>
            </a:pPr>
            <a:r>
              <a:rPr lang="zh-CN" altLang="en-US" sz="2400" b="1">
                <a:ea typeface="等线" panose="02010600030101010101" charset="-122"/>
                <a:cs typeface="Times New Roman" panose="02020603050405020304" charset="0"/>
              </a:rPr>
              <a:t>修改数据表时添加外键约束（Foreign Key）</a:t>
            </a:r>
            <a:endParaRPr lang="zh-CN" altLang="en-US" sz="2400" b="1">
              <a:ea typeface="等线" panose="02010600030101010101" charset="-122"/>
              <a:cs typeface="Times New Roman" panose="02020603050405020304" charset="0"/>
            </a:endParaRPr>
          </a:p>
          <a:p>
            <a:pPr marL="457200" indent="-457200" fontAlgn="auto">
              <a:lnSpc>
                <a:spcPct val="150000"/>
              </a:lnSpc>
              <a:buAutoNum type="arabicPeriod"/>
            </a:pPr>
            <a:r>
              <a:rPr lang="zh-CN" altLang="en-US" sz="2400" b="1">
                <a:ea typeface="等线" panose="02010600030101010101" charset="-122"/>
                <a:cs typeface="Times New Roman" panose="02020603050405020304" charset="0"/>
              </a:rPr>
              <a:t>修改数据表时添加默认值约束（Default）</a:t>
            </a:r>
            <a:endParaRPr lang="zh-CN" altLang="en-US" sz="2400" b="1">
              <a:ea typeface="等线" panose="02010600030101010101" charset="-122"/>
              <a:cs typeface="Times New Roman" panose="02020603050405020304" charset="0"/>
            </a:endParaRPr>
          </a:p>
          <a:p>
            <a:pPr marL="457200" indent="-457200" fontAlgn="auto">
              <a:lnSpc>
                <a:spcPct val="150000"/>
              </a:lnSpc>
              <a:buAutoNum type="arabicPeriod"/>
            </a:pPr>
            <a:r>
              <a:rPr lang="zh-CN" altLang="en-US" sz="2400" b="1">
                <a:ea typeface="等线" panose="02010600030101010101" charset="-122"/>
                <a:cs typeface="Times New Roman" panose="02020603050405020304" charset="0"/>
              </a:rPr>
              <a:t>修改数据表时添加非空约束（Not Null）</a:t>
            </a:r>
            <a:endParaRPr lang="zh-CN" altLang="en-US" sz="2400" b="1">
              <a:ea typeface="等线" panose="02010600030101010101" charset="-122"/>
              <a:cs typeface="Times New Roman" panose="02020603050405020304" charset="0"/>
            </a:endParaRPr>
          </a:p>
          <a:p>
            <a:pPr marL="457200" indent="-457200" fontAlgn="auto">
              <a:lnSpc>
                <a:spcPct val="150000"/>
              </a:lnSpc>
              <a:buAutoNum type="arabicPeriod"/>
            </a:pPr>
            <a:r>
              <a:rPr lang="zh-CN" altLang="en-US" sz="2400" b="1">
                <a:ea typeface="等线" panose="02010600030101010101" charset="-122"/>
                <a:cs typeface="Times New Roman" panose="02020603050405020304" charset="0"/>
              </a:rPr>
              <a:t>修改数据表时添加检查约束（Check）</a:t>
            </a:r>
            <a:endParaRPr lang="zh-CN" altLang="en-US" sz="2400" b="1">
              <a:ea typeface="等线" panose="02010600030101010101" charset="-122"/>
              <a:cs typeface="Times New Roman" panose="02020603050405020304" charset="0"/>
            </a:endParaRPr>
          </a:p>
          <a:p>
            <a:pPr marL="457200" indent="-457200" fontAlgn="auto">
              <a:lnSpc>
                <a:spcPct val="150000"/>
              </a:lnSpc>
              <a:buAutoNum type="arabicPeriod"/>
            </a:pPr>
            <a:r>
              <a:rPr lang="zh-CN" altLang="en-US" sz="2400" b="1">
                <a:ea typeface="等线" panose="02010600030101010101" charset="-122"/>
                <a:cs typeface="Times New Roman" panose="02020603050405020304" charset="0"/>
              </a:rPr>
              <a:t>修改数据表添加自增属性（Auto_Increment）</a:t>
            </a:r>
            <a:endParaRPr lang="zh-CN" altLang="en-US" sz="2400" b="1">
              <a:ea typeface="等线" panose="02010600030101010101" charset="-122"/>
              <a:cs typeface="Times New Roman" panose="02020603050405020304" charset="0"/>
            </a:endParaRPr>
          </a:p>
          <a:p>
            <a:pPr marL="457200" indent="-457200" fontAlgn="auto">
              <a:lnSpc>
                <a:spcPct val="150000"/>
              </a:lnSpc>
              <a:buAutoNum type="arabicPeriod"/>
            </a:pPr>
            <a:r>
              <a:rPr lang="zh-CN" altLang="en-US" sz="2400" b="1">
                <a:ea typeface="等线" panose="02010600030101010101" charset="-122"/>
                <a:cs typeface="Times New Roman" panose="02020603050405020304" charset="0"/>
              </a:rPr>
              <a:t>修改数据表时添加唯一约束（Unique）</a:t>
            </a:r>
            <a:endParaRPr lang="zh-CN" altLang="en-US" sz="2400" b="1">
              <a:ea typeface="等线" panose="02010600030101010101" charset="-122"/>
              <a:cs typeface="Times New Roman" panose="02020603050405020304" charset="0"/>
            </a:endParaRPr>
          </a:p>
          <a:p>
            <a:pPr marL="457200" indent="-457200" fontAlgn="auto">
              <a:lnSpc>
                <a:spcPct val="150000"/>
              </a:lnSpc>
              <a:buAutoNum type="arabicPeriod"/>
            </a:pPr>
            <a:r>
              <a:rPr lang="zh-CN" altLang="en-US" sz="2400" b="1">
                <a:ea typeface="等线" panose="02010600030101010101" charset="-122"/>
                <a:cs typeface="Times New Roman" panose="02020603050405020304" charset="0"/>
              </a:rPr>
              <a:t>修改数据表中的索引</a:t>
            </a:r>
            <a:endParaRPr lang="zh-CN" altLang="en-US" sz="2400" b="1">
              <a:ea typeface="等线" panose="02010600030101010101"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med" p14:dur="750">
        <p:pull/>
      </p:transition>
    </mc:Choice>
    <mc:Fallback>
      <p:transition spd="med">
        <p:pull/>
      </p:transition>
    </mc:Fallback>
  </mc:AlternateContent>
  <p:timing>
    <p:tnLst>
      <p:par>
        <p:cTn id="1" dur="indefinite" restart="never" nodeType="tmRoot"/>
      </p:par>
    </p:tnLst>
    <p:bldLst>
      <p:bldP spid="2" grpId="0"/>
      <p:bldP spid="15" grpId="0" bldLvl="0" animBg="1"/>
      <p:bldP spid="14" grpId="0" bldLvl="0" animBg="1"/>
      <p:bldP spid="2" grpId="1"/>
      <p:bldP spid="15" grpId="1" animBg="1"/>
      <p:bldP spid="14" grpId="1"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31140" y="377190"/>
            <a:ext cx="9638665" cy="454025"/>
          </a:xfrm>
        </p:spPr>
        <p:txBody>
          <a:bodyPr>
            <a:normAutofit fontScale="90000"/>
          </a:bodyPr>
          <a:lstStyle/>
          <a:p>
            <a:pPr marL="514350" lvl="0" indent="-514350" algn="just">
              <a:buAutoNum type="arabicPeriod"/>
            </a:pPr>
            <a:r>
              <a:rPr lang="zh-CN" sz="3110" b="1" dirty="0">
                <a:latin typeface="微软雅黑" panose="020B0503020204020204" pitchFamily="34" charset="-122"/>
                <a:ea typeface="微软雅黑" panose="020B0503020204020204" pitchFamily="34" charset="-122"/>
                <a:cs typeface="微软雅黑" panose="020B0503020204020204" pitchFamily="34" charset="-122"/>
              </a:rPr>
              <a:t>修改数据表时添加主键约束（Primary Key）</a:t>
            </a:r>
            <a:endParaRPr lang="zh-CN" sz="311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等腰三角形 13"/>
          <p:cNvSpPr/>
          <p:nvPr/>
        </p:nvSpPr>
        <p:spPr>
          <a:xfrm rot="20940000">
            <a:off x="384238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413702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cxnSp>
        <p:nvCxnSpPr>
          <p:cNvPr id="12" name="直接连接符 11"/>
          <p:cNvCxnSpPr/>
          <p:nvPr/>
        </p:nvCxnSpPr>
        <p:spPr>
          <a:xfrm flipV="1">
            <a:off x="266700" y="885190"/>
            <a:ext cx="3876675" cy="1905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3" name="文本框 2"/>
          <p:cNvSpPr txBox="1"/>
          <p:nvPr/>
        </p:nvSpPr>
        <p:spPr>
          <a:xfrm>
            <a:off x="724535" y="1054735"/>
            <a:ext cx="10044430" cy="706755"/>
          </a:xfrm>
          <a:prstGeom prst="rect">
            <a:avLst/>
          </a:prstGeom>
          <a:noFill/>
        </p:spPr>
        <p:txBody>
          <a:bodyPr wrap="square" rtlCol="0" anchor="t">
            <a:spAutoFit/>
          </a:bodyPr>
          <a:p>
            <a:r>
              <a:rPr lang="zh-CN" altLang="en-US" sz="2000"/>
              <a:t>主键约束不仅可以在创建数据表的同时创建，也可以在修改数据表时添加。需要注意的是，设置成主键约束的字段中</a:t>
            </a:r>
            <a:r>
              <a:rPr lang="zh-CN" altLang="en-US" sz="2000">
                <a:solidFill>
                  <a:srgbClr val="FF0000"/>
                </a:solidFill>
              </a:rPr>
              <a:t>不允许出现空值</a:t>
            </a:r>
            <a:r>
              <a:rPr lang="zh-CN" altLang="en-US" sz="2000"/>
              <a:t>。</a:t>
            </a:r>
            <a:endParaRPr lang="zh-CN" altLang="en-US" sz="2000"/>
          </a:p>
        </p:txBody>
      </p:sp>
      <p:grpSp>
        <p:nvGrpSpPr>
          <p:cNvPr id="912" name="组合 912"/>
          <p:cNvGrpSpPr/>
          <p:nvPr/>
        </p:nvGrpSpPr>
        <p:grpSpPr>
          <a:xfrm>
            <a:off x="1346200" y="2350135"/>
            <a:ext cx="8346440" cy="3719830"/>
            <a:chOff x="0" y="0"/>
            <a:chExt cx="5341620" cy="2415397"/>
          </a:xfrm>
        </p:grpSpPr>
        <p:grpSp>
          <p:nvGrpSpPr>
            <p:cNvPr id="741" name="组合 741"/>
            <p:cNvGrpSpPr/>
            <p:nvPr/>
          </p:nvGrpSpPr>
          <p:grpSpPr>
            <a:xfrm>
              <a:off x="0" y="0"/>
              <a:ext cx="5341620" cy="751840"/>
              <a:chOff x="-7823" y="-4591"/>
              <a:chExt cx="5256098" cy="362724"/>
            </a:xfrm>
          </p:grpSpPr>
          <p:sp>
            <p:nvSpPr>
              <p:cNvPr id="742" name="文本框 2"/>
              <p:cNvSpPr txBox="1">
                <a:spLocks noChangeArrowheads="1"/>
              </p:cNvSpPr>
              <p:nvPr>
                <p:custDataLst>
                  <p:tags r:id="rId1"/>
                </p:custDataLst>
              </p:nvPr>
            </p:nvSpPr>
            <p:spPr bwMode="auto">
              <a:xfrm>
                <a:off x="-7823" y="108018"/>
                <a:ext cx="5248275" cy="250115"/>
              </a:xfrm>
              <a:prstGeom prst="rect">
                <a:avLst/>
              </a:prstGeom>
              <a:solidFill>
                <a:schemeClr val="accent5">
                  <a:alpha val="30000"/>
                </a:schemeClr>
              </a:solidFill>
              <a:ln>
                <a:noFill/>
              </a:ln>
            </p:spPr>
            <p:style>
              <a:lnRef idx="0">
                <a:scrgbClr r="0" g="0" b="0"/>
              </a:lnRef>
              <a:fillRef idx="0">
                <a:scrgbClr r="0" g="0" b="0"/>
              </a:fillRef>
              <a:effectRef idx="0">
                <a:scrgbClr r="0" g="0" b="0"/>
              </a:effectRef>
              <a:fontRef idx="minor">
                <a:schemeClr val="lt1"/>
              </a:fontRef>
            </p:style>
            <p:txBody>
              <a:bodyPr rot="0" vert="horz" wrap="square" lIns="91440" tIns="45720" rIns="91440" bIns="45720" anchor="t" anchorCtr="0">
                <a:noAutofit/>
              </a:bodyPr>
              <a:lstStyle/>
              <a:p>
                <a:pPr algn="l">
                  <a:lnSpc>
                    <a:spcPts val="1800"/>
                  </a:lnSpc>
                  <a:spcBef>
                    <a:spcPts val="0"/>
                  </a:spcBef>
                  <a:spcAft>
                    <a:spcPts val="0"/>
                  </a:spcAft>
                </a:pPr>
                <a:r>
                  <a:rPr lang="en-US" altLang="zh-CN" sz="1400" kern="1200">
                    <a:solidFill>
                      <a:srgbClr val="FF0D0D"/>
                    </a:solidFill>
                    <a:latin typeface="Arial" panose="020B0604020202020204"/>
                    <a:ea typeface="微软雅黑" panose="020B0503020204020204" pitchFamily="34" charset="-122"/>
                    <a:cs typeface="+mn-cs"/>
                    <a:sym typeface="Times New Roman" panose="02020603050405020304"/>
                  </a:rPr>
                  <a:t>Alter </a:t>
                </a:r>
                <a:r>
                  <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rPr>
                  <a:t>Table &lt;数据表名称&gt;</a:t>
                </a:r>
                <a:endPar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endParaRPr>
              </a:p>
              <a:p>
                <a:pPr indent="279400" algn="l">
                  <a:lnSpc>
                    <a:spcPts val="1800"/>
                  </a:lnSpc>
                  <a:spcBef>
                    <a:spcPts val="0"/>
                  </a:spcBef>
                  <a:spcAft>
                    <a:spcPts val="0"/>
                  </a:spcAft>
                </a:pPr>
                <a:r>
                  <a:rPr lang="en-US" altLang="zh-CN" sz="1400" kern="1200">
                    <a:solidFill>
                      <a:srgbClr val="FF0D0D"/>
                    </a:solidFill>
                    <a:latin typeface="Arial" panose="020B0604020202020204"/>
                    <a:ea typeface="微软雅黑" panose="020B0503020204020204" pitchFamily="34" charset="-122"/>
                    <a:cs typeface="+mn-cs"/>
                    <a:sym typeface="Times New Roman" panose="02020603050405020304"/>
                  </a:rPr>
                  <a:t>Add Constraint </a:t>
                </a:r>
                <a:r>
                  <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rPr>
                  <a:t>&lt;主键约束名称&gt;</a:t>
                </a:r>
                <a:r>
                  <a:rPr lang="en-US" altLang="zh-CN" sz="1400" kern="1200">
                    <a:solidFill>
                      <a:srgbClr val="FF0D0D"/>
                    </a:solidFill>
                    <a:latin typeface="Arial" panose="020B0604020202020204"/>
                    <a:ea typeface="微软雅黑" panose="020B0503020204020204" pitchFamily="34" charset="-122"/>
                    <a:cs typeface="+mn-cs"/>
                    <a:sym typeface="Times New Roman" panose="02020603050405020304"/>
                  </a:rPr>
                  <a:t>  Primary Key</a:t>
                </a:r>
                <a:r>
                  <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rPr>
                  <a:t>(&lt;字段名称&gt;) ;</a:t>
                </a:r>
                <a:endPar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endParaRPr>
              </a:p>
            </p:txBody>
          </p:sp>
          <p:sp>
            <p:nvSpPr>
              <p:cNvPr id="743" name="文本框 743"/>
              <p:cNvSpPr txBox="1"/>
              <p:nvPr>
                <p:custDataLst>
                  <p:tags r:id="rId2"/>
                </p:custDataLst>
              </p:nvPr>
            </p:nvSpPr>
            <p:spPr>
              <a:xfrm>
                <a:off x="0" y="-4591"/>
                <a:ext cx="5248275" cy="114898"/>
              </a:xfrm>
              <a:prstGeom prst="rect">
                <a:avLst/>
              </a:prstGeom>
              <a:solidFill>
                <a:prstClr val="white"/>
              </a:solidFill>
              <a:ln>
                <a:noFill/>
              </a:ln>
            </p:spPr>
            <p:txBody>
              <a:bodyPr rot="0" spcFirstLastPara="0" vertOverflow="overflow" horzOverflow="overflow" vert="horz" wrap="square" lIns="0" tIns="0" rIns="0" bIns="0" numCol="1" spcCol="0" rtlCol="0" fromWordArt="0" anchor="t" anchorCtr="0" forceAA="0" compatLnSpc="1">
                <a:noAutofit/>
              </a:bodyPr>
              <a:lstStyle/>
              <a:p>
                <a:pPr marL="342900" lvl="0" indent="-342900" algn="just">
                  <a:buChar char=""/>
                </a:pPr>
                <a:r>
                  <a:rPr lang="en-US" altLang="zh-CN" sz="1600" kern="100">
                    <a:latin typeface="等线 Light" panose="02010600030101010101" charset="-122"/>
                    <a:ea typeface="黑体" panose="02010609060101010101" charset="-122"/>
                    <a:cs typeface="Times New Roman" panose="02020603050405020304"/>
                    <a:sym typeface="Times New Roman" panose="02020603050405020304"/>
                  </a:rPr>
                  <a:t>给表的单一字段添加主键约束的语法格式：</a:t>
                </a:r>
                <a:endParaRPr lang="en-US" altLang="zh-CN" sz="1600" kern="100">
                  <a:solidFill>
                    <a:srgbClr val="404040"/>
                  </a:solidFill>
                  <a:latin typeface="等线 Light" panose="02010600030101010101" charset="-122"/>
                  <a:ea typeface="黑体" panose="02010609060101010101" charset="-122"/>
                  <a:cs typeface="Times New Roman" panose="02020603050405020304"/>
                  <a:sym typeface="Times New Roman" panose="02020603050405020304"/>
                </a:endParaRPr>
              </a:p>
            </p:txBody>
          </p:sp>
        </p:grpSp>
        <p:grpSp>
          <p:nvGrpSpPr>
            <p:cNvPr id="738" name="组合 738"/>
            <p:cNvGrpSpPr/>
            <p:nvPr/>
          </p:nvGrpSpPr>
          <p:grpSpPr>
            <a:xfrm>
              <a:off x="0" y="857250"/>
              <a:ext cx="5341620" cy="755890"/>
              <a:chOff x="-7823" y="0"/>
              <a:chExt cx="5256098" cy="364371"/>
            </a:xfrm>
          </p:grpSpPr>
          <p:sp>
            <p:nvSpPr>
              <p:cNvPr id="739" name="文本框 2"/>
              <p:cNvSpPr txBox="1">
                <a:spLocks noChangeArrowheads="1"/>
              </p:cNvSpPr>
              <p:nvPr>
                <p:custDataLst>
                  <p:tags r:id="rId3"/>
                </p:custDataLst>
              </p:nvPr>
            </p:nvSpPr>
            <p:spPr bwMode="auto">
              <a:xfrm>
                <a:off x="-7823" y="108018"/>
                <a:ext cx="5248275" cy="256353"/>
              </a:xfrm>
              <a:prstGeom prst="rect">
                <a:avLst/>
              </a:prstGeom>
              <a:solidFill>
                <a:schemeClr val="accent5">
                  <a:alpha val="30000"/>
                </a:schemeClr>
              </a:solidFill>
              <a:ln>
                <a:noFill/>
              </a:ln>
            </p:spPr>
            <p:style>
              <a:lnRef idx="0">
                <a:scrgbClr r="0" g="0" b="0"/>
              </a:lnRef>
              <a:fillRef idx="0">
                <a:scrgbClr r="0" g="0" b="0"/>
              </a:fillRef>
              <a:effectRef idx="0">
                <a:scrgbClr r="0" g="0" b="0"/>
              </a:effectRef>
              <a:fontRef idx="minor">
                <a:schemeClr val="lt1"/>
              </a:fontRef>
            </p:style>
            <p:txBody>
              <a:bodyPr rot="0" vert="horz" wrap="square" lIns="91440" tIns="45720" rIns="91440" bIns="45720" anchor="t" anchorCtr="0">
                <a:noAutofit/>
              </a:bodyPr>
              <a:lstStyle/>
              <a:p>
                <a:pPr algn="l">
                  <a:lnSpc>
                    <a:spcPts val="1800"/>
                  </a:lnSpc>
                  <a:spcBef>
                    <a:spcPts val="0"/>
                  </a:spcBef>
                  <a:spcAft>
                    <a:spcPts val="0"/>
                  </a:spcAft>
                </a:pPr>
                <a:r>
                  <a:rPr lang="en-US" altLang="zh-CN" sz="1400" kern="1200">
                    <a:solidFill>
                      <a:srgbClr val="FF0D0D"/>
                    </a:solidFill>
                    <a:latin typeface="Arial" panose="020B0604020202020204"/>
                    <a:ea typeface="微软雅黑" panose="020B0503020204020204" pitchFamily="34" charset="-122"/>
                    <a:cs typeface="+mn-cs"/>
                    <a:sym typeface="Times New Roman" panose="02020603050405020304"/>
                  </a:rPr>
                  <a:t>Alter </a:t>
                </a:r>
                <a:r>
                  <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rPr>
                  <a:t>Table &lt;数据表名称&gt; </a:t>
                </a:r>
                <a:r>
                  <a:rPr lang="en-US" altLang="zh-CN" sz="1400" kern="1200">
                    <a:solidFill>
                      <a:srgbClr val="FF0D0D"/>
                    </a:solidFill>
                    <a:latin typeface="Arial" panose="020B0604020202020204"/>
                    <a:ea typeface="微软雅黑" panose="020B0503020204020204" pitchFamily="34" charset="-122"/>
                    <a:cs typeface="+mn-cs"/>
                    <a:sym typeface="Times New Roman" panose="02020603050405020304"/>
                  </a:rPr>
                  <a:t>Add Constraint </a:t>
                </a:r>
                <a:r>
                  <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rPr>
                  <a:t>&lt;主键约束名称&gt;</a:t>
                </a:r>
                <a:r>
                  <a:rPr lang="en-US" altLang="zh-CN" sz="1400" kern="1200">
                    <a:solidFill>
                      <a:srgbClr val="FF0D0D"/>
                    </a:solidFill>
                    <a:latin typeface="Arial" panose="020B0604020202020204"/>
                    <a:ea typeface="微软雅黑" panose="020B0503020204020204" pitchFamily="34" charset="-122"/>
                    <a:cs typeface="+mn-cs"/>
                    <a:sym typeface="Times New Roman" panose="02020603050405020304"/>
                  </a:rPr>
                  <a:t>  </a:t>
                </a:r>
                <a:endParaRPr lang="en-US" altLang="zh-CN" sz="1400" kern="1200">
                  <a:solidFill>
                    <a:srgbClr val="FF0D0D"/>
                  </a:solidFill>
                  <a:latin typeface="Arial" panose="020B0604020202020204"/>
                  <a:ea typeface="微软雅黑" panose="020B0503020204020204" pitchFamily="34" charset="-122"/>
                  <a:cs typeface="+mn-cs"/>
                  <a:sym typeface="Times New Roman" panose="02020603050405020304"/>
                </a:endParaRPr>
              </a:p>
              <a:p>
                <a:pPr indent="279400" algn="l">
                  <a:lnSpc>
                    <a:spcPts val="1800"/>
                  </a:lnSpc>
                  <a:spcBef>
                    <a:spcPts val="0"/>
                  </a:spcBef>
                  <a:spcAft>
                    <a:spcPts val="0"/>
                  </a:spcAft>
                </a:pPr>
                <a:r>
                  <a:rPr lang="en-US" altLang="zh-CN" sz="1400" kern="1200">
                    <a:solidFill>
                      <a:srgbClr val="FF0D0D"/>
                    </a:solidFill>
                    <a:latin typeface="Arial" panose="020B0604020202020204"/>
                    <a:ea typeface="微软雅黑" panose="020B0503020204020204" pitchFamily="34" charset="-122"/>
                    <a:cs typeface="+mn-cs"/>
                    <a:sym typeface="Times New Roman" panose="02020603050405020304"/>
                  </a:rPr>
                  <a:t>Primary Key</a:t>
                </a:r>
                <a:r>
                  <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rPr>
                  <a:t>(&lt;字段名称1&gt; , &lt;字段名称2&gt; , … , &lt;字段名称n&gt;) ;</a:t>
                </a:r>
                <a:endPar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endParaRPr>
              </a:p>
            </p:txBody>
          </p:sp>
          <p:sp>
            <p:nvSpPr>
              <p:cNvPr id="740" name="文本框 740"/>
              <p:cNvSpPr txBox="1"/>
              <p:nvPr>
                <p:custDataLst>
                  <p:tags r:id="rId4"/>
                </p:custDataLst>
              </p:nvPr>
            </p:nvSpPr>
            <p:spPr>
              <a:xfrm>
                <a:off x="0" y="0"/>
                <a:ext cx="5248275" cy="114898"/>
              </a:xfrm>
              <a:prstGeom prst="rect">
                <a:avLst/>
              </a:prstGeom>
              <a:solidFill>
                <a:prstClr val="white"/>
              </a:solidFill>
              <a:ln>
                <a:noFill/>
              </a:ln>
            </p:spPr>
            <p:txBody>
              <a:bodyPr rot="0" spcFirstLastPara="0" vertOverflow="overflow" horzOverflow="overflow" vert="horz" wrap="square" lIns="0" tIns="0" rIns="0" bIns="0" numCol="1" spcCol="0" rtlCol="0" fromWordArt="0" anchor="t" anchorCtr="0" forceAA="0" compatLnSpc="1">
                <a:noAutofit/>
              </a:bodyPr>
              <a:lstStyle/>
              <a:p>
                <a:pPr marL="342900" lvl="0" indent="-342900" algn="just">
                  <a:buChar char=""/>
                </a:pPr>
                <a:r>
                  <a:rPr lang="en-US" altLang="zh-CN" sz="1600" kern="100">
                    <a:latin typeface="等线 Light" panose="02010600030101010101" charset="-122"/>
                    <a:ea typeface="黑体" panose="02010609060101010101" charset="-122"/>
                    <a:cs typeface="Times New Roman" panose="02020603050405020304"/>
                    <a:sym typeface="Times New Roman" panose="02020603050405020304"/>
                  </a:rPr>
                  <a:t>添加由多个字段组成的组合主键约束的语法格式：</a:t>
                </a:r>
                <a:endParaRPr lang="en-US" altLang="zh-CN" sz="1600" kern="100">
                  <a:solidFill>
                    <a:srgbClr val="404040"/>
                  </a:solidFill>
                  <a:latin typeface="等线 Light" panose="02010600030101010101" charset="-122"/>
                  <a:ea typeface="黑体" panose="02010609060101010101" charset="-122"/>
                  <a:cs typeface="Times New Roman" panose="02020603050405020304"/>
                  <a:sym typeface="Times New Roman" panose="02020603050405020304"/>
                </a:endParaRPr>
              </a:p>
            </p:txBody>
          </p:sp>
        </p:grpSp>
        <p:grpSp>
          <p:nvGrpSpPr>
            <p:cNvPr id="735" name="组合 735"/>
            <p:cNvGrpSpPr/>
            <p:nvPr/>
          </p:nvGrpSpPr>
          <p:grpSpPr>
            <a:xfrm>
              <a:off x="0" y="1638300"/>
              <a:ext cx="5341620" cy="777097"/>
              <a:chOff x="-7823" y="-32140"/>
              <a:chExt cx="5256098" cy="374768"/>
            </a:xfrm>
          </p:grpSpPr>
          <p:sp>
            <p:nvSpPr>
              <p:cNvPr id="736" name="文本框 2"/>
              <p:cNvSpPr txBox="1">
                <a:spLocks noChangeArrowheads="1"/>
              </p:cNvSpPr>
              <p:nvPr>
                <p:custDataLst>
                  <p:tags r:id="rId5"/>
                </p:custDataLst>
              </p:nvPr>
            </p:nvSpPr>
            <p:spPr bwMode="auto">
              <a:xfrm>
                <a:off x="-7823" y="82778"/>
                <a:ext cx="5248275" cy="259850"/>
              </a:xfrm>
              <a:prstGeom prst="rect">
                <a:avLst/>
              </a:prstGeom>
              <a:solidFill>
                <a:schemeClr val="accent5">
                  <a:alpha val="30000"/>
                </a:schemeClr>
              </a:solidFill>
              <a:ln>
                <a:noFill/>
              </a:ln>
            </p:spPr>
            <p:style>
              <a:lnRef idx="0">
                <a:scrgbClr r="0" g="0" b="0"/>
              </a:lnRef>
              <a:fillRef idx="0">
                <a:scrgbClr r="0" g="0" b="0"/>
              </a:fillRef>
              <a:effectRef idx="0">
                <a:scrgbClr r="0" g="0" b="0"/>
              </a:effectRef>
              <a:fontRef idx="minor">
                <a:schemeClr val="lt1"/>
              </a:fontRef>
            </p:style>
            <p:txBody>
              <a:bodyPr rot="0" vert="horz" wrap="square" lIns="91440" tIns="45720" rIns="91440" bIns="45720" anchor="t" anchorCtr="0">
                <a:noAutofit/>
              </a:bodyPr>
              <a:lstStyle/>
              <a:p>
                <a:pPr algn="l">
                  <a:lnSpc>
                    <a:spcPts val="1800"/>
                  </a:lnSpc>
                  <a:spcBef>
                    <a:spcPts val="0"/>
                  </a:spcBef>
                  <a:spcAft>
                    <a:spcPts val="0"/>
                  </a:spcAft>
                </a:pPr>
                <a:r>
                  <a:rPr lang="en-US" altLang="zh-CN" sz="1400" kern="1200">
                    <a:solidFill>
                      <a:srgbClr val="FF0D0D"/>
                    </a:solidFill>
                    <a:latin typeface="Arial" panose="020B0604020202020204"/>
                    <a:ea typeface="微软雅黑" panose="020B0503020204020204" pitchFamily="34" charset="-122"/>
                    <a:cs typeface="+mn-cs"/>
                    <a:sym typeface="Times New Roman" panose="02020603050405020304"/>
                  </a:rPr>
                  <a:t>Alter </a:t>
                </a:r>
                <a:r>
                  <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rPr>
                  <a:t>Table &lt;数据表名称&gt;</a:t>
                </a:r>
                <a:endPar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endParaRPr>
              </a:p>
              <a:p>
                <a:pPr indent="279400" algn="l">
                  <a:lnSpc>
                    <a:spcPts val="1800"/>
                  </a:lnSpc>
                  <a:spcBef>
                    <a:spcPts val="0"/>
                  </a:spcBef>
                  <a:spcAft>
                    <a:spcPts val="0"/>
                  </a:spcAft>
                </a:pPr>
                <a:r>
                  <a:rPr lang="en-US" altLang="zh-CN" sz="1400" kern="1200">
                    <a:solidFill>
                      <a:srgbClr val="FF0D0D"/>
                    </a:solidFill>
                    <a:latin typeface="Arial" panose="020B0604020202020204"/>
                    <a:ea typeface="微软雅黑" panose="020B0503020204020204" pitchFamily="34" charset="-122"/>
                    <a:cs typeface="+mn-cs"/>
                    <a:sym typeface="Times New Roman" panose="02020603050405020304"/>
                  </a:rPr>
                  <a:t> Drop Primary Key</a:t>
                </a:r>
                <a:r>
                  <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rPr>
                  <a:t> ;</a:t>
                </a:r>
                <a:endPar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endParaRPr>
              </a:p>
            </p:txBody>
          </p:sp>
          <p:sp>
            <p:nvSpPr>
              <p:cNvPr id="737" name="文本框 737"/>
              <p:cNvSpPr txBox="1"/>
              <p:nvPr>
                <p:custDataLst>
                  <p:tags r:id="rId6"/>
                </p:custDataLst>
              </p:nvPr>
            </p:nvSpPr>
            <p:spPr>
              <a:xfrm>
                <a:off x="0" y="-32140"/>
                <a:ext cx="5248275" cy="114898"/>
              </a:xfrm>
              <a:prstGeom prst="rect">
                <a:avLst/>
              </a:prstGeom>
              <a:solidFill>
                <a:prstClr val="white"/>
              </a:solidFill>
              <a:ln>
                <a:noFill/>
              </a:ln>
            </p:spPr>
            <p:txBody>
              <a:bodyPr rot="0" spcFirstLastPara="0" vertOverflow="overflow" horzOverflow="overflow" vert="horz" wrap="square" lIns="0" tIns="0" rIns="0" bIns="0" numCol="1" spcCol="0" rtlCol="0" fromWordArt="0" anchor="t" anchorCtr="0" forceAA="0" compatLnSpc="1">
                <a:noAutofit/>
              </a:bodyPr>
              <a:lstStyle/>
              <a:p>
                <a:pPr marL="342900" lvl="0" indent="-342900" algn="just">
                  <a:buChar char=""/>
                </a:pPr>
                <a:r>
                  <a:rPr lang="en-US" altLang="zh-CN" sz="1600" kern="100">
                    <a:latin typeface="等线 Light" panose="02010600030101010101" charset="-122"/>
                    <a:ea typeface="黑体" panose="02010609060101010101" charset="-122"/>
                    <a:cs typeface="Times New Roman" panose="02020603050405020304"/>
                    <a:sym typeface="Times New Roman" panose="02020603050405020304"/>
                  </a:rPr>
                  <a:t>删除主键约束的语法格式：</a:t>
                </a:r>
                <a:endParaRPr lang="en-US" altLang="zh-CN" sz="1600" kern="100">
                  <a:solidFill>
                    <a:srgbClr val="404040"/>
                  </a:solidFill>
                  <a:latin typeface="等线 Light" panose="02010600030101010101" charset="-122"/>
                  <a:ea typeface="黑体" panose="02010609060101010101" charset="-122"/>
                  <a:cs typeface="Times New Roman" panose="02020603050405020304"/>
                  <a:sym typeface="Times New Roman" panose="02020603050405020304"/>
                </a:endParaRPr>
              </a:p>
            </p:txBody>
          </p:sp>
        </p:grpSp>
      </p:grpSp>
    </p:spTree>
  </p:cSld>
  <p:clrMapOvr>
    <a:masterClrMapping/>
  </p:clrMapOvr>
  <mc:AlternateContent xmlns:mc="http://schemas.openxmlformats.org/markup-compatibility/2006">
    <mc:Choice xmlns:p14="http://schemas.microsoft.com/office/powerpoint/2010/main" Requires="p14">
      <p:transition spd="med" p14:dur="750">
        <p:pull/>
      </p:transition>
    </mc:Choice>
    <mc:Fallback>
      <p:transition spd="med">
        <p:pull/>
      </p:transition>
    </mc:Fallback>
  </mc:AlternateContent>
  <p:timing>
    <p:tnLst>
      <p:par>
        <p:cTn id="1" dur="indefinite" restart="never" nodeType="tmRoot"/>
      </p:par>
    </p:tnLst>
    <p:bldLst>
      <p:bldP spid="2" grpId="0"/>
      <p:bldP spid="15" grpId="0" bldLvl="0" animBg="1"/>
      <p:bldP spid="14" grpId="0" bldLvl="0" animBg="1"/>
      <p:bldP spid="2" grpId="1"/>
      <p:bldP spid="15" grpId="1" animBg="1"/>
      <p:bldP spid="14" grpId="1"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31140" y="377190"/>
            <a:ext cx="9638665" cy="454025"/>
          </a:xfrm>
        </p:spPr>
        <p:txBody>
          <a:bodyPr>
            <a:normAutofit fontScale="90000"/>
          </a:bodyPr>
          <a:lstStyle/>
          <a:p>
            <a:pPr marL="514350" lvl="0" indent="-514350" algn="just">
              <a:buFont typeface="+mj-lt"/>
              <a:buAutoNum type="arabicPeriod" startAt="2"/>
            </a:pPr>
            <a:r>
              <a:rPr lang="zh-CN" sz="3110" b="1" dirty="0">
                <a:latin typeface="微软雅黑" panose="020B0503020204020204" pitchFamily="34" charset="-122"/>
                <a:ea typeface="微软雅黑" panose="020B0503020204020204" pitchFamily="34" charset="-122"/>
                <a:cs typeface="微软雅黑" panose="020B0503020204020204" pitchFamily="34" charset="-122"/>
              </a:rPr>
              <a:t>修改数据表时添加外键约束（Foreign Key）</a:t>
            </a:r>
            <a:endParaRPr lang="zh-CN" sz="311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等腰三角形 13"/>
          <p:cNvSpPr/>
          <p:nvPr/>
        </p:nvSpPr>
        <p:spPr>
          <a:xfrm rot="20940000">
            <a:off x="384238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413702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cxnSp>
        <p:nvCxnSpPr>
          <p:cNvPr id="12" name="直接连接符 11"/>
          <p:cNvCxnSpPr/>
          <p:nvPr/>
        </p:nvCxnSpPr>
        <p:spPr>
          <a:xfrm flipV="1">
            <a:off x="266700" y="885190"/>
            <a:ext cx="3876675" cy="1905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3" name="文本框 2"/>
          <p:cNvSpPr txBox="1"/>
          <p:nvPr/>
        </p:nvSpPr>
        <p:spPr>
          <a:xfrm>
            <a:off x="724535" y="1054735"/>
            <a:ext cx="10044430" cy="706755"/>
          </a:xfrm>
          <a:prstGeom prst="rect">
            <a:avLst/>
          </a:prstGeom>
          <a:noFill/>
        </p:spPr>
        <p:txBody>
          <a:bodyPr wrap="square" rtlCol="0" anchor="t">
            <a:spAutoFit/>
          </a:bodyPr>
          <a:p>
            <a:r>
              <a:rPr lang="zh-CN" altLang="en-US" sz="2000"/>
              <a:t>外键约束也可以在修改数据表时添加，但是添加外键约束的</a:t>
            </a:r>
            <a:r>
              <a:rPr lang="zh-CN" altLang="en-US" sz="2000" b="1">
                <a:solidFill>
                  <a:srgbClr val="FF0000"/>
                </a:solidFill>
              </a:rPr>
              <a:t>前提</a:t>
            </a:r>
            <a:r>
              <a:rPr lang="zh-CN" altLang="en-US" sz="2000"/>
              <a:t>是</a:t>
            </a:r>
            <a:r>
              <a:rPr lang="zh-CN" altLang="en-US" sz="2000" b="1"/>
              <a:t>设置为外键约束的字段中的数据必须与引用的主键表中的字段一致或者该字段中没有数据</a:t>
            </a:r>
            <a:r>
              <a:rPr lang="zh-CN" altLang="en-US" sz="2000"/>
              <a:t>。</a:t>
            </a:r>
            <a:endParaRPr lang="zh-CN" altLang="en-US" sz="2000"/>
          </a:p>
        </p:txBody>
      </p:sp>
      <p:grpSp>
        <p:nvGrpSpPr>
          <p:cNvPr id="518" name="组合 518"/>
          <p:cNvGrpSpPr/>
          <p:nvPr/>
        </p:nvGrpSpPr>
        <p:grpSpPr>
          <a:xfrm>
            <a:off x="791845" y="2172970"/>
            <a:ext cx="9077960" cy="1032510"/>
            <a:chOff x="-15647" y="-1"/>
            <a:chExt cx="5263922" cy="407966"/>
          </a:xfrm>
        </p:grpSpPr>
        <p:sp>
          <p:nvSpPr>
            <p:cNvPr id="519" name="文本框 2"/>
            <p:cNvSpPr txBox="1">
              <a:spLocks noChangeArrowheads="1"/>
            </p:cNvSpPr>
            <p:nvPr>
              <p:custDataLst>
                <p:tags r:id="rId1"/>
              </p:custDataLst>
            </p:nvPr>
          </p:nvSpPr>
          <p:spPr bwMode="auto">
            <a:xfrm>
              <a:off x="-15647" y="122011"/>
              <a:ext cx="5248275" cy="285954"/>
            </a:xfrm>
            <a:prstGeom prst="rect">
              <a:avLst/>
            </a:prstGeom>
            <a:solidFill>
              <a:schemeClr val="accent5">
                <a:alpha val="30000"/>
              </a:schemeClr>
            </a:solidFill>
            <a:ln>
              <a:noFill/>
            </a:ln>
          </p:spPr>
          <p:style>
            <a:lnRef idx="0">
              <a:scrgbClr r="0" g="0" b="0"/>
            </a:lnRef>
            <a:fillRef idx="0">
              <a:scrgbClr r="0" g="0" b="0"/>
            </a:fillRef>
            <a:effectRef idx="0">
              <a:scrgbClr r="0" g="0" b="0"/>
            </a:effectRef>
            <a:fontRef idx="minor">
              <a:schemeClr val="lt1"/>
            </a:fontRef>
          </p:style>
          <p:txBody>
            <a:bodyPr rot="0" vert="horz" wrap="square" lIns="91440" tIns="45720" rIns="91440" bIns="45720" anchor="t" anchorCtr="0">
              <a:noAutofit/>
            </a:bodyPr>
            <a:lstStyle/>
            <a:p>
              <a:pPr algn="l">
                <a:lnSpc>
                  <a:spcPts val="1800"/>
                </a:lnSpc>
                <a:spcBef>
                  <a:spcPts val="0"/>
                </a:spcBef>
                <a:spcAft>
                  <a:spcPts val="0"/>
                </a:spcAft>
              </a:pPr>
              <a:r>
                <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rPr>
                <a:t>[ </a:t>
              </a:r>
              <a:r>
                <a:rPr lang="en-US" altLang="zh-CN" sz="1400" kern="1200">
                  <a:solidFill>
                    <a:srgbClr val="FF0000"/>
                  </a:solidFill>
                  <a:latin typeface="Arial" panose="020B0604020202020204"/>
                  <a:ea typeface="微软雅黑" panose="020B0503020204020204" pitchFamily="34" charset="-122"/>
                  <a:cs typeface="+mn-cs"/>
                  <a:sym typeface="Times New Roman" panose="02020603050405020304"/>
                </a:rPr>
                <a:t>Constraint</a:t>
              </a:r>
              <a:r>
                <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rPr>
                <a:t> &lt;外键约束名称&gt; ] </a:t>
              </a:r>
              <a:r>
                <a:rPr lang="en-US" altLang="zh-CN" sz="1400" kern="1200">
                  <a:solidFill>
                    <a:srgbClr val="FF0000"/>
                  </a:solidFill>
                  <a:latin typeface="Arial" panose="020B0604020202020204"/>
                  <a:ea typeface="微软雅黑" panose="020B0503020204020204" pitchFamily="34" charset="-122"/>
                  <a:cs typeface="+mn-cs"/>
                  <a:sym typeface="Times New Roman" panose="02020603050405020304"/>
                </a:rPr>
                <a:t> Foreign Key </a:t>
              </a:r>
              <a:r>
                <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rPr>
                <a:t> (&lt;字段名称11&gt; [,&lt;字段名称12&gt; , …])</a:t>
              </a:r>
              <a:endPar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endParaRPr>
            </a:p>
            <a:p>
              <a:pPr algn="l">
                <a:lnSpc>
                  <a:spcPts val="1800"/>
                </a:lnSpc>
                <a:spcBef>
                  <a:spcPts val="0"/>
                </a:spcBef>
                <a:spcAft>
                  <a:spcPts val="0"/>
                </a:spcAft>
              </a:pPr>
              <a:r>
                <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rPr>
                <a:t>            </a:t>
              </a:r>
              <a:r>
                <a:rPr lang="en-US" altLang="zh-CN" sz="1400" kern="1200">
                  <a:solidFill>
                    <a:srgbClr val="FF0000"/>
                  </a:solidFill>
                  <a:latin typeface="Arial" panose="020B0604020202020204"/>
                  <a:ea typeface="微软雅黑" panose="020B0503020204020204" pitchFamily="34" charset="-122"/>
                  <a:cs typeface="+mn-cs"/>
                  <a:sym typeface="Times New Roman" panose="02020603050405020304"/>
                </a:rPr>
                <a:t>   References</a:t>
              </a:r>
              <a:r>
                <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rPr>
                <a:t> &lt;主数据表名称&gt;(&lt;字段名称21&gt; [,&lt;字段名称22&gt;, …])</a:t>
              </a:r>
              <a:endParaRPr lang="en-US" altLang="zh-CN" sz="950" kern="0">
                <a:solidFill>
                  <a:srgbClr val="0D0D0D"/>
                </a:solidFill>
                <a:latin typeface="宋体" panose="02010600030101010101" pitchFamily="2" charset="-122"/>
                <a:ea typeface="宋体" panose="02010600030101010101" pitchFamily="2" charset="-122"/>
                <a:cs typeface="宋体" panose="02010600030101010101" pitchFamily="2" charset="-122"/>
                <a:sym typeface="Times New Roman" panose="02020603050405020304"/>
              </a:endParaRPr>
            </a:p>
            <a:p>
              <a:pPr algn="l">
                <a:lnSpc>
                  <a:spcPts val="1600"/>
                </a:lnSpc>
                <a:spcBef>
                  <a:spcPts val="0"/>
                </a:spcBef>
                <a:spcAft>
                  <a:spcPts val="0"/>
                </a:spcAft>
              </a:pPr>
              <a:r>
                <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rPr>
                <a:t> </a:t>
              </a:r>
              <a:endPar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endParaRPr>
            </a:p>
          </p:txBody>
        </p:sp>
        <p:sp>
          <p:nvSpPr>
            <p:cNvPr id="520" name="文本框 520"/>
            <p:cNvSpPr txBox="1"/>
            <p:nvPr>
              <p:custDataLst>
                <p:tags r:id="rId2"/>
              </p:custDataLst>
            </p:nvPr>
          </p:nvSpPr>
          <p:spPr>
            <a:xfrm>
              <a:off x="0" y="-1"/>
              <a:ext cx="5248275" cy="122012"/>
            </a:xfrm>
            <a:prstGeom prst="rect">
              <a:avLst/>
            </a:prstGeom>
            <a:solidFill>
              <a:prstClr val="white"/>
            </a:solidFill>
            <a:ln>
              <a:noFill/>
            </a:ln>
          </p:spPr>
          <p:txBody>
            <a:bodyPr rot="0" spcFirstLastPara="0" vertOverflow="overflow" horzOverflow="overflow" vert="horz" wrap="square" lIns="0" tIns="0" rIns="0" bIns="0" numCol="1" spcCol="0" rtlCol="0" fromWordArt="0" anchor="t" anchorCtr="0" forceAA="0" compatLnSpc="1">
              <a:noAutofit/>
            </a:bodyPr>
            <a:lstStyle/>
            <a:p>
              <a:pPr algn="just"/>
              <a:r>
                <a:rPr lang="en-US" altLang="zh-CN" sz="1600" kern="100">
                  <a:latin typeface="等线 Light" panose="02010600030101010101" charset="-122"/>
                  <a:ea typeface="黑体" panose="02010609060101010101" charset="-122"/>
                  <a:cs typeface="Times New Roman" panose="02020603050405020304"/>
                  <a:sym typeface="Times New Roman" panose="02020603050405020304"/>
                </a:rPr>
                <a:t>语法格式：</a:t>
              </a:r>
              <a:endParaRPr lang="en-US" altLang="zh-CN" sz="1600" kern="100">
                <a:solidFill>
                  <a:srgbClr val="404040"/>
                </a:solidFill>
                <a:latin typeface="等线 Light" panose="02010600030101010101" charset="-122"/>
                <a:ea typeface="黑体" panose="02010609060101010101" charset="-122"/>
                <a:cs typeface="Times New Roman" panose="02020603050405020304"/>
                <a:sym typeface="Times New Roman" panose="02020603050405020304"/>
              </a:endParaRPr>
            </a:p>
          </p:txBody>
        </p:sp>
      </p:grpSp>
    </p:spTree>
  </p:cSld>
  <p:clrMapOvr>
    <a:masterClrMapping/>
  </p:clrMapOvr>
  <mc:AlternateContent xmlns:mc="http://schemas.openxmlformats.org/markup-compatibility/2006">
    <mc:Choice xmlns:p14="http://schemas.microsoft.com/office/powerpoint/2010/main" Requires="p14">
      <p:transition spd="med" p14:dur="750">
        <p:pull/>
      </p:transition>
    </mc:Choice>
    <mc:Fallback>
      <p:transition spd="med">
        <p:pull/>
      </p:transition>
    </mc:Fallback>
  </mc:AlternateContent>
  <p:timing>
    <p:tnLst>
      <p:par>
        <p:cTn id="1" dur="indefinite" restart="never" nodeType="tmRoot"/>
      </p:par>
    </p:tnLst>
    <p:bldLst>
      <p:bldP spid="2" grpId="0"/>
      <p:bldP spid="15" grpId="0" bldLvl="0" animBg="1"/>
      <p:bldP spid="14" grpId="0" bldLvl="0" animBg="1"/>
      <p:bldP spid="2" grpId="1"/>
      <p:bldP spid="15" grpId="1" animBg="1"/>
      <p:bldP spid="14" grpId="1"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31140" y="377190"/>
            <a:ext cx="9638665" cy="454025"/>
          </a:xfrm>
        </p:spPr>
        <p:txBody>
          <a:bodyPr>
            <a:normAutofit fontScale="90000"/>
          </a:bodyPr>
          <a:lstStyle/>
          <a:p>
            <a:pPr marL="514350" lvl="0" indent="-514350" algn="just">
              <a:buFont typeface="+mj-lt"/>
              <a:buAutoNum type="arabicPeriod" startAt="3"/>
            </a:pPr>
            <a:r>
              <a:rPr lang="zh-CN" sz="3110" b="1" dirty="0">
                <a:latin typeface="微软雅黑" panose="020B0503020204020204" pitchFamily="34" charset="-122"/>
                <a:ea typeface="微软雅黑" panose="020B0503020204020204" pitchFamily="34" charset="-122"/>
                <a:cs typeface="微软雅黑" panose="020B0503020204020204" pitchFamily="34" charset="-122"/>
              </a:rPr>
              <a:t>修改数据表时添加默认值约束（Default）</a:t>
            </a:r>
            <a:endParaRPr lang="zh-CN" sz="311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等腰三角形 13"/>
          <p:cNvSpPr/>
          <p:nvPr/>
        </p:nvSpPr>
        <p:spPr>
          <a:xfrm rot="20940000">
            <a:off x="384238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413702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cxnSp>
        <p:nvCxnSpPr>
          <p:cNvPr id="12" name="直接连接符 11"/>
          <p:cNvCxnSpPr/>
          <p:nvPr/>
        </p:nvCxnSpPr>
        <p:spPr>
          <a:xfrm flipV="1">
            <a:off x="266700" y="885190"/>
            <a:ext cx="3876675" cy="1905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3" name="文本框 2"/>
          <p:cNvSpPr txBox="1"/>
          <p:nvPr/>
        </p:nvSpPr>
        <p:spPr>
          <a:xfrm>
            <a:off x="724535" y="1054735"/>
            <a:ext cx="10044430" cy="398780"/>
          </a:xfrm>
          <a:prstGeom prst="rect">
            <a:avLst/>
          </a:prstGeom>
          <a:noFill/>
        </p:spPr>
        <p:txBody>
          <a:bodyPr wrap="square" rtlCol="0" anchor="t">
            <a:spAutoFit/>
          </a:bodyPr>
          <a:p>
            <a:r>
              <a:rPr lang="zh-CN" altLang="en-US" sz="2000"/>
              <a:t>默认值约束除了可以在创建数据表时添加，也可以在修改数据表时添加。</a:t>
            </a:r>
            <a:endParaRPr lang="zh-CN" altLang="en-US" sz="2000"/>
          </a:p>
        </p:txBody>
      </p:sp>
      <p:grpSp>
        <p:nvGrpSpPr>
          <p:cNvPr id="913" name="组合 913"/>
          <p:cNvGrpSpPr/>
          <p:nvPr/>
        </p:nvGrpSpPr>
        <p:grpSpPr>
          <a:xfrm>
            <a:off x="1442085" y="2148205"/>
            <a:ext cx="8084185" cy="2504440"/>
            <a:chOff x="0" y="0"/>
            <a:chExt cx="5341620" cy="1544049"/>
          </a:xfrm>
        </p:grpSpPr>
        <p:grpSp>
          <p:nvGrpSpPr>
            <p:cNvPr id="753" name="组合 753"/>
            <p:cNvGrpSpPr/>
            <p:nvPr/>
          </p:nvGrpSpPr>
          <p:grpSpPr>
            <a:xfrm>
              <a:off x="0" y="0"/>
              <a:ext cx="5341620" cy="738836"/>
              <a:chOff x="-7823" y="0"/>
              <a:chExt cx="5256098" cy="356150"/>
            </a:xfrm>
          </p:grpSpPr>
          <p:sp>
            <p:nvSpPr>
              <p:cNvPr id="754" name="文本框 2"/>
              <p:cNvSpPr txBox="1">
                <a:spLocks noChangeArrowheads="1"/>
              </p:cNvSpPr>
              <p:nvPr>
                <p:custDataLst>
                  <p:tags r:id="rId1"/>
                </p:custDataLst>
              </p:nvPr>
            </p:nvSpPr>
            <p:spPr bwMode="auto">
              <a:xfrm>
                <a:off x="-7823" y="108018"/>
                <a:ext cx="5248275" cy="248132"/>
              </a:xfrm>
              <a:prstGeom prst="rect">
                <a:avLst/>
              </a:prstGeom>
              <a:solidFill>
                <a:schemeClr val="accent5">
                  <a:alpha val="30000"/>
                </a:schemeClr>
              </a:solidFill>
              <a:ln>
                <a:noFill/>
              </a:ln>
            </p:spPr>
            <p:style>
              <a:lnRef idx="0">
                <a:scrgbClr r="0" g="0" b="0"/>
              </a:lnRef>
              <a:fillRef idx="0">
                <a:scrgbClr r="0" g="0" b="0"/>
              </a:fillRef>
              <a:effectRef idx="0">
                <a:scrgbClr r="0" g="0" b="0"/>
              </a:effectRef>
              <a:fontRef idx="minor">
                <a:schemeClr val="lt1"/>
              </a:fontRef>
            </p:style>
            <p:txBody>
              <a:bodyPr rot="0" vert="horz" wrap="square" lIns="91440" tIns="45720" rIns="91440" bIns="45720" anchor="t" anchorCtr="0">
                <a:noAutofit/>
              </a:bodyPr>
              <a:lstStyle/>
              <a:p>
                <a:pPr algn="l">
                  <a:lnSpc>
                    <a:spcPts val="1800"/>
                  </a:lnSpc>
                  <a:spcBef>
                    <a:spcPts val="0"/>
                  </a:spcBef>
                  <a:spcAft>
                    <a:spcPts val="0"/>
                  </a:spcAft>
                </a:pPr>
                <a:r>
                  <a:rPr lang="en-US" altLang="zh-CN" sz="1400" kern="1200">
                    <a:solidFill>
                      <a:srgbClr val="FF0D0D"/>
                    </a:solidFill>
                    <a:latin typeface="Arial" panose="020B0604020202020204"/>
                    <a:ea typeface="微软雅黑" panose="020B0503020204020204" pitchFamily="34" charset="-122"/>
                    <a:cs typeface="+mn-cs"/>
                    <a:sym typeface="Times New Roman" panose="02020603050405020304"/>
                  </a:rPr>
                  <a:t>Alter </a:t>
                </a:r>
                <a:r>
                  <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rPr>
                  <a:t>Table &lt;数据表名称&gt; </a:t>
                </a:r>
                <a:r>
                  <a:rPr lang="en-US" altLang="zh-CN" sz="1400" kern="1200">
                    <a:solidFill>
                      <a:srgbClr val="FF0D0D"/>
                    </a:solidFill>
                    <a:latin typeface="Arial" panose="020B0604020202020204"/>
                    <a:ea typeface="微软雅黑" panose="020B0503020204020204" pitchFamily="34" charset="-122"/>
                    <a:cs typeface="+mn-cs"/>
                    <a:sym typeface="Times New Roman" panose="02020603050405020304"/>
                  </a:rPr>
                  <a:t>Alter </a:t>
                </a:r>
                <a:r>
                  <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rPr>
                  <a:t>&lt;设置默认值的字段名称&gt;  </a:t>
                </a:r>
                <a:endPar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endParaRPr>
              </a:p>
              <a:p>
                <a:pPr indent="279400" algn="l">
                  <a:lnSpc>
                    <a:spcPts val="1800"/>
                  </a:lnSpc>
                  <a:spcBef>
                    <a:spcPts val="0"/>
                  </a:spcBef>
                  <a:spcAft>
                    <a:spcPts val="0"/>
                  </a:spcAft>
                </a:pPr>
                <a:r>
                  <a:rPr lang="en-US" altLang="zh-CN" sz="1400" kern="1200">
                    <a:solidFill>
                      <a:srgbClr val="FF0D0D"/>
                    </a:solidFill>
                    <a:latin typeface="Arial" panose="020B0604020202020204"/>
                    <a:ea typeface="微软雅黑" panose="020B0503020204020204" pitchFamily="34" charset="-122"/>
                    <a:cs typeface="+mn-cs"/>
                    <a:sym typeface="Times New Roman" panose="02020603050405020304"/>
                  </a:rPr>
                  <a:t>Set Default</a:t>
                </a:r>
                <a:r>
                  <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rPr>
                  <a:t>  &lt;默认值&gt; ;</a:t>
                </a:r>
                <a:endPar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endParaRPr>
              </a:p>
            </p:txBody>
          </p:sp>
          <p:sp>
            <p:nvSpPr>
              <p:cNvPr id="755" name="文本框 755"/>
              <p:cNvSpPr txBox="1"/>
              <p:nvPr>
                <p:custDataLst>
                  <p:tags r:id="rId2"/>
                </p:custDataLst>
              </p:nvPr>
            </p:nvSpPr>
            <p:spPr>
              <a:xfrm>
                <a:off x="0" y="0"/>
                <a:ext cx="5248275" cy="114898"/>
              </a:xfrm>
              <a:prstGeom prst="rect">
                <a:avLst/>
              </a:prstGeom>
              <a:solidFill>
                <a:prstClr val="white"/>
              </a:solidFill>
              <a:ln>
                <a:noFill/>
              </a:ln>
            </p:spPr>
            <p:txBody>
              <a:bodyPr rot="0" spcFirstLastPara="0" vertOverflow="overflow" horzOverflow="overflow" vert="horz" wrap="square" lIns="0" tIns="0" rIns="0" bIns="0" numCol="1" spcCol="0" rtlCol="0" fromWordArt="0" anchor="t" anchorCtr="0" forceAA="0" compatLnSpc="1">
                <a:noAutofit/>
              </a:bodyPr>
              <a:lstStyle/>
              <a:p>
                <a:pPr marL="342900" lvl="0" indent="-342900" algn="just">
                  <a:buChar char=""/>
                </a:pPr>
                <a:r>
                  <a:rPr lang="en-US" altLang="zh-CN" sz="1600" kern="100">
                    <a:latin typeface="等线 Light" panose="02010600030101010101" charset="-122"/>
                    <a:ea typeface="黑体" panose="02010609060101010101" charset="-122"/>
                    <a:cs typeface="Times New Roman" panose="02020603050405020304"/>
                    <a:sym typeface="Times New Roman" panose="02020603050405020304"/>
                  </a:rPr>
                  <a:t>添加默认约束的语法格式：</a:t>
                </a:r>
                <a:endParaRPr lang="en-US" altLang="zh-CN" sz="1600" kern="100">
                  <a:solidFill>
                    <a:srgbClr val="404040"/>
                  </a:solidFill>
                  <a:latin typeface="等线 Light" panose="02010600030101010101" charset="-122"/>
                  <a:ea typeface="黑体" panose="02010609060101010101" charset="-122"/>
                  <a:cs typeface="Times New Roman" panose="02020603050405020304"/>
                  <a:sym typeface="Times New Roman" panose="02020603050405020304"/>
                </a:endParaRPr>
              </a:p>
            </p:txBody>
          </p:sp>
        </p:grpSp>
        <p:grpSp>
          <p:nvGrpSpPr>
            <p:cNvPr id="750" name="组合 750"/>
            <p:cNvGrpSpPr/>
            <p:nvPr/>
          </p:nvGrpSpPr>
          <p:grpSpPr>
            <a:xfrm>
              <a:off x="0" y="795991"/>
              <a:ext cx="5341620" cy="748058"/>
              <a:chOff x="-7823" y="-84626"/>
              <a:chExt cx="5256098" cy="360596"/>
            </a:xfrm>
          </p:grpSpPr>
          <p:sp>
            <p:nvSpPr>
              <p:cNvPr id="751" name="文本框 2"/>
              <p:cNvSpPr txBox="1">
                <a:spLocks noChangeArrowheads="1"/>
              </p:cNvSpPr>
              <p:nvPr>
                <p:custDataLst>
                  <p:tags r:id="rId3"/>
                </p:custDataLst>
              </p:nvPr>
            </p:nvSpPr>
            <p:spPr bwMode="auto">
              <a:xfrm>
                <a:off x="-7823" y="30446"/>
                <a:ext cx="5248275" cy="245524"/>
              </a:xfrm>
              <a:prstGeom prst="rect">
                <a:avLst/>
              </a:prstGeom>
              <a:solidFill>
                <a:schemeClr val="accent5">
                  <a:alpha val="30000"/>
                </a:schemeClr>
              </a:solidFill>
              <a:ln>
                <a:noFill/>
              </a:ln>
            </p:spPr>
            <p:style>
              <a:lnRef idx="0">
                <a:scrgbClr r="0" g="0" b="0"/>
              </a:lnRef>
              <a:fillRef idx="0">
                <a:scrgbClr r="0" g="0" b="0"/>
              </a:fillRef>
              <a:effectRef idx="0">
                <a:scrgbClr r="0" g="0" b="0"/>
              </a:effectRef>
              <a:fontRef idx="minor">
                <a:schemeClr val="lt1"/>
              </a:fontRef>
            </p:style>
            <p:txBody>
              <a:bodyPr rot="0" vert="horz" wrap="square" lIns="91440" tIns="45720" rIns="91440" bIns="45720" anchor="t" anchorCtr="0">
                <a:noAutofit/>
              </a:bodyPr>
              <a:lstStyle/>
              <a:p>
                <a:pPr algn="l">
                  <a:lnSpc>
                    <a:spcPts val="1800"/>
                  </a:lnSpc>
                  <a:spcBef>
                    <a:spcPts val="0"/>
                  </a:spcBef>
                  <a:spcAft>
                    <a:spcPts val="0"/>
                  </a:spcAft>
                </a:pPr>
                <a:r>
                  <a:rPr lang="en-US" altLang="zh-CN" sz="1400" kern="1200">
                    <a:solidFill>
                      <a:srgbClr val="FF0D0D"/>
                    </a:solidFill>
                    <a:latin typeface="Arial" panose="020B0604020202020204"/>
                    <a:ea typeface="微软雅黑" panose="020B0503020204020204" pitchFamily="34" charset="-122"/>
                    <a:cs typeface="+mn-cs"/>
                    <a:sym typeface="Times New Roman" panose="02020603050405020304"/>
                  </a:rPr>
                  <a:t>Alter </a:t>
                </a:r>
                <a:r>
                  <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rPr>
                  <a:t>Table &lt;数据表名称&gt; </a:t>
                </a:r>
                <a:r>
                  <a:rPr lang="en-US" altLang="zh-CN" sz="1400" kern="1200">
                    <a:solidFill>
                      <a:srgbClr val="FF0D0D"/>
                    </a:solidFill>
                    <a:latin typeface="Arial" panose="020B0604020202020204"/>
                    <a:ea typeface="微软雅黑" panose="020B0503020204020204" pitchFamily="34" charset="-122"/>
                    <a:cs typeface="+mn-cs"/>
                    <a:sym typeface="Times New Roman" panose="02020603050405020304"/>
                  </a:rPr>
                  <a:t>Alter </a:t>
                </a:r>
                <a:r>
                  <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rPr>
                  <a:t>&lt;设置默认值的字段名称&gt;  </a:t>
                </a:r>
                <a:endPar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endParaRPr>
              </a:p>
              <a:p>
                <a:pPr indent="279400" algn="l">
                  <a:lnSpc>
                    <a:spcPts val="1800"/>
                  </a:lnSpc>
                  <a:spcBef>
                    <a:spcPts val="0"/>
                  </a:spcBef>
                  <a:spcAft>
                    <a:spcPts val="0"/>
                  </a:spcAft>
                </a:pPr>
                <a:r>
                  <a:rPr lang="en-US" altLang="zh-CN" sz="1400" kern="1200">
                    <a:solidFill>
                      <a:srgbClr val="FF0D0D"/>
                    </a:solidFill>
                    <a:latin typeface="Arial" panose="020B0604020202020204"/>
                    <a:ea typeface="微软雅黑" panose="020B0503020204020204" pitchFamily="34" charset="-122"/>
                    <a:cs typeface="+mn-cs"/>
                    <a:sym typeface="Times New Roman" panose="02020603050405020304"/>
                  </a:rPr>
                  <a:t>Drop Default</a:t>
                </a:r>
                <a:r>
                  <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rPr>
                  <a:t> ;</a:t>
                </a:r>
                <a:endPar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endParaRPr>
              </a:p>
            </p:txBody>
          </p:sp>
          <p:sp>
            <p:nvSpPr>
              <p:cNvPr id="752" name="文本框 752"/>
              <p:cNvSpPr txBox="1"/>
              <p:nvPr>
                <p:custDataLst>
                  <p:tags r:id="rId4"/>
                </p:custDataLst>
              </p:nvPr>
            </p:nvSpPr>
            <p:spPr>
              <a:xfrm>
                <a:off x="0" y="-84626"/>
                <a:ext cx="5248275" cy="114898"/>
              </a:xfrm>
              <a:prstGeom prst="rect">
                <a:avLst/>
              </a:prstGeom>
              <a:solidFill>
                <a:prstClr val="white"/>
              </a:solidFill>
              <a:ln>
                <a:noFill/>
              </a:ln>
            </p:spPr>
            <p:txBody>
              <a:bodyPr rot="0" spcFirstLastPara="0" vertOverflow="overflow" horzOverflow="overflow" vert="horz" wrap="square" lIns="0" tIns="0" rIns="0" bIns="0" numCol="1" spcCol="0" rtlCol="0" fromWordArt="0" anchor="t" anchorCtr="0" forceAA="0" compatLnSpc="1">
                <a:noAutofit/>
              </a:bodyPr>
              <a:lstStyle/>
              <a:p>
                <a:pPr marL="342900" lvl="0" indent="-342900" algn="just">
                  <a:buChar char=""/>
                </a:pPr>
                <a:r>
                  <a:rPr lang="en-US" altLang="zh-CN" sz="1600" kern="100">
                    <a:latin typeface="等线 Light" panose="02010600030101010101" charset="-122"/>
                    <a:ea typeface="黑体" panose="02010609060101010101" charset="-122"/>
                    <a:cs typeface="Times New Roman" panose="02020603050405020304"/>
                    <a:sym typeface="Times New Roman" panose="02020603050405020304"/>
                  </a:rPr>
                  <a:t>删除默认约束的语法格式：</a:t>
                </a:r>
                <a:endParaRPr lang="en-US" altLang="zh-CN" sz="1600" kern="100">
                  <a:solidFill>
                    <a:srgbClr val="404040"/>
                  </a:solidFill>
                  <a:latin typeface="等线 Light" panose="02010600030101010101" charset="-122"/>
                  <a:ea typeface="黑体" panose="02010609060101010101" charset="-122"/>
                  <a:cs typeface="Times New Roman" panose="02020603050405020304"/>
                  <a:sym typeface="Times New Roman" panose="02020603050405020304"/>
                </a:endParaRPr>
              </a:p>
            </p:txBody>
          </p:sp>
        </p:grpSp>
      </p:grpSp>
    </p:spTree>
  </p:cSld>
  <p:clrMapOvr>
    <a:masterClrMapping/>
  </p:clrMapOvr>
  <mc:AlternateContent xmlns:mc="http://schemas.openxmlformats.org/markup-compatibility/2006">
    <mc:Choice xmlns:p14="http://schemas.microsoft.com/office/powerpoint/2010/main" Requires="p14">
      <p:transition spd="med" p14:dur="750">
        <p:pull/>
      </p:transition>
    </mc:Choice>
    <mc:Fallback>
      <p:transition spd="med">
        <p:pull/>
      </p:transition>
    </mc:Fallback>
  </mc:AlternateContent>
  <p:timing>
    <p:tnLst>
      <p:par>
        <p:cTn id="1" dur="indefinite" restart="never" nodeType="tmRoot"/>
      </p:par>
    </p:tnLst>
    <p:bldLst>
      <p:bldP spid="2" grpId="0"/>
      <p:bldP spid="15" grpId="0" bldLvl="0" animBg="1"/>
      <p:bldP spid="14" grpId="0" bldLvl="0" animBg="1"/>
      <p:bldP spid="2" grpId="1"/>
      <p:bldP spid="15" grpId="1" animBg="1"/>
      <p:bldP spid="14" grpId="1"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31140" y="377190"/>
            <a:ext cx="9638665" cy="454025"/>
          </a:xfrm>
        </p:spPr>
        <p:txBody>
          <a:bodyPr>
            <a:normAutofit fontScale="90000"/>
          </a:bodyPr>
          <a:lstStyle/>
          <a:p>
            <a:pPr marL="514350" lvl="0" indent="-514350" algn="just">
              <a:buFont typeface="+mj-lt"/>
              <a:buAutoNum type="arabicPeriod" startAt="4"/>
            </a:pPr>
            <a:r>
              <a:rPr lang="zh-CN" sz="3110" b="1" dirty="0">
                <a:latin typeface="微软雅黑" panose="020B0503020204020204" pitchFamily="34" charset="-122"/>
                <a:ea typeface="微软雅黑" panose="020B0503020204020204" pitchFamily="34" charset="-122"/>
                <a:cs typeface="微软雅黑" panose="020B0503020204020204" pitchFamily="34" charset="-122"/>
              </a:rPr>
              <a:t>修改数据表时添加非空约束（Not Null）</a:t>
            </a:r>
            <a:endParaRPr lang="zh-CN" sz="311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等腰三角形 13"/>
          <p:cNvSpPr/>
          <p:nvPr/>
        </p:nvSpPr>
        <p:spPr>
          <a:xfrm rot="20940000">
            <a:off x="384238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413702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cxnSp>
        <p:nvCxnSpPr>
          <p:cNvPr id="12" name="直接连接符 11"/>
          <p:cNvCxnSpPr/>
          <p:nvPr/>
        </p:nvCxnSpPr>
        <p:spPr>
          <a:xfrm flipV="1">
            <a:off x="266700" y="885190"/>
            <a:ext cx="3876675" cy="1905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3" name="文本框 2"/>
          <p:cNvSpPr txBox="1"/>
          <p:nvPr/>
        </p:nvSpPr>
        <p:spPr>
          <a:xfrm>
            <a:off x="724535" y="1054735"/>
            <a:ext cx="10044430" cy="398780"/>
          </a:xfrm>
          <a:prstGeom prst="rect">
            <a:avLst/>
          </a:prstGeom>
          <a:noFill/>
        </p:spPr>
        <p:txBody>
          <a:bodyPr wrap="square" rtlCol="0" anchor="t">
            <a:spAutoFit/>
          </a:bodyPr>
          <a:p>
            <a:r>
              <a:rPr lang="zh-CN" altLang="en-US" sz="2000"/>
              <a:t>如果在创建数据表时没有为字段设置非空约束，也可以在修改数据表时添加。</a:t>
            </a:r>
            <a:endParaRPr lang="zh-CN" altLang="en-US" sz="2000"/>
          </a:p>
        </p:txBody>
      </p:sp>
      <p:grpSp>
        <p:nvGrpSpPr>
          <p:cNvPr id="914" name="组合 914"/>
          <p:cNvGrpSpPr/>
          <p:nvPr/>
        </p:nvGrpSpPr>
        <p:grpSpPr>
          <a:xfrm>
            <a:off x="1307465" y="2221230"/>
            <a:ext cx="7091045" cy="2212340"/>
            <a:chOff x="0" y="0"/>
            <a:chExt cx="5352719" cy="1609726"/>
          </a:xfrm>
        </p:grpSpPr>
        <p:grpSp>
          <p:nvGrpSpPr>
            <p:cNvPr id="759" name="组合 759"/>
            <p:cNvGrpSpPr/>
            <p:nvPr/>
          </p:nvGrpSpPr>
          <p:grpSpPr>
            <a:xfrm>
              <a:off x="0" y="0"/>
              <a:ext cx="5341620" cy="762000"/>
              <a:chOff x="-7823" y="0"/>
              <a:chExt cx="5256098" cy="367316"/>
            </a:xfrm>
          </p:grpSpPr>
          <p:sp>
            <p:nvSpPr>
              <p:cNvPr id="760" name="文本框 2"/>
              <p:cNvSpPr txBox="1">
                <a:spLocks noChangeArrowheads="1"/>
              </p:cNvSpPr>
              <p:nvPr>
                <p:custDataLst>
                  <p:tags r:id="rId1"/>
                </p:custDataLst>
              </p:nvPr>
            </p:nvSpPr>
            <p:spPr bwMode="auto">
              <a:xfrm>
                <a:off x="-7823" y="108018"/>
                <a:ext cx="5248275" cy="259298"/>
              </a:xfrm>
              <a:prstGeom prst="rect">
                <a:avLst/>
              </a:prstGeom>
              <a:solidFill>
                <a:schemeClr val="accent5">
                  <a:alpha val="30000"/>
                </a:schemeClr>
              </a:solidFill>
              <a:ln>
                <a:noFill/>
              </a:ln>
            </p:spPr>
            <p:style>
              <a:lnRef idx="0">
                <a:scrgbClr r="0" g="0" b="0"/>
              </a:lnRef>
              <a:fillRef idx="0">
                <a:scrgbClr r="0" g="0" b="0"/>
              </a:fillRef>
              <a:effectRef idx="0">
                <a:scrgbClr r="0" g="0" b="0"/>
              </a:effectRef>
              <a:fontRef idx="minor">
                <a:schemeClr val="lt1"/>
              </a:fontRef>
            </p:style>
            <p:txBody>
              <a:bodyPr rot="0" vert="horz" wrap="square" lIns="91440" tIns="45720" rIns="91440" bIns="45720" anchor="t" anchorCtr="0">
                <a:noAutofit/>
              </a:bodyPr>
              <a:lstStyle/>
              <a:p>
                <a:pPr algn="l">
                  <a:lnSpc>
                    <a:spcPts val="1800"/>
                  </a:lnSpc>
                  <a:spcBef>
                    <a:spcPts val="0"/>
                  </a:spcBef>
                  <a:spcAft>
                    <a:spcPts val="0"/>
                  </a:spcAft>
                </a:pPr>
                <a:r>
                  <a:rPr lang="en-US" altLang="zh-CN" sz="1400" kern="1200">
                    <a:solidFill>
                      <a:srgbClr val="FF0D0D"/>
                    </a:solidFill>
                    <a:latin typeface="Arial" panose="020B0604020202020204"/>
                    <a:ea typeface="微软雅黑" panose="020B0503020204020204" pitchFamily="34" charset="-122"/>
                    <a:cs typeface="+mn-cs"/>
                    <a:sym typeface="Times New Roman" panose="02020603050405020304"/>
                  </a:rPr>
                  <a:t>Alter </a:t>
                </a:r>
                <a:r>
                  <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rPr>
                  <a:t>Table &lt;数据表名称&gt; </a:t>
                </a:r>
                <a:endPar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endParaRPr>
              </a:p>
              <a:p>
                <a:pPr indent="279400" algn="l">
                  <a:lnSpc>
                    <a:spcPts val="1800"/>
                  </a:lnSpc>
                  <a:spcBef>
                    <a:spcPts val="0"/>
                  </a:spcBef>
                  <a:spcAft>
                    <a:spcPts val="0"/>
                  </a:spcAft>
                </a:pPr>
                <a:r>
                  <a:rPr lang="en-US" altLang="zh-CN" sz="1400" kern="1200">
                    <a:solidFill>
                      <a:srgbClr val="FF0D0D"/>
                    </a:solidFill>
                    <a:latin typeface="Arial" panose="020B0604020202020204"/>
                    <a:ea typeface="微软雅黑" panose="020B0503020204020204" pitchFamily="34" charset="-122"/>
                    <a:cs typeface="+mn-cs"/>
                    <a:sym typeface="Times New Roman" panose="02020603050405020304"/>
                  </a:rPr>
                  <a:t>Modify  </a:t>
                </a:r>
                <a:r>
                  <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rPr>
                  <a:t>&lt;设置非空约束的字段名称&gt;  &lt;数据类型&gt;</a:t>
                </a:r>
                <a:r>
                  <a:rPr lang="en-US" altLang="zh-CN" sz="1400" kern="1200">
                    <a:solidFill>
                      <a:srgbClr val="FF0D0D"/>
                    </a:solidFill>
                    <a:latin typeface="Arial" panose="020B0604020202020204"/>
                    <a:ea typeface="微软雅黑" panose="020B0503020204020204" pitchFamily="34" charset="-122"/>
                    <a:cs typeface="+mn-cs"/>
                    <a:sym typeface="Times New Roman" panose="02020603050405020304"/>
                  </a:rPr>
                  <a:t>  Not Null</a:t>
                </a:r>
                <a:r>
                  <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rPr>
                  <a:t> ;</a:t>
                </a:r>
                <a:endPar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endParaRPr>
              </a:p>
            </p:txBody>
          </p:sp>
          <p:sp>
            <p:nvSpPr>
              <p:cNvPr id="761" name="文本框 761"/>
              <p:cNvSpPr txBox="1"/>
              <p:nvPr>
                <p:custDataLst>
                  <p:tags r:id="rId2"/>
                </p:custDataLst>
              </p:nvPr>
            </p:nvSpPr>
            <p:spPr>
              <a:xfrm>
                <a:off x="0" y="0"/>
                <a:ext cx="5248275" cy="114898"/>
              </a:xfrm>
              <a:prstGeom prst="rect">
                <a:avLst/>
              </a:prstGeom>
              <a:solidFill>
                <a:prstClr val="white"/>
              </a:solidFill>
              <a:ln>
                <a:noFill/>
              </a:ln>
            </p:spPr>
            <p:txBody>
              <a:bodyPr rot="0" spcFirstLastPara="0" vertOverflow="overflow" horzOverflow="overflow" vert="horz" wrap="square" lIns="0" tIns="0" rIns="0" bIns="0" numCol="1" spcCol="0" rtlCol="0" fromWordArt="0" anchor="t" anchorCtr="0" forceAA="0" compatLnSpc="1">
                <a:noAutofit/>
              </a:bodyPr>
              <a:lstStyle/>
              <a:p>
                <a:pPr marL="342900" lvl="0" indent="-342900" algn="just">
                  <a:buChar char=""/>
                </a:pPr>
                <a:r>
                  <a:rPr lang="en-US" altLang="zh-CN" sz="1600" kern="100">
                    <a:latin typeface="等线 Light" panose="02010600030101010101" charset="-122"/>
                    <a:ea typeface="黑体" panose="02010609060101010101" charset="-122"/>
                    <a:cs typeface="Times New Roman" panose="02020603050405020304"/>
                    <a:sym typeface="Times New Roman" panose="02020603050405020304"/>
                  </a:rPr>
                  <a:t>添加非空约束的语法格式：</a:t>
                </a:r>
                <a:endParaRPr lang="en-US" altLang="zh-CN" sz="1600" kern="100">
                  <a:solidFill>
                    <a:srgbClr val="404040"/>
                  </a:solidFill>
                  <a:latin typeface="等线 Light" panose="02010600030101010101" charset="-122"/>
                  <a:ea typeface="黑体" panose="02010609060101010101" charset="-122"/>
                  <a:cs typeface="Times New Roman" panose="02020603050405020304"/>
                  <a:sym typeface="Times New Roman" panose="02020603050405020304"/>
                </a:endParaRPr>
              </a:p>
            </p:txBody>
          </p:sp>
        </p:grpSp>
        <p:grpSp>
          <p:nvGrpSpPr>
            <p:cNvPr id="756" name="组合 756"/>
            <p:cNvGrpSpPr/>
            <p:nvPr/>
          </p:nvGrpSpPr>
          <p:grpSpPr>
            <a:xfrm>
              <a:off x="18975" y="795159"/>
              <a:ext cx="5333744" cy="814567"/>
              <a:chOff x="10848" y="-66662"/>
              <a:chExt cx="5248349" cy="392655"/>
            </a:xfrm>
          </p:grpSpPr>
          <p:sp>
            <p:nvSpPr>
              <p:cNvPr id="757" name="文本框 2"/>
              <p:cNvSpPr txBox="1">
                <a:spLocks noChangeArrowheads="1"/>
              </p:cNvSpPr>
              <p:nvPr>
                <p:custDataLst>
                  <p:tags r:id="rId3"/>
                </p:custDataLst>
              </p:nvPr>
            </p:nvSpPr>
            <p:spPr bwMode="auto">
              <a:xfrm>
                <a:off x="10922" y="48329"/>
                <a:ext cx="5248275" cy="277664"/>
              </a:xfrm>
              <a:prstGeom prst="rect">
                <a:avLst/>
              </a:prstGeom>
              <a:solidFill>
                <a:srgbClr val="5B9BD5">
                  <a:alpha val="30000"/>
                </a:srgbClr>
              </a:solidFill>
              <a:ln>
                <a:noFill/>
              </a:ln>
              <a:effectLst/>
            </p:spPr>
            <p:txBody>
              <a:bodyPr rot="0" vert="horz" wrap="square" lIns="91440" tIns="45720" rIns="91440" bIns="45720" anchor="t" anchorCtr="0">
                <a:noAutofit/>
              </a:bodyPr>
              <a:lstStyle/>
              <a:p>
                <a:pPr algn="l">
                  <a:lnSpc>
                    <a:spcPts val="1800"/>
                  </a:lnSpc>
                  <a:spcBef>
                    <a:spcPts val="0"/>
                  </a:spcBef>
                  <a:spcAft>
                    <a:spcPts val="0"/>
                  </a:spcAft>
                </a:pPr>
                <a:r>
                  <a:rPr lang="en-US" altLang="zh-CN" sz="1400" kern="1200">
                    <a:solidFill>
                      <a:srgbClr val="FF0D0D"/>
                    </a:solidFill>
                    <a:latin typeface="Arial" panose="020B0604020202020204"/>
                    <a:ea typeface="微软雅黑" panose="020B0503020204020204" pitchFamily="34" charset="-122"/>
                    <a:cs typeface="+mn-cs"/>
                    <a:sym typeface="Times New Roman" panose="02020603050405020304"/>
                  </a:rPr>
                  <a:t>Alter </a:t>
                </a:r>
                <a:r>
                  <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rPr>
                  <a:t>Table &lt;数据表名称&gt; </a:t>
                </a:r>
                <a:endPar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endParaRPr>
              </a:p>
              <a:p>
                <a:pPr indent="279400" algn="l">
                  <a:lnSpc>
                    <a:spcPts val="1800"/>
                  </a:lnSpc>
                  <a:spcBef>
                    <a:spcPts val="0"/>
                  </a:spcBef>
                  <a:spcAft>
                    <a:spcPts val="0"/>
                  </a:spcAft>
                </a:pPr>
                <a:r>
                  <a:rPr lang="en-US" altLang="zh-CN" sz="1400" kern="1200">
                    <a:solidFill>
                      <a:srgbClr val="FF0D0D"/>
                    </a:solidFill>
                    <a:latin typeface="Arial" panose="020B0604020202020204"/>
                    <a:ea typeface="微软雅黑" panose="020B0503020204020204" pitchFamily="34" charset="-122"/>
                    <a:cs typeface="+mn-cs"/>
                    <a:sym typeface="Times New Roman" panose="02020603050405020304"/>
                  </a:rPr>
                  <a:t>Drop  </a:t>
                </a:r>
                <a:r>
                  <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rPr>
                  <a:t>&lt;设置非空约束的字段名称&gt;  &lt;数据类型&gt;;</a:t>
                </a:r>
                <a:endPar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endParaRPr>
              </a:p>
              <a:p>
                <a:pPr indent="279400" algn="l">
                  <a:lnSpc>
                    <a:spcPts val="1800"/>
                  </a:lnSpc>
                  <a:spcBef>
                    <a:spcPts val="0"/>
                  </a:spcBef>
                  <a:spcAft>
                    <a:spcPts val="0"/>
                  </a:spcAft>
                </a:pPr>
                <a:r>
                  <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rPr>
                  <a:t> </a:t>
                </a:r>
                <a:endPar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endParaRPr>
              </a:p>
            </p:txBody>
          </p:sp>
          <p:sp>
            <p:nvSpPr>
              <p:cNvPr id="758" name="文本框 758"/>
              <p:cNvSpPr txBox="1"/>
              <p:nvPr>
                <p:custDataLst>
                  <p:tags r:id="rId4"/>
                </p:custDataLst>
              </p:nvPr>
            </p:nvSpPr>
            <p:spPr>
              <a:xfrm>
                <a:off x="10848" y="-66662"/>
                <a:ext cx="5248275" cy="114898"/>
              </a:xfrm>
              <a:prstGeom prst="rect">
                <a:avLst/>
              </a:prstGeom>
              <a:solidFill>
                <a:prstClr val="white"/>
              </a:solidFill>
              <a:ln>
                <a:noFill/>
              </a:ln>
            </p:spPr>
            <p:txBody>
              <a:bodyPr rot="0" spcFirstLastPara="0" vertOverflow="overflow" horzOverflow="overflow" vert="horz" wrap="square" lIns="0" tIns="0" rIns="0" bIns="0" numCol="1" spcCol="0" rtlCol="0" fromWordArt="0" anchor="t" anchorCtr="0" forceAA="0" compatLnSpc="1">
                <a:noAutofit/>
              </a:bodyPr>
              <a:lstStyle/>
              <a:p>
                <a:pPr marL="342900" lvl="0" indent="-342900" algn="just">
                  <a:buChar char=""/>
                </a:pPr>
                <a:r>
                  <a:rPr lang="en-US" altLang="zh-CN" sz="1600" kern="100">
                    <a:latin typeface="等线 Light" panose="02010600030101010101" charset="-122"/>
                    <a:ea typeface="黑体" panose="02010609060101010101" charset="-122"/>
                    <a:cs typeface="Times New Roman" panose="02020603050405020304"/>
                    <a:sym typeface="Times New Roman" panose="02020603050405020304"/>
                  </a:rPr>
                  <a:t>删除非空约束的语法格式：</a:t>
                </a:r>
                <a:endParaRPr lang="en-US" altLang="zh-CN" sz="1600" kern="100">
                  <a:solidFill>
                    <a:srgbClr val="404040"/>
                  </a:solidFill>
                  <a:latin typeface="等线 Light" panose="02010600030101010101" charset="-122"/>
                  <a:ea typeface="黑体" panose="02010609060101010101" charset="-122"/>
                  <a:cs typeface="Times New Roman" panose="02020603050405020304"/>
                  <a:sym typeface="Times New Roman" panose="02020603050405020304"/>
                </a:endParaRPr>
              </a:p>
            </p:txBody>
          </p:sp>
        </p:grpSp>
      </p:grpSp>
    </p:spTree>
  </p:cSld>
  <p:clrMapOvr>
    <a:masterClrMapping/>
  </p:clrMapOvr>
  <mc:AlternateContent xmlns:mc="http://schemas.openxmlformats.org/markup-compatibility/2006">
    <mc:Choice xmlns:p14="http://schemas.microsoft.com/office/powerpoint/2010/main" Requires="p14">
      <p:transition spd="med" p14:dur="750">
        <p:pull/>
      </p:transition>
    </mc:Choice>
    <mc:Fallback>
      <p:transition spd="med">
        <p:pull/>
      </p:transition>
    </mc:Fallback>
  </mc:AlternateContent>
  <p:timing>
    <p:tnLst>
      <p:par>
        <p:cTn id="1" dur="indefinite" restart="never" nodeType="tmRoot"/>
      </p:par>
    </p:tnLst>
    <p:bldLst>
      <p:bldP spid="2" grpId="0"/>
      <p:bldP spid="15" grpId="0" bldLvl="0" animBg="1"/>
      <p:bldP spid="14" grpId="0" bldLvl="0" animBg="1"/>
      <p:bldP spid="2" grpId="1"/>
      <p:bldP spid="15" grpId="1" animBg="1"/>
      <p:bldP spid="14" grpId="1"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31140" y="377190"/>
            <a:ext cx="9638665" cy="454025"/>
          </a:xfrm>
        </p:spPr>
        <p:txBody>
          <a:bodyPr>
            <a:normAutofit fontScale="90000"/>
          </a:bodyPr>
          <a:lstStyle/>
          <a:p>
            <a:pPr marL="514350" lvl="0" indent="-514350" algn="just">
              <a:buFont typeface="+mj-lt"/>
              <a:buAutoNum type="arabicPeriod" startAt="5"/>
            </a:pPr>
            <a:r>
              <a:rPr lang="zh-CN" sz="3110" b="1" dirty="0">
                <a:latin typeface="微软雅黑" panose="020B0503020204020204" pitchFamily="34" charset="-122"/>
                <a:ea typeface="微软雅黑" panose="020B0503020204020204" pitchFamily="34" charset="-122"/>
                <a:cs typeface="微软雅黑" panose="020B0503020204020204" pitchFamily="34" charset="-122"/>
              </a:rPr>
              <a:t>修改数据表时添加检查约束（Check）</a:t>
            </a:r>
            <a:endParaRPr lang="zh-CN" sz="311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等腰三角形 13"/>
          <p:cNvSpPr/>
          <p:nvPr/>
        </p:nvSpPr>
        <p:spPr>
          <a:xfrm rot="20940000">
            <a:off x="384238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413702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cxnSp>
        <p:nvCxnSpPr>
          <p:cNvPr id="12" name="直接连接符 11"/>
          <p:cNvCxnSpPr/>
          <p:nvPr/>
        </p:nvCxnSpPr>
        <p:spPr>
          <a:xfrm flipV="1">
            <a:off x="266700" y="885190"/>
            <a:ext cx="3876675" cy="1905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3" name="文本框 2"/>
          <p:cNvSpPr txBox="1"/>
          <p:nvPr/>
        </p:nvSpPr>
        <p:spPr>
          <a:xfrm>
            <a:off x="724535" y="1054735"/>
            <a:ext cx="10044430" cy="398780"/>
          </a:xfrm>
          <a:prstGeom prst="rect">
            <a:avLst/>
          </a:prstGeom>
          <a:noFill/>
        </p:spPr>
        <p:txBody>
          <a:bodyPr wrap="square" rtlCol="0" anchor="t">
            <a:spAutoFit/>
          </a:bodyPr>
          <a:p>
            <a:r>
              <a:rPr lang="zh-CN" altLang="en-US" sz="2000"/>
              <a:t>如果在创建数据表时没有为字段设置非空约束，也可以在修改数据表时添加。</a:t>
            </a:r>
            <a:endParaRPr lang="zh-CN" altLang="en-US" sz="2000"/>
          </a:p>
        </p:txBody>
      </p:sp>
      <p:grpSp>
        <p:nvGrpSpPr>
          <p:cNvPr id="916" name="组合 916"/>
          <p:cNvGrpSpPr/>
          <p:nvPr/>
        </p:nvGrpSpPr>
        <p:grpSpPr>
          <a:xfrm>
            <a:off x="833755" y="2063750"/>
            <a:ext cx="7020560" cy="1675130"/>
            <a:chOff x="0" y="0"/>
            <a:chExt cx="5352720" cy="1676388"/>
          </a:xfrm>
        </p:grpSpPr>
        <p:grpSp>
          <p:nvGrpSpPr>
            <p:cNvPr id="765" name="组合 765"/>
            <p:cNvGrpSpPr/>
            <p:nvPr/>
          </p:nvGrpSpPr>
          <p:grpSpPr>
            <a:xfrm>
              <a:off x="7950" y="0"/>
              <a:ext cx="5333670" cy="724167"/>
              <a:chOff x="0" y="0"/>
              <a:chExt cx="5248275" cy="349079"/>
            </a:xfrm>
          </p:grpSpPr>
          <p:sp>
            <p:nvSpPr>
              <p:cNvPr id="766" name="文本框 2"/>
              <p:cNvSpPr txBox="1">
                <a:spLocks noChangeArrowheads="1"/>
              </p:cNvSpPr>
              <p:nvPr>
                <p:custDataLst>
                  <p:tags r:id="rId1"/>
                </p:custDataLst>
              </p:nvPr>
            </p:nvSpPr>
            <p:spPr bwMode="auto">
              <a:xfrm>
                <a:off x="0" y="89645"/>
                <a:ext cx="5248275" cy="259434"/>
              </a:xfrm>
              <a:prstGeom prst="rect">
                <a:avLst/>
              </a:prstGeom>
              <a:solidFill>
                <a:schemeClr val="accent5">
                  <a:alpha val="30000"/>
                </a:schemeClr>
              </a:solidFill>
              <a:ln>
                <a:noFill/>
              </a:ln>
            </p:spPr>
            <p:style>
              <a:lnRef idx="0">
                <a:scrgbClr r="0" g="0" b="0"/>
              </a:lnRef>
              <a:fillRef idx="0">
                <a:scrgbClr r="0" g="0" b="0"/>
              </a:fillRef>
              <a:effectRef idx="0">
                <a:scrgbClr r="0" g="0" b="0"/>
              </a:effectRef>
              <a:fontRef idx="minor">
                <a:schemeClr val="lt1"/>
              </a:fontRef>
            </p:style>
            <p:txBody>
              <a:bodyPr rot="0" vert="horz" wrap="square" lIns="91440" tIns="45720" rIns="91440" bIns="45720" anchor="t" anchorCtr="0">
                <a:noAutofit/>
              </a:bodyPr>
              <a:lstStyle/>
              <a:p>
                <a:pPr algn="l">
                  <a:lnSpc>
                    <a:spcPts val="1800"/>
                  </a:lnSpc>
                  <a:spcBef>
                    <a:spcPts val="0"/>
                  </a:spcBef>
                  <a:spcAft>
                    <a:spcPts val="0"/>
                  </a:spcAft>
                </a:pPr>
                <a:r>
                  <a:rPr lang="en-US" altLang="zh-CN" sz="1400" kern="1200">
                    <a:solidFill>
                      <a:srgbClr val="FF0D0D"/>
                    </a:solidFill>
                    <a:latin typeface="Arial" panose="020B0604020202020204"/>
                    <a:ea typeface="微软雅黑" panose="020B0503020204020204" pitchFamily="34" charset="-122"/>
                    <a:cs typeface="+mn-cs"/>
                    <a:sym typeface="Times New Roman" panose="02020603050405020304"/>
                  </a:rPr>
                  <a:t>Alter </a:t>
                </a:r>
                <a:r>
                  <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rPr>
                  <a:t>Table &lt;数据表名称&gt;</a:t>
                </a:r>
                <a:endPar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endParaRPr>
              </a:p>
              <a:p>
                <a:pPr indent="279400" algn="l">
                  <a:lnSpc>
                    <a:spcPts val="1800"/>
                  </a:lnSpc>
                  <a:spcBef>
                    <a:spcPts val="0"/>
                  </a:spcBef>
                  <a:spcAft>
                    <a:spcPts val="0"/>
                  </a:spcAft>
                </a:pPr>
                <a:r>
                  <a:rPr lang="en-US" altLang="zh-CN" sz="1400" kern="1200">
                    <a:solidFill>
                      <a:srgbClr val="FF0D0D"/>
                    </a:solidFill>
                    <a:latin typeface="Arial" panose="020B0604020202020204"/>
                    <a:ea typeface="微软雅黑" panose="020B0503020204020204" pitchFamily="34" charset="-122"/>
                    <a:cs typeface="+mn-cs"/>
                    <a:sym typeface="Times New Roman" panose="02020603050405020304"/>
                  </a:rPr>
                  <a:t>Add Constraint </a:t>
                </a:r>
                <a:r>
                  <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rPr>
                  <a:t>&lt;检查约束名称&gt;</a:t>
                </a:r>
                <a:r>
                  <a:rPr lang="en-US" altLang="zh-CN" sz="1400" kern="1200">
                    <a:solidFill>
                      <a:srgbClr val="FF0D0D"/>
                    </a:solidFill>
                    <a:latin typeface="Arial" panose="020B0604020202020204"/>
                    <a:ea typeface="微软雅黑" panose="020B0503020204020204" pitchFamily="34" charset="-122"/>
                    <a:cs typeface="+mn-cs"/>
                    <a:sym typeface="Times New Roman" panose="02020603050405020304"/>
                  </a:rPr>
                  <a:t>  Check</a:t>
                </a:r>
                <a:r>
                  <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rPr>
                  <a:t>(表达式) ;</a:t>
                </a:r>
                <a:endPar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endParaRPr>
              </a:p>
            </p:txBody>
          </p:sp>
          <p:sp>
            <p:nvSpPr>
              <p:cNvPr id="767" name="文本框 767"/>
              <p:cNvSpPr txBox="1"/>
              <p:nvPr>
                <p:custDataLst>
                  <p:tags r:id="rId2"/>
                </p:custDataLst>
              </p:nvPr>
            </p:nvSpPr>
            <p:spPr>
              <a:xfrm>
                <a:off x="0" y="0"/>
                <a:ext cx="5248275" cy="114898"/>
              </a:xfrm>
              <a:prstGeom prst="rect">
                <a:avLst/>
              </a:prstGeom>
              <a:solidFill>
                <a:prstClr val="white"/>
              </a:solidFill>
              <a:ln>
                <a:noFill/>
              </a:ln>
            </p:spPr>
            <p:txBody>
              <a:bodyPr rot="0" spcFirstLastPara="0" vertOverflow="overflow" horzOverflow="overflow" vert="horz" wrap="square" lIns="0" tIns="0" rIns="0" bIns="0" numCol="1" spcCol="0" rtlCol="0" fromWordArt="0" anchor="t" anchorCtr="0" forceAA="0" compatLnSpc="1">
                <a:noAutofit/>
              </a:bodyPr>
              <a:lstStyle/>
              <a:p>
                <a:pPr marL="342900" lvl="0" indent="-342900" algn="just">
                  <a:buChar char=""/>
                </a:pPr>
                <a:r>
                  <a:rPr lang="en-US" altLang="zh-CN" sz="1600" kern="100">
                    <a:latin typeface="等线 Light" panose="02010600030101010101" charset="-122"/>
                    <a:ea typeface="黑体" panose="02010609060101010101" charset="-122"/>
                    <a:cs typeface="Times New Roman" panose="02020603050405020304"/>
                    <a:sym typeface="Times New Roman" panose="02020603050405020304"/>
                  </a:rPr>
                  <a:t>添加检查约束的语法格式：</a:t>
                </a:r>
                <a:endParaRPr lang="en-US" altLang="zh-CN" sz="1600" kern="100">
                  <a:solidFill>
                    <a:srgbClr val="404040"/>
                  </a:solidFill>
                  <a:latin typeface="等线 Light" panose="02010600030101010101" charset="-122"/>
                  <a:ea typeface="黑体" panose="02010609060101010101" charset="-122"/>
                  <a:cs typeface="Times New Roman" panose="02020603050405020304"/>
                  <a:sym typeface="Times New Roman" panose="02020603050405020304"/>
                </a:endParaRPr>
              </a:p>
            </p:txBody>
          </p:sp>
        </p:grpSp>
        <p:grpSp>
          <p:nvGrpSpPr>
            <p:cNvPr id="762" name="组合 762"/>
            <p:cNvGrpSpPr/>
            <p:nvPr/>
          </p:nvGrpSpPr>
          <p:grpSpPr>
            <a:xfrm>
              <a:off x="0" y="819101"/>
              <a:ext cx="5352720" cy="857287"/>
              <a:chOff x="-7823" y="-68896"/>
              <a:chExt cx="5267020" cy="413248"/>
            </a:xfrm>
          </p:grpSpPr>
          <p:sp>
            <p:nvSpPr>
              <p:cNvPr id="763" name="文本框 2"/>
              <p:cNvSpPr txBox="1">
                <a:spLocks noChangeArrowheads="1"/>
              </p:cNvSpPr>
              <p:nvPr>
                <p:custDataLst>
                  <p:tags r:id="rId3"/>
                </p:custDataLst>
              </p:nvPr>
            </p:nvSpPr>
            <p:spPr bwMode="auto">
              <a:xfrm>
                <a:off x="10922" y="89645"/>
                <a:ext cx="5248275" cy="254707"/>
              </a:xfrm>
              <a:prstGeom prst="rect">
                <a:avLst/>
              </a:prstGeom>
              <a:solidFill>
                <a:schemeClr val="accent5">
                  <a:alpha val="30000"/>
                </a:schemeClr>
              </a:solidFill>
              <a:ln>
                <a:noFill/>
              </a:ln>
            </p:spPr>
            <p:style>
              <a:lnRef idx="0">
                <a:scrgbClr r="0" g="0" b="0"/>
              </a:lnRef>
              <a:fillRef idx="0">
                <a:scrgbClr r="0" g="0" b="0"/>
              </a:fillRef>
              <a:effectRef idx="0">
                <a:scrgbClr r="0" g="0" b="0"/>
              </a:effectRef>
              <a:fontRef idx="minor">
                <a:schemeClr val="lt1"/>
              </a:fontRef>
            </p:style>
            <p:txBody>
              <a:bodyPr rot="0" vert="horz" wrap="square" lIns="91440" tIns="45720" rIns="91440" bIns="45720" anchor="t" anchorCtr="0">
                <a:noAutofit/>
              </a:bodyPr>
              <a:lstStyle/>
              <a:p>
                <a:pPr algn="l">
                  <a:lnSpc>
                    <a:spcPts val="1800"/>
                  </a:lnSpc>
                  <a:spcBef>
                    <a:spcPts val="0"/>
                  </a:spcBef>
                  <a:spcAft>
                    <a:spcPts val="0"/>
                  </a:spcAft>
                </a:pPr>
                <a:r>
                  <a:rPr lang="en-US" altLang="zh-CN" sz="1400" kern="1200">
                    <a:solidFill>
                      <a:srgbClr val="FF0D0D"/>
                    </a:solidFill>
                    <a:latin typeface="Arial" panose="020B0604020202020204"/>
                    <a:ea typeface="微软雅黑" panose="020B0503020204020204" pitchFamily="34" charset="-122"/>
                    <a:cs typeface="+mn-cs"/>
                    <a:sym typeface="Times New Roman" panose="02020603050405020304"/>
                  </a:rPr>
                  <a:t>Alter </a:t>
                </a:r>
                <a:r>
                  <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rPr>
                  <a:t>Table &lt;数据表名称&gt;</a:t>
                </a:r>
                <a:endPar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endParaRPr>
              </a:p>
              <a:p>
                <a:pPr indent="279400" algn="l">
                  <a:lnSpc>
                    <a:spcPts val="1800"/>
                  </a:lnSpc>
                  <a:spcBef>
                    <a:spcPts val="0"/>
                  </a:spcBef>
                  <a:spcAft>
                    <a:spcPts val="0"/>
                  </a:spcAft>
                </a:pPr>
                <a:r>
                  <a:rPr lang="en-US" altLang="zh-CN" sz="1400" kern="1200">
                    <a:solidFill>
                      <a:srgbClr val="FF0D0D"/>
                    </a:solidFill>
                    <a:latin typeface="Arial" panose="020B0604020202020204"/>
                    <a:ea typeface="微软雅黑" panose="020B0503020204020204" pitchFamily="34" charset="-122"/>
                    <a:cs typeface="+mn-cs"/>
                    <a:sym typeface="Times New Roman" panose="02020603050405020304"/>
                  </a:rPr>
                  <a:t>Drop Check </a:t>
                </a:r>
                <a:r>
                  <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rPr>
                  <a:t>&lt;约束名称&gt;;</a:t>
                </a:r>
                <a:endPar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endParaRPr>
              </a:p>
            </p:txBody>
          </p:sp>
          <p:sp>
            <p:nvSpPr>
              <p:cNvPr id="764" name="文本框 764"/>
              <p:cNvSpPr txBox="1"/>
              <p:nvPr>
                <p:custDataLst>
                  <p:tags r:id="rId4"/>
                </p:custDataLst>
              </p:nvPr>
            </p:nvSpPr>
            <p:spPr>
              <a:xfrm>
                <a:off x="-7823" y="-68896"/>
                <a:ext cx="5248275" cy="114898"/>
              </a:xfrm>
              <a:prstGeom prst="rect">
                <a:avLst/>
              </a:prstGeom>
              <a:solidFill>
                <a:prstClr val="white"/>
              </a:solidFill>
              <a:ln>
                <a:noFill/>
              </a:ln>
            </p:spPr>
            <p:txBody>
              <a:bodyPr rot="0" spcFirstLastPara="0" vertOverflow="overflow" horzOverflow="overflow" vert="horz" wrap="square" lIns="0" tIns="0" rIns="0" bIns="0" numCol="1" spcCol="0" rtlCol="0" fromWordArt="0" anchor="t" anchorCtr="0" forceAA="0" compatLnSpc="1">
                <a:noAutofit/>
              </a:bodyPr>
              <a:lstStyle/>
              <a:p>
                <a:pPr marL="342900" lvl="0" indent="-342900" algn="just">
                  <a:buChar char=""/>
                </a:pPr>
                <a:r>
                  <a:rPr lang="en-US" altLang="zh-CN" sz="1600" kern="100">
                    <a:latin typeface="等线 Light" panose="02010600030101010101" charset="-122"/>
                    <a:ea typeface="黑体" panose="02010609060101010101" charset="-122"/>
                    <a:cs typeface="Times New Roman" panose="02020603050405020304"/>
                    <a:sym typeface="Times New Roman" panose="02020603050405020304"/>
                  </a:rPr>
                  <a:t>删除检查约束的语法格式：</a:t>
                </a:r>
                <a:endParaRPr lang="en-US" altLang="zh-CN" sz="1600" kern="100">
                  <a:solidFill>
                    <a:srgbClr val="404040"/>
                  </a:solidFill>
                  <a:latin typeface="等线 Light" panose="02010600030101010101" charset="-122"/>
                  <a:ea typeface="黑体" panose="02010609060101010101" charset="-122"/>
                  <a:cs typeface="Times New Roman" panose="02020603050405020304"/>
                  <a:sym typeface="Times New Roman" panose="02020603050405020304"/>
                </a:endParaRPr>
              </a:p>
            </p:txBody>
          </p:sp>
        </p:grpSp>
      </p:grpSp>
    </p:spTree>
  </p:cSld>
  <p:clrMapOvr>
    <a:masterClrMapping/>
  </p:clrMapOvr>
  <mc:AlternateContent xmlns:mc="http://schemas.openxmlformats.org/markup-compatibility/2006">
    <mc:Choice xmlns:p14="http://schemas.microsoft.com/office/powerpoint/2010/main" Requires="p14">
      <p:transition spd="med" p14:dur="750">
        <p:pull/>
      </p:transition>
    </mc:Choice>
    <mc:Fallback>
      <p:transition spd="med">
        <p:pull/>
      </p:transition>
    </mc:Fallback>
  </mc:AlternateContent>
  <p:timing>
    <p:tnLst>
      <p:par>
        <p:cTn id="1" dur="indefinite" restart="never" nodeType="tmRoot"/>
      </p:par>
    </p:tnLst>
    <p:bldLst>
      <p:bldP spid="2" grpId="0"/>
      <p:bldP spid="15" grpId="0" bldLvl="0" animBg="1"/>
      <p:bldP spid="14" grpId="0" bldLvl="0" animBg="1"/>
      <p:bldP spid="2" grpId="1"/>
      <p:bldP spid="15" grpId="1" animBg="1"/>
      <p:bldP spid="14" grpId="1"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31140" y="377190"/>
            <a:ext cx="9638665" cy="454025"/>
          </a:xfrm>
        </p:spPr>
        <p:txBody>
          <a:bodyPr>
            <a:normAutofit fontScale="90000"/>
          </a:bodyPr>
          <a:lstStyle/>
          <a:p>
            <a:pPr marL="514350" lvl="0" indent="-514350" algn="just">
              <a:buFont typeface="+mj-lt"/>
              <a:buAutoNum type="arabicPeriod" startAt="6"/>
            </a:pPr>
            <a:r>
              <a:rPr lang="zh-CN" sz="3110" b="1" dirty="0">
                <a:latin typeface="微软雅黑" panose="020B0503020204020204" pitchFamily="34" charset="-122"/>
                <a:ea typeface="微软雅黑" panose="020B0503020204020204" pitchFamily="34" charset="-122"/>
                <a:cs typeface="微软雅黑" panose="020B0503020204020204" pitchFamily="34" charset="-122"/>
              </a:rPr>
              <a:t>修改数据表添加自增属性（Auto_Increment）</a:t>
            </a:r>
            <a:endParaRPr lang="zh-CN" sz="311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等腰三角形 13"/>
          <p:cNvSpPr/>
          <p:nvPr/>
        </p:nvSpPr>
        <p:spPr>
          <a:xfrm rot="20940000">
            <a:off x="384238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413702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cxnSp>
        <p:nvCxnSpPr>
          <p:cNvPr id="12" name="直接连接符 11"/>
          <p:cNvCxnSpPr/>
          <p:nvPr/>
        </p:nvCxnSpPr>
        <p:spPr>
          <a:xfrm flipV="1">
            <a:off x="266700" y="885190"/>
            <a:ext cx="3876675" cy="19050"/>
          </a:xfrm>
          <a:prstGeom prst="line">
            <a:avLst/>
          </a:prstGeom>
          <a:ln w="41275"/>
        </p:spPr>
        <p:style>
          <a:lnRef idx="3">
            <a:schemeClr val="accent2"/>
          </a:lnRef>
          <a:fillRef idx="0">
            <a:schemeClr val="accent2"/>
          </a:fillRef>
          <a:effectRef idx="2">
            <a:schemeClr val="accent2"/>
          </a:effectRef>
          <a:fontRef idx="minor">
            <a:schemeClr val="tx1"/>
          </a:fontRef>
        </p:style>
      </p:cxnSp>
      <p:grpSp>
        <p:nvGrpSpPr>
          <p:cNvPr id="918" name="组合 918"/>
          <p:cNvGrpSpPr/>
          <p:nvPr/>
        </p:nvGrpSpPr>
        <p:grpSpPr>
          <a:xfrm>
            <a:off x="996950" y="1624330"/>
            <a:ext cx="8460740" cy="2402205"/>
            <a:chOff x="0" y="0"/>
            <a:chExt cx="5341620" cy="1809115"/>
          </a:xfrm>
        </p:grpSpPr>
        <p:grpSp>
          <p:nvGrpSpPr>
            <p:cNvPr id="356" name="组合 356"/>
            <p:cNvGrpSpPr/>
            <p:nvPr/>
          </p:nvGrpSpPr>
          <p:grpSpPr>
            <a:xfrm>
              <a:off x="0" y="0"/>
              <a:ext cx="5341620" cy="790575"/>
              <a:chOff x="-7823" y="0"/>
              <a:chExt cx="5256098" cy="381335"/>
            </a:xfrm>
          </p:grpSpPr>
          <p:sp>
            <p:nvSpPr>
              <p:cNvPr id="362" name="文本框 2"/>
              <p:cNvSpPr txBox="1">
                <a:spLocks noChangeArrowheads="1"/>
              </p:cNvSpPr>
              <p:nvPr>
                <p:custDataLst>
                  <p:tags r:id="rId1"/>
                </p:custDataLst>
              </p:nvPr>
            </p:nvSpPr>
            <p:spPr bwMode="auto">
              <a:xfrm>
                <a:off x="-7823" y="108018"/>
                <a:ext cx="5248275" cy="273317"/>
              </a:xfrm>
              <a:prstGeom prst="rect">
                <a:avLst/>
              </a:prstGeom>
              <a:solidFill>
                <a:schemeClr val="accent5">
                  <a:alpha val="30000"/>
                </a:schemeClr>
              </a:solidFill>
              <a:ln>
                <a:noFill/>
              </a:ln>
            </p:spPr>
            <p:style>
              <a:lnRef idx="0">
                <a:scrgbClr r="0" g="0" b="0"/>
              </a:lnRef>
              <a:fillRef idx="0">
                <a:scrgbClr r="0" g="0" b="0"/>
              </a:fillRef>
              <a:effectRef idx="0">
                <a:scrgbClr r="0" g="0" b="0"/>
              </a:effectRef>
              <a:fontRef idx="minor">
                <a:schemeClr val="lt1"/>
              </a:fontRef>
            </p:style>
            <p:txBody>
              <a:bodyPr rot="0" vert="horz" wrap="square" lIns="91440" tIns="45720" rIns="91440" bIns="45720" anchor="t" anchorCtr="0">
                <a:noAutofit/>
              </a:bodyPr>
              <a:lstStyle/>
              <a:p>
                <a:pPr algn="l">
                  <a:lnSpc>
                    <a:spcPts val="1800"/>
                  </a:lnSpc>
                  <a:spcBef>
                    <a:spcPts val="0"/>
                  </a:spcBef>
                  <a:spcAft>
                    <a:spcPts val="0"/>
                  </a:spcAft>
                </a:pPr>
                <a:r>
                  <a:rPr lang="en-US" altLang="zh-CN" sz="1400" kern="1200">
                    <a:solidFill>
                      <a:srgbClr val="FF0D0D"/>
                    </a:solidFill>
                    <a:latin typeface="Arial" panose="020B0604020202020204"/>
                    <a:ea typeface="微软雅黑" panose="020B0503020204020204" pitchFamily="34" charset="-122"/>
                    <a:cs typeface="+mn-cs"/>
                    <a:sym typeface="Times New Roman" panose="02020603050405020304"/>
                  </a:rPr>
                  <a:t>Alter </a:t>
                </a:r>
                <a:r>
                  <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rPr>
                  <a:t>Table &lt;数据表名称&gt; </a:t>
                </a:r>
                <a:endPar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endParaRPr>
              </a:p>
              <a:p>
                <a:pPr indent="279400" algn="l">
                  <a:lnSpc>
                    <a:spcPts val="1800"/>
                  </a:lnSpc>
                  <a:spcBef>
                    <a:spcPts val="0"/>
                  </a:spcBef>
                  <a:spcAft>
                    <a:spcPts val="0"/>
                  </a:spcAft>
                </a:pPr>
                <a:r>
                  <a:rPr lang="en-US" altLang="zh-CN" sz="1400" kern="1200">
                    <a:solidFill>
                      <a:srgbClr val="FF0D0D"/>
                    </a:solidFill>
                    <a:latin typeface="Arial" panose="020B0604020202020204"/>
                    <a:ea typeface="微软雅黑" panose="020B0503020204020204" pitchFamily="34" charset="-122"/>
                    <a:cs typeface="+mn-cs"/>
                    <a:sym typeface="Times New Roman" panose="02020603050405020304"/>
                  </a:rPr>
                  <a:t>Change </a:t>
                </a:r>
                <a:r>
                  <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rPr>
                  <a:t>&lt;自增属性的字段名称&gt; &lt;字段名称&gt; &lt;数据类型&gt; </a:t>
                </a:r>
                <a:r>
                  <a:rPr lang="en-US" altLang="zh-CN" sz="1400" kern="1200">
                    <a:solidFill>
                      <a:srgbClr val="FF0D0D"/>
                    </a:solidFill>
                    <a:latin typeface="Arial" panose="020B0604020202020204"/>
                    <a:ea typeface="微软雅黑" panose="020B0503020204020204" pitchFamily="34" charset="-122"/>
                    <a:cs typeface="+mn-cs"/>
                    <a:sym typeface="Times New Roman" panose="02020603050405020304"/>
                  </a:rPr>
                  <a:t> Auto_Increment;</a:t>
                </a:r>
                <a:r>
                  <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rPr>
                  <a:t> ;</a:t>
                </a:r>
                <a:endPar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endParaRPr>
              </a:p>
            </p:txBody>
          </p:sp>
          <p:sp>
            <p:nvSpPr>
              <p:cNvPr id="363" name="文本框 363"/>
              <p:cNvSpPr txBox="1"/>
              <p:nvPr>
                <p:custDataLst>
                  <p:tags r:id="rId2"/>
                </p:custDataLst>
              </p:nvPr>
            </p:nvSpPr>
            <p:spPr>
              <a:xfrm>
                <a:off x="0" y="0"/>
                <a:ext cx="5248275" cy="114898"/>
              </a:xfrm>
              <a:prstGeom prst="rect">
                <a:avLst/>
              </a:prstGeom>
              <a:solidFill>
                <a:prstClr val="white"/>
              </a:solidFill>
              <a:ln>
                <a:noFill/>
              </a:ln>
            </p:spPr>
            <p:txBody>
              <a:bodyPr rot="0" spcFirstLastPara="0" vertOverflow="overflow" horzOverflow="overflow" vert="horz" wrap="square" lIns="0" tIns="0" rIns="0" bIns="0" numCol="1" spcCol="0" rtlCol="0" fromWordArt="0" anchor="t" anchorCtr="0" forceAA="0" compatLnSpc="1">
                <a:noAutofit/>
              </a:bodyPr>
              <a:lstStyle/>
              <a:p>
                <a:pPr marL="342900" lvl="0" indent="-342900" algn="just">
                  <a:buChar char=""/>
                </a:pPr>
                <a:r>
                  <a:rPr lang="en-US" altLang="zh-CN" sz="1600" kern="100">
                    <a:latin typeface="等线 Light" panose="02010600030101010101" charset="-122"/>
                    <a:ea typeface="黑体" panose="02010609060101010101" charset="-122"/>
                    <a:cs typeface="Times New Roman" panose="02020603050405020304"/>
                    <a:sym typeface="Times New Roman" panose="02020603050405020304"/>
                  </a:rPr>
                  <a:t>添加自增属性的语法格式：</a:t>
                </a:r>
                <a:endParaRPr lang="en-US" altLang="zh-CN" sz="1600" kern="100">
                  <a:solidFill>
                    <a:srgbClr val="404040"/>
                  </a:solidFill>
                  <a:latin typeface="等线 Light" panose="02010600030101010101" charset="-122"/>
                  <a:ea typeface="黑体" panose="02010609060101010101" charset="-122"/>
                  <a:cs typeface="Times New Roman" panose="02020603050405020304"/>
                  <a:sym typeface="Times New Roman" panose="02020603050405020304"/>
                </a:endParaRPr>
              </a:p>
            </p:txBody>
          </p:sp>
        </p:grpSp>
        <p:grpSp>
          <p:nvGrpSpPr>
            <p:cNvPr id="364" name="组合 364"/>
            <p:cNvGrpSpPr/>
            <p:nvPr/>
          </p:nvGrpSpPr>
          <p:grpSpPr>
            <a:xfrm>
              <a:off x="0" y="981075"/>
              <a:ext cx="5341620" cy="828040"/>
              <a:chOff x="-7823" y="0"/>
              <a:chExt cx="5256098" cy="399150"/>
            </a:xfrm>
          </p:grpSpPr>
          <p:sp>
            <p:nvSpPr>
              <p:cNvPr id="365" name="文本框 2"/>
              <p:cNvSpPr txBox="1">
                <a:spLocks noChangeArrowheads="1"/>
              </p:cNvSpPr>
              <p:nvPr>
                <p:custDataLst>
                  <p:tags r:id="rId3"/>
                </p:custDataLst>
              </p:nvPr>
            </p:nvSpPr>
            <p:spPr bwMode="auto">
              <a:xfrm>
                <a:off x="-7823" y="108018"/>
                <a:ext cx="5248275" cy="291132"/>
              </a:xfrm>
              <a:prstGeom prst="rect">
                <a:avLst/>
              </a:prstGeom>
              <a:solidFill>
                <a:schemeClr val="accent5">
                  <a:alpha val="30000"/>
                </a:schemeClr>
              </a:solidFill>
              <a:ln>
                <a:noFill/>
              </a:ln>
            </p:spPr>
            <p:style>
              <a:lnRef idx="0">
                <a:scrgbClr r="0" g="0" b="0"/>
              </a:lnRef>
              <a:fillRef idx="0">
                <a:scrgbClr r="0" g="0" b="0"/>
              </a:fillRef>
              <a:effectRef idx="0">
                <a:scrgbClr r="0" g="0" b="0"/>
              </a:effectRef>
              <a:fontRef idx="minor">
                <a:schemeClr val="lt1"/>
              </a:fontRef>
            </p:style>
            <p:txBody>
              <a:bodyPr rot="0" vert="horz" wrap="square" lIns="91440" tIns="45720" rIns="91440" bIns="45720" anchor="t" anchorCtr="0">
                <a:noAutofit/>
              </a:bodyPr>
              <a:lstStyle/>
              <a:p>
                <a:pPr algn="l">
                  <a:lnSpc>
                    <a:spcPts val="1800"/>
                  </a:lnSpc>
                  <a:spcBef>
                    <a:spcPts val="0"/>
                  </a:spcBef>
                  <a:spcAft>
                    <a:spcPts val="0"/>
                  </a:spcAft>
                </a:pPr>
                <a:r>
                  <a:rPr lang="en-US" altLang="zh-CN" sz="1400" kern="1200">
                    <a:solidFill>
                      <a:srgbClr val="FF0D0D"/>
                    </a:solidFill>
                    <a:latin typeface="Arial" panose="020B0604020202020204"/>
                    <a:ea typeface="微软雅黑" panose="020B0503020204020204" pitchFamily="34" charset="-122"/>
                    <a:cs typeface="+mn-cs"/>
                    <a:sym typeface="Times New Roman" panose="02020603050405020304"/>
                  </a:rPr>
                  <a:t>Alter </a:t>
                </a:r>
                <a:r>
                  <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rPr>
                  <a:t>Table &lt;数据表名称&gt; </a:t>
                </a:r>
                <a:endPar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endParaRPr>
              </a:p>
              <a:p>
                <a:pPr indent="279400" algn="l">
                  <a:lnSpc>
                    <a:spcPts val="1800"/>
                  </a:lnSpc>
                  <a:spcBef>
                    <a:spcPts val="0"/>
                  </a:spcBef>
                  <a:spcAft>
                    <a:spcPts val="0"/>
                  </a:spcAft>
                </a:pPr>
                <a:r>
                  <a:rPr lang="en-US" altLang="zh-CN" sz="1400" kern="1200">
                    <a:solidFill>
                      <a:srgbClr val="FF0D0D"/>
                    </a:solidFill>
                    <a:latin typeface="Arial" panose="020B0604020202020204"/>
                    <a:ea typeface="微软雅黑" panose="020B0503020204020204" pitchFamily="34" charset="-122"/>
                    <a:cs typeface="+mn-cs"/>
                    <a:sym typeface="Times New Roman" panose="02020603050405020304"/>
                  </a:rPr>
                  <a:t>Change </a:t>
                </a:r>
                <a:r>
                  <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rPr>
                  <a:t>&lt;自增属性的字段名称&gt; &lt;字段名称&gt; &lt;数据类型&gt;;</a:t>
                </a:r>
                <a:endPar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endParaRPr>
              </a:p>
              <a:p>
                <a:pPr indent="279400" algn="l">
                  <a:lnSpc>
                    <a:spcPts val="1800"/>
                  </a:lnSpc>
                  <a:spcBef>
                    <a:spcPts val="0"/>
                  </a:spcBef>
                  <a:spcAft>
                    <a:spcPts val="0"/>
                  </a:spcAft>
                </a:pPr>
                <a:r>
                  <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rPr>
                  <a:t> </a:t>
                </a:r>
                <a:endPar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endParaRPr>
              </a:p>
            </p:txBody>
          </p:sp>
          <p:sp>
            <p:nvSpPr>
              <p:cNvPr id="366" name="文本框 366"/>
              <p:cNvSpPr txBox="1"/>
              <p:nvPr>
                <p:custDataLst>
                  <p:tags r:id="rId4"/>
                </p:custDataLst>
              </p:nvPr>
            </p:nvSpPr>
            <p:spPr>
              <a:xfrm>
                <a:off x="0" y="0"/>
                <a:ext cx="5248275" cy="114898"/>
              </a:xfrm>
              <a:prstGeom prst="rect">
                <a:avLst/>
              </a:prstGeom>
              <a:solidFill>
                <a:prstClr val="white"/>
              </a:solidFill>
              <a:ln>
                <a:noFill/>
              </a:ln>
            </p:spPr>
            <p:txBody>
              <a:bodyPr rot="0" spcFirstLastPara="0" vertOverflow="overflow" horzOverflow="overflow" vert="horz" wrap="square" lIns="0" tIns="0" rIns="0" bIns="0" numCol="1" spcCol="0" rtlCol="0" fromWordArt="0" anchor="t" anchorCtr="0" forceAA="0" compatLnSpc="1">
                <a:noAutofit/>
              </a:bodyPr>
              <a:lstStyle/>
              <a:p>
                <a:pPr marL="342900" lvl="0" indent="-342900" algn="just">
                  <a:buChar char=""/>
                </a:pPr>
                <a:r>
                  <a:rPr lang="en-US" altLang="zh-CN" sz="1600" kern="100">
                    <a:latin typeface="等线 Light" panose="02010600030101010101" charset="-122"/>
                    <a:ea typeface="黑体" panose="02010609060101010101" charset="-122"/>
                    <a:cs typeface="Times New Roman" panose="02020603050405020304"/>
                    <a:sym typeface="Times New Roman" panose="02020603050405020304"/>
                  </a:rPr>
                  <a:t>删除自增属性的语法格式：</a:t>
                </a:r>
                <a:endParaRPr lang="en-US" altLang="zh-CN" sz="1600" kern="100">
                  <a:solidFill>
                    <a:srgbClr val="404040"/>
                  </a:solidFill>
                  <a:latin typeface="等线 Light" panose="02010600030101010101" charset="-122"/>
                  <a:ea typeface="黑体" panose="02010609060101010101" charset="-122"/>
                  <a:cs typeface="Times New Roman" panose="02020603050405020304"/>
                  <a:sym typeface="Times New Roman" panose="02020603050405020304"/>
                </a:endParaRPr>
              </a:p>
            </p:txBody>
          </p:sp>
        </p:grpSp>
      </p:grpSp>
    </p:spTree>
  </p:cSld>
  <p:clrMapOvr>
    <a:masterClrMapping/>
  </p:clrMapOvr>
  <mc:AlternateContent xmlns:mc="http://schemas.openxmlformats.org/markup-compatibility/2006">
    <mc:Choice xmlns:p14="http://schemas.microsoft.com/office/powerpoint/2010/main" Requires="p14">
      <p:transition spd="med" p14:dur="750">
        <p:pull/>
      </p:transition>
    </mc:Choice>
    <mc:Fallback>
      <p:transition spd="med">
        <p:pull/>
      </p:transition>
    </mc:Fallback>
  </mc:AlternateContent>
  <p:timing>
    <p:tnLst>
      <p:par>
        <p:cTn id="1" dur="indefinite" restart="never" nodeType="tmRoot"/>
      </p:par>
    </p:tnLst>
    <p:bldLst>
      <p:bldP spid="2" grpId="0"/>
      <p:bldP spid="15" grpId="0" bldLvl="0" animBg="1"/>
      <p:bldP spid="14" grpId="0" bldLvl="0" animBg="1"/>
      <p:bldP spid="2" grpId="1"/>
      <p:bldP spid="15" grpId="1" animBg="1"/>
      <p:bldP spid="14" grpId="1"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31140" y="377190"/>
            <a:ext cx="9638665" cy="454025"/>
          </a:xfrm>
        </p:spPr>
        <p:txBody>
          <a:bodyPr>
            <a:normAutofit fontScale="90000"/>
          </a:bodyPr>
          <a:lstStyle/>
          <a:p>
            <a:pPr marL="514350" lvl="0" indent="-514350" algn="just">
              <a:buFont typeface="+mj-lt"/>
              <a:buAutoNum type="arabicPeriod" startAt="7"/>
            </a:pPr>
            <a:r>
              <a:rPr lang="zh-CN" sz="3110" b="1" dirty="0">
                <a:latin typeface="微软雅黑" panose="020B0503020204020204" pitchFamily="34" charset="-122"/>
                <a:ea typeface="微软雅黑" panose="020B0503020204020204" pitchFamily="34" charset="-122"/>
                <a:cs typeface="微软雅黑" panose="020B0503020204020204" pitchFamily="34" charset="-122"/>
              </a:rPr>
              <a:t>修改数据表时添加唯一约束（Unique）</a:t>
            </a:r>
            <a:endParaRPr lang="zh-CN" sz="311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等腰三角形 13"/>
          <p:cNvSpPr/>
          <p:nvPr/>
        </p:nvSpPr>
        <p:spPr>
          <a:xfrm rot="20940000">
            <a:off x="384238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413702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cxnSp>
        <p:nvCxnSpPr>
          <p:cNvPr id="12" name="直接连接符 11"/>
          <p:cNvCxnSpPr/>
          <p:nvPr/>
        </p:nvCxnSpPr>
        <p:spPr>
          <a:xfrm flipV="1">
            <a:off x="266700" y="885190"/>
            <a:ext cx="3876675" cy="19050"/>
          </a:xfrm>
          <a:prstGeom prst="line">
            <a:avLst/>
          </a:prstGeom>
          <a:ln w="41275"/>
        </p:spPr>
        <p:style>
          <a:lnRef idx="3">
            <a:schemeClr val="accent2"/>
          </a:lnRef>
          <a:fillRef idx="0">
            <a:schemeClr val="accent2"/>
          </a:fillRef>
          <a:effectRef idx="2">
            <a:schemeClr val="accent2"/>
          </a:effectRef>
          <a:fontRef idx="minor">
            <a:schemeClr val="tx1"/>
          </a:fontRef>
        </p:style>
      </p:cxnSp>
      <p:grpSp>
        <p:nvGrpSpPr>
          <p:cNvPr id="917" name="组合 917"/>
          <p:cNvGrpSpPr/>
          <p:nvPr/>
        </p:nvGrpSpPr>
        <p:grpSpPr>
          <a:xfrm>
            <a:off x="987425" y="1365885"/>
            <a:ext cx="7865745" cy="2760980"/>
            <a:chOff x="0" y="0"/>
            <a:chExt cx="5341620" cy="1940518"/>
          </a:xfrm>
        </p:grpSpPr>
        <p:grpSp>
          <p:nvGrpSpPr>
            <p:cNvPr id="344" name="组合 344"/>
            <p:cNvGrpSpPr/>
            <p:nvPr/>
          </p:nvGrpSpPr>
          <p:grpSpPr>
            <a:xfrm>
              <a:off x="0" y="0"/>
              <a:ext cx="5334305" cy="762000"/>
              <a:chOff x="-7823" y="0"/>
              <a:chExt cx="5248900" cy="367316"/>
            </a:xfrm>
          </p:grpSpPr>
          <p:sp>
            <p:nvSpPr>
              <p:cNvPr id="351" name="文本框 2"/>
              <p:cNvSpPr txBox="1">
                <a:spLocks noChangeArrowheads="1"/>
              </p:cNvSpPr>
              <p:nvPr>
                <p:custDataLst>
                  <p:tags r:id="rId1"/>
                </p:custDataLst>
              </p:nvPr>
            </p:nvSpPr>
            <p:spPr bwMode="auto">
              <a:xfrm>
                <a:off x="-7823" y="108018"/>
                <a:ext cx="5248275" cy="259298"/>
              </a:xfrm>
              <a:prstGeom prst="rect">
                <a:avLst/>
              </a:prstGeom>
              <a:solidFill>
                <a:schemeClr val="accent5">
                  <a:alpha val="30000"/>
                </a:schemeClr>
              </a:solidFill>
              <a:ln>
                <a:noFill/>
              </a:ln>
            </p:spPr>
            <p:style>
              <a:lnRef idx="0">
                <a:scrgbClr r="0" g="0" b="0"/>
              </a:lnRef>
              <a:fillRef idx="0">
                <a:scrgbClr r="0" g="0" b="0"/>
              </a:fillRef>
              <a:effectRef idx="0">
                <a:scrgbClr r="0" g="0" b="0"/>
              </a:effectRef>
              <a:fontRef idx="minor">
                <a:schemeClr val="lt1"/>
              </a:fontRef>
            </p:style>
            <p:txBody>
              <a:bodyPr rot="0" vert="horz" wrap="square" lIns="91440" tIns="45720" rIns="91440" bIns="45720" anchor="t" anchorCtr="0">
                <a:noAutofit/>
              </a:bodyPr>
              <a:lstStyle/>
              <a:p>
                <a:pPr algn="l">
                  <a:lnSpc>
                    <a:spcPts val="1800"/>
                  </a:lnSpc>
                  <a:spcBef>
                    <a:spcPts val="0"/>
                  </a:spcBef>
                  <a:spcAft>
                    <a:spcPts val="0"/>
                  </a:spcAft>
                </a:pPr>
                <a:r>
                  <a:rPr lang="en-US" altLang="zh-CN" sz="1400" kern="1200">
                    <a:solidFill>
                      <a:srgbClr val="FF0D0D"/>
                    </a:solidFill>
                    <a:latin typeface="Arial" panose="020B0604020202020204"/>
                    <a:ea typeface="微软雅黑" panose="020B0503020204020204" pitchFamily="34" charset="-122"/>
                    <a:cs typeface="+mn-cs"/>
                    <a:sym typeface="Times New Roman" panose="02020603050405020304"/>
                  </a:rPr>
                  <a:t>Alter </a:t>
                </a:r>
                <a:r>
                  <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rPr>
                  <a:t>Table &lt;数据表名称&gt;</a:t>
                </a:r>
                <a:endPar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endParaRPr>
              </a:p>
              <a:p>
                <a:pPr indent="279400" algn="l">
                  <a:lnSpc>
                    <a:spcPts val="1800"/>
                  </a:lnSpc>
                  <a:spcBef>
                    <a:spcPts val="0"/>
                  </a:spcBef>
                  <a:spcAft>
                    <a:spcPts val="0"/>
                  </a:spcAft>
                </a:pPr>
                <a:r>
                  <a:rPr lang="en-US" altLang="zh-CN" sz="1400" kern="1200">
                    <a:solidFill>
                      <a:srgbClr val="FF0D0D"/>
                    </a:solidFill>
                    <a:latin typeface="Arial" panose="020B0604020202020204"/>
                    <a:ea typeface="微软雅黑" panose="020B0503020204020204" pitchFamily="34" charset="-122"/>
                    <a:cs typeface="+mn-cs"/>
                    <a:sym typeface="Times New Roman" panose="02020603050405020304"/>
                  </a:rPr>
                  <a:t>Add </a:t>
                </a:r>
                <a:r>
                  <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rPr>
                  <a:t>[</a:t>
                </a:r>
                <a:r>
                  <a:rPr lang="en-US" altLang="zh-CN" sz="1400" kern="1200">
                    <a:solidFill>
                      <a:srgbClr val="FF0D0D"/>
                    </a:solidFill>
                    <a:latin typeface="Arial" panose="020B0604020202020204"/>
                    <a:ea typeface="微软雅黑" panose="020B0503020204020204" pitchFamily="34" charset="-122"/>
                    <a:cs typeface="+mn-cs"/>
                    <a:sym typeface="Times New Roman" panose="02020603050405020304"/>
                  </a:rPr>
                  <a:t>Constraint </a:t>
                </a:r>
                <a:r>
                  <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rPr>
                  <a:t>&lt;唯一约束名称&gt; ]</a:t>
                </a:r>
                <a:r>
                  <a:rPr lang="en-US" altLang="zh-CN" sz="1400" kern="1200">
                    <a:solidFill>
                      <a:srgbClr val="FF0D0D"/>
                    </a:solidFill>
                    <a:latin typeface="Arial" panose="020B0604020202020204"/>
                    <a:ea typeface="微软雅黑" panose="020B0503020204020204" pitchFamily="34" charset="-122"/>
                    <a:cs typeface="+mn-cs"/>
                    <a:sym typeface="Times New Roman" panose="02020603050405020304"/>
                  </a:rPr>
                  <a:t> Unique </a:t>
                </a:r>
                <a:r>
                  <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rPr>
                  <a:t> (&lt;字段名称1&gt; , &lt;字段名称2&gt; … ) ;</a:t>
                </a:r>
                <a:endPar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endParaRPr>
              </a:p>
            </p:txBody>
          </p:sp>
          <p:sp>
            <p:nvSpPr>
              <p:cNvPr id="352" name="文本框 352"/>
              <p:cNvSpPr txBox="1"/>
              <p:nvPr>
                <p:custDataLst>
                  <p:tags r:id="rId2"/>
                </p:custDataLst>
              </p:nvPr>
            </p:nvSpPr>
            <p:spPr>
              <a:xfrm>
                <a:off x="-7198" y="0"/>
                <a:ext cx="5248275" cy="114898"/>
              </a:xfrm>
              <a:prstGeom prst="rect">
                <a:avLst/>
              </a:prstGeom>
              <a:solidFill>
                <a:prstClr val="white"/>
              </a:solidFill>
              <a:ln>
                <a:noFill/>
              </a:ln>
            </p:spPr>
            <p:txBody>
              <a:bodyPr rot="0" spcFirstLastPara="0" vertOverflow="overflow" horzOverflow="overflow" vert="horz" wrap="square" lIns="0" tIns="0" rIns="0" bIns="0" numCol="1" spcCol="0" rtlCol="0" fromWordArt="0" anchor="t" anchorCtr="0" forceAA="0" compatLnSpc="1">
                <a:noAutofit/>
              </a:bodyPr>
              <a:lstStyle/>
              <a:p>
                <a:pPr marL="342900" lvl="0" indent="-342900" algn="just">
                  <a:buChar char=""/>
                </a:pPr>
                <a:r>
                  <a:rPr lang="en-US" altLang="zh-CN" sz="1600" kern="100">
                    <a:latin typeface="等线 Light" panose="02010600030101010101" charset="-122"/>
                    <a:ea typeface="黑体" panose="02010609060101010101" charset="-122"/>
                    <a:cs typeface="Times New Roman" panose="02020603050405020304"/>
                    <a:sym typeface="Times New Roman" panose="02020603050405020304"/>
                  </a:rPr>
                  <a:t>对于已创建好的数据表，添加唯一约束的语法格式：</a:t>
                </a:r>
                <a:endParaRPr lang="en-US" altLang="zh-CN" sz="1600" kern="100">
                  <a:solidFill>
                    <a:srgbClr val="404040"/>
                  </a:solidFill>
                  <a:latin typeface="等线 Light" panose="02010600030101010101" charset="-122"/>
                  <a:ea typeface="黑体" panose="02010609060101010101" charset="-122"/>
                  <a:cs typeface="Times New Roman" panose="02020603050405020304"/>
                  <a:sym typeface="Times New Roman" panose="02020603050405020304"/>
                </a:endParaRPr>
              </a:p>
            </p:txBody>
          </p:sp>
        </p:grpSp>
        <p:grpSp>
          <p:nvGrpSpPr>
            <p:cNvPr id="335" name="组合 335"/>
            <p:cNvGrpSpPr/>
            <p:nvPr/>
          </p:nvGrpSpPr>
          <p:grpSpPr>
            <a:xfrm>
              <a:off x="0" y="802473"/>
              <a:ext cx="5341620" cy="564863"/>
              <a:chOff x="-7823" y="-76910"/>
              <a:chExt cx="5256098" cy="272287"/>
            </a:xfrm>
          </p:grpSpPr>
          <p:sp>
            <p:nvSpPr>
              <p:cNvPr id="336" name="文本框 2"/>
              <p:cNvSpPr txBox="1">
                <a:spLocks noChangeArrowheads="1"/>
              </p:cNvSpPr>
              <p:nvPr>
                <p:custDataLst>
                  <p:tags r:id="rId3"/>
                </p:custDataLst>
              </p:nvPr>
            </p:nvSpPr>
            <p:spPr bwMode="auto">
              <a:xfrm>
                <a:off x="-7823" y="41681"/>
                <a:ext cx="5248275" cy="153696"/>
              </a:xfrm>
              <a:prstGeom prst="rect">
                <a:avLst/>
              </a:prstGeom>
              <a:solidFill>
                <a:schemeClr val="accent5">
                  <a:alpha val="30000"/>
                </a:schemeClr>
              </a:solidFill>
              <a:ln>
                <a:noFill/>
              </a:ln>
            </p:spPr>
            <p:style>
              <a:lnRef idx="0">
                <a:scrgbClr r="0" g="0" b="0"/>
              </a:lnRef>
              <a:fillRef idx="0">
                <a:scrgbClr r="0" g="0" b="0"/>
              </a:fillRef>
              <a:effectRef idx="0">
                <a:scrgbClr r="0" g="0" b="0"/>
              </a:effectRef>
              <a:fontRef idx="minor">
                <a:schemeClr val="lt1"/>
              </a:fontRef>
            </p:style>
            <p:txBody>
              <a:bodyPr rot="0" vert="horz" wrap="square" lIns="91440" tIns="45720" rIns="91440" bIns="45720" anchor="t" anchorCtr="0">
                <a:noAutofit/>
              </a:bodyPr>
              <a:lstStyle/>
              <a:p>
                <a:pPr algn="l">
                  <a:lnSpc>
                    <a:spcPts val="1800"/>
                  </a:lnSpc>
                  <a:spcBef>
                    <a:spcPts val="0"/>
                  </a:spcBef>
                  <a:spcAft>
                    <a:spcPts val="0"/>
                  </a:spcAft>
                </a:pPr>
                <a:r>
                  <a:rPr lang="en-US" altLang="zh-CN" sz="1400" kern="1200">
                    <a:solidFill>
                      <a:srgbClr val="FF0D0D"/>
                    </a:solidFill>
                    <a:latin typeface="Arial" panose="020B0604020202020204"/>
                    <a:ea typeface="微软雅黑" panose="020B0503020204020204" pitchFamily="34" charset="-122"/>
                    <a:cs typeface="+mn-cs"/>
                    <a:sym typeface="Times New Roman" panose="02020603050405020304"/>
                  </a:rPr>
                  <a:t>Alter </a:t>
                </a:r>
                <a:r>
                  <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rPr>
                  <a:t>Table &lt;数据表名称&gt;</a:t>
                </a:r>
                <a:r>
                  <a:rPr lang="en-US" altLang="zh-CN" sz="1400" kern="1200">
                    <a:solidFill>
                      <a:srgbClr val="FF0D0D"/>
                    </a:solidFill>
                    <a:latin typeface="Arial" panose="020B0604020202020204"/>
                    <a:ea typeface="微软雅黑" panose="020B0503020204020204" pitchFamily="34" charset="-122"/>
                    <a:cs typeface="+mn-cs"/>
                    <a:sym typeface="Times New Roman" panose="02020603050405020304"/>
                  </a:rPr>
                  <a:t> Drop [ Index | Key ] </a:t>
                </a:r>
                <a:r>
                  <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rPr>
                  <a:t>&lt;唯一约束名称&gt; ;</a:t>
                </a:r>
                <a:endPar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endParaRPr>
              </a:p>
            </p:txBody>
          </p:sp>
          <p:sp>
            <p:nvSpPr>
              <p:cNvPr id="337" name="文本框 337"/>
              <p:cNvSpPr txBox="1"/>
              <p:nvPr>
                <p:custDataLst>
                  <p:tags r:id="rId4"/>
                </p:custDataLst>
              </p:nvPr>
            </p:nvSpPr>
            <p:spPr>
              <a:xfrm>
                <a:off x="0" y="-76910"/>
                <a:ext cx="5248275" cy="114898"/>
              </a:xfrm>
              <a:prstGeom prst="rect">
                <a:avLst/>
              </a:prstGeom>
              <a:solidFill>
                <a:prstClr val="white"/>
              </a:solidFill>
              <a:ln>
                <a:noFill/>
              </a:ln>
            </p:spPr>
            <p:txBody>
              <a:bodyPr rot="0" spcFirstLastPara="0" vertOverflow="overflow" horzOverflow="overflow" vert="horz" wrap="square" lIns="0" tIns="0" rIns="0" bIns="0" numCol="1" spcCol="0" rtlCol="0" fromWordArt="0" anchor="t" anchorCtr="0" forceAA="0" compatLnSpc="1">
                <a:noAutofit/>
              </a:bodyPr>
              <a:lstStyle/>
              <a:p>
                <a:pPr marL="342900" lvl="0" indent="-342900" algn="just">
                  <a:buChar char=""/>
                </a:pPr>
                <a:r>
                  <a:rPr lang="en-US" altLang="zh-CN" sz="1600" kern="100">
                    <a:latin typeface="等线 Light" panose="02010600030101010101" charset="-122"/>
                    <a:ea typeface="黑体" panose="02010609060101010101" charset="-122"/>
                    <a:cs typeface="Times New Roman" panose="02020603050405020304"/>
                    <a:sym typeface="Times New Roman" panose="02020603050405020304"/>
                  </a:rPr>
                  <a:t>删除唯一约束的语法格式：</a:t>
                </a:r>
                <a:endParaRPr lang="en-US" altLang="zh-CN" sz="1600" kern="100">
                  <a:solidFill>
                    <a:srgbClr val="404040"/>
                  </a:solidFill>
                  <a:latin typeface="等线 Light" panose="02010600030101010101" charset="-122"/>
                  <a:ea typeface="黑体" panose="02010609060101010101" charset="-122"/>
                  <a:cs typeface="Times New Roman" panose="02020603050405020304"/>
                  <a:sym typeface="Times New Roman" panose="02020603050405020304"/>
                </a:endParaRPr>
              </a:p>
            </p:txBody>
          </p:sp>
        </p:grpSp>
        <p:grpSp>
          <p:nvGrpSpPr>
            <p:cNvPr id="322" name="组合 322"/>
            <p:cNvGrpSpPr/>
            <p:nvPr/>
          </p:nvGrpSpPr>
          <p:grpSpPr>
            <a:xfrm>
              <a:off x="0" y="1410023"/>
              <a:ext cx="5341620" cy="530495"/>
              <a:chOff x="-7823" y="-146770"/>
              <a:chExt cx="5256098" cy="255720"/>
            </a:xfrm>
          </p:grpSpPr>
          <p:sp>
            <p:nvSpPr>
              <p:cNvPr id="326" name="文本框 2"/>
              <p:cNvSpPr txBox="1">
                <a:spLocks noChangeArrowheads="1"/>
              </p:cNvSpPr>
              <p:nvPr>
                <p:custDataLst>
                  <p:tags r:id="rId5"/>
                </p:custDataLst>
              </p:nvPr>
            </p:nvSpPr>
            <p:spPr bwMode="auto">
              <a:xfrm>
                <a:off x="-7823" y="-44745"/>
                <a:ext cx="5248275" cy="153695"/>
              </a:xfrm>
              <a:prstGeom prst="rect">
                <a:avLst/>
              </a:prstGeom>
              <a:solidFill>
                <a:schemeClr val="accent5">
                  <a:alpha val="30000"/>
                </a:schemeClr>
              </a:solidFill>
              <a:ln>
                <a:noFill/>
              </a:ln>
            </p:spPr>
            <p:style>
              <a:lnRef idx="0">
                <a:scrgbClr r="0" g="0" b="0"/>
              </a:lnRef>
              <a:fillRef idx="0">
                <a:scrgbClr r="0" g="0" b="0"/>
              </a:fillRef>
              <a:effectRef idx="0">
                <a:scrgbClr r="0" g="0" b="0"/>
              </a:effectRef>
              <a:fontRef idx="minor">
                <a:schemeClr val="lt1"/>
              </a:fontRef>
            </p:style>
            <p:txBody>
              <a:bodyPr rot="0" vert="horz" wrap="square" lIns="91440" tIns="45720" rIns="91440" bIns="45720" anchor="t" anchorCtr="0">
                <a:noAutofit/>
              </a:bodyPr>
              <a:lstStyle/>
              <a:p>
                <a:pPr algn="l">
                  <a:lnSpc>
                    <a:spcPts val="1800"/>
                  </a:lnSpc>
                  <a:spcBef>
                    <a:spcPts val="0"/>
                  </a:spcBef>
                  <a:spcAft>
                    <a:spcPts val="0"/>
                  </a:spcAft>
                </a:pPr>
                <a:r>
                  <a:rPr lang="en-US" altLang="zh-CN" sz="1400" kern="1200">
                    <a:solidFill>
                      <a:srgbClr val="FF0D0D"/>
                    </a:solidFill>
                    <a:latin typeface="Arial" panose="020B0604020202020204"/>
                    <a:ea typeface="微软雅黑" panose="020B0503020204020204" pitchFamily="34" charset="-122"/>
                    <a:cs typeface="+mn-cs"/>
                    <a:sym typeface="Times New Roman" panose="02020603050405020304"/>
                  </a:rPr>
                  <a:t>Drop Index </a:t>
                </a:r>
                <a:r>
                  <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rPr>
                  <a:t> &lt;唯一约束名称&gt;</a:t>
                </a:r>
                <a:r>
                  <a:rPr lang="en-US" altLang="zh-CN" sz="1400" kern="1200">
                    <a:solidFill>
                      <a:srgbClr val="FF0D0D"/>
                    </a:solidFill>
                    <a:latin typeface="Arial" panose="020B0604020202020204"/>
                    <a:ea typeface="微软雅黑" panose="020B0503020204020204" pitchFamily="34" charset="-122"/>
                    <a:cs typeface="+mn-cs"/>
                    <a:sym typeface="Times New Roman" panose="02020603050405020304"/>
                  </a:rPr>
                  <a:t>  On  </a:t>
                </a:r>
                <a:r>
                  <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rPr>
                  <a:t>&lt;数据表名称&gt; ;</a:t>
                </a:r>
                <a:endPar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endParaRPr>
              </a:p>
            </p:txBody>
          </p:sp>
          <p:sp>
            <p:nvSpPr>
              <p:cNvPr id="330" name="文本框 330"/>
              <p:cNvSpPr txBox="1"/>
              <p:nvPr>
                <p:custDataLst>
                  <p:tags r:id="rId6"/>
                </p:custDataLst>
              </p:nvPr>
            </p:nvSpPr>
            <p:spPr>
              <a:xfrm>
                <a:off x="0" y="-146770"/>
                <a:ext cx="5248275" cy="114898"/>
              </a:xfrm>
              <a:prstGeom prst="rect">
                <a:avLst/>
              </a:prstGeom>
              <a:solidFill>
                <a:prstClr val="white"/>
              </a:solidFill>
              <a:ln>
                <a:noFill/>
              </a:ln>
            </p:spPr>
            <p:txBody>
              <a:bodyPr rot="0" spcFirstLastPara="0" vertOverflow="overflow" horzOverflow="overflow" vert="horz" wrap="square" lIns="0" tIns="0" rIns="0" bIns="0" numCol="1" spcCol="0" rtlCol="0" fromWordArt="0" anchor="t" anchorCtr="0" forceAA="0" compatLnSpc="1">
                <a:noAutofit/>
              </a:bodyPr>
              <a:lstStyle/>
              <a:p>
                <a:pPr marL="342900" lvl="0" indent="-342900" algn="just">
                  <a:buChar char=""/>
                </a:pPr>
                <a:r>
                  <a:rPr lang="en-US" altLang="zh-CN" sz="1600" kern="100">
                    <a:latin typeface="等线 Light" panose="02010600030101010101" charset="-122"/>
                    <a:ea typeface="黑体" panose="02010609060101010101" charset="-122"/>
                    <a:cs typeface="Times New Roman" panose="02020603050405020304"/>
                    <a:sym typeface="Times New Roman" panose="02020603050405020304"/>
                  </a:rPr>
                  <a:t>或</a:t>
                </a:r>
                <a:r>
                  <a:rPr lang="en-US" altLang="zh-CN" sz="1600" kern="100">
                    <a:solidFill>
                      <a:srgbClr val="FF0000"/>
                    </a:solidFill>
                    <a:latin typeface="等线 Light" panose="02010600030101010101" charset="-122"/>
                    <a:ea typeface="黑体" panose="02010609060101010101" charset="-122"/>
                    <a:cs typeface="Times New Roman" panose="02020603050405020304"/>
                    <a:sym typeface="Times New Roman" panose="02020603050405020304"/>
                  </a:rPr>
                  <a:t>单独</a:t>
                </a:r>
                <a:r>
                  <a:rPr lang="en-US" altLang="zh-CN" sz="1600" kern="100">
                    <a:latin typeface="等线 Light" panose="02010600030101010101" charset="-122"/>
                    <a:ea typeface="黑体" panose="02010609060101010101" charset="-122"/>
                    <a:cs typeface="Times New Roman" panose="02020603050405020304"/>
                    <a:sym typeface="Times New Roman" panose="02020603050405020304"/>
                  </a:rPr>
                  <a:t>删除唯一约束的语法格式：</a:t>
                </a:r>
                <a:endParaRPr lang="en-US" altLang="zh-CN" sz="1600" kern="100">
                  <a:solidFill>
                    <a:srgbClr val="404040"/>
                  </a:solidFill>
                  <a:latin typeface="等线 Light" panose="02010600030101010101" charset="-122"/>
                  <a:ea typeface="黑体" panose="02010609060101010101" charset="-122"/>
                  <a:cs typeface="Times New Roman" panose="02020603050405020304"/>
                  <a:sym typeface="Times New Roman" panose="02020603050405020304"/>
                </a:endParaRPr>
              </a:p>
            </p:txBody>
          </p:sp>
        </p:grpSp>
      </p:grpSp>
    </p:spTree>
  </p:cSld>
  <p:clrMapOvr>
    <a:masterClrMapping/>
  </p:clrMapOvr>
  <mc:AlternateContent xmlns:mc="http://schemas.openxmlformats.org/markup-compatibility/2006">
    <mc:Choice xmlns:p14="http://schemas.microsoft.com/office/powerpoint/2010/main" Requires="p14">
      <p:transition spd="med" p14:dur="750">
        <p:pull/>
      </p:transition>
    </mc:Choice>
    <mc:Fallback>
      <p:transition spd="med">
        <p:pull/>
      </p:transition>
    </mc:Fallback>
  </mc:AlternateContent>
  <p:timing>
    <p:tnLst>
      <p:par>
        <p:cTn id="1" dur="indefinite" restart="never" nodeType="tmRoot"/>
      </p:par>
    </p:tnLst>
    <p:bldLst>
      <p:bldP spid="2" grpId="0"/>
      <p:bldP spid="15" grpId="0" bldLvl="0" animBg="1"/>
      <p:bldP spid="14" grpId="0" bldLvl="0" animBg="1"/>
      <p:bldP spid="2" grpId="1"/>
      <p:bldP spid="15" grpId="1" animBg="1"/>
      <p:bldP spid="14" grpId="1"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31140" y="377190"/>
            <a:ext cx="9638665" cy="454025"/>
          </a:xfrm>
        </p:spPr>
        <p:txBody>
          <a:bodyPr>
            <a:normAutofit fontScale="90000"/>
          </a:bodyPr>
          <a:lstStyle/>
          <a:p>
            <a:pPr marL="514350" lvl="0" indent="-514350" algn="just">
              <a:buFont typeface="+mj-lt"/>
              <a:buAutoNum type="arabicPeriod" startAt="8"/>
            </a:pPr>
            <a:r>
              <a:rPr lang="zh-CN" sz="3110" b="1" dirty="0">
                <a:latin typeface="微软雅黑" panose="020B0503020204020204" pitchFamily="34" charset="-122"/>
                <a:ea typeface="微软雅黑" panose="020B0503020204020204" pitchFamily="34" charset="-122"/>
                <a:cs typeface="微软雅黑" panose="020B0503020204020204" pitchFamily="34" charset="-122"/>
              </a:rPr>
              <a:t>修改数据表中的索引</a:t>
            </a:r>
            <a:endParaRPr lang="zh-CN" sz="311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等腰三角形 13"/>
          <p:cNvSpPr/>
          <p:nvPr/>
        </p:nvSpPr>
        <p:spPr>
          <a:xfrm rot="20940000">
            <a:off x="384238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413702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cxnSp>
        <p:nvCxnSpPr>
          <p:cNvPr id="12" name="直接连接符 11"/>
          <p:cNvCxnSpPr/>
          <p:nvPr/>
        </p:nvCxnSpPr>
        <p:spPr>
          <a:xfrm flipV="1">
            <a:off x="266700" y="885190"/>
            <a:ext cx="3876675" cy="19050"/>
          </a:xfrm>
          <a:prstGeom prst="line">
            <a:avLst/>
          </a:prstGeom>
          <a:ln w="41275"/>
        </p:spPr>
        <p:style>
          <a:lnRef idx="3">
            <a:schemeClr val="accent2"/>
          </a:lnRef>
          <a:fillRef idx="0">
            <a:schemeClr val="accent2"/>
          </a:fillRef>
          <a:effectRef idx="2">
            <a:schemeClr val="accent2"/>
          </a:effectRef>
          <a:fontRef idx="minor">
            <a:schemeClr val="tx1"/>
          </a:fontRef>
        </p:style>
      </p:cxnSp>
      <p:grpSp>
        <p:nvGrpSpPr>
          <p:cNvPr id="919" name="组合 919"/>
          <p:cNvGrpSpPr/>
          <p:nvPr/>
        </p:nvGrpSpPr>
        <p:grpSpPr>
          <a:xfrm>
            <a:off x="1255395" y="1467485"/>
            <a:ext cx="8233410" cy="2663190"/>
            <a:chOff x="0" y="0"/>
            <a:chExt cx="5341974" cy="1938529"/>
          </a:xfrm>
        </p:grpSpPr>
        <p:grpSp>
          <p:nvGrpSpPr>
            <p:cNvPr id="381" name="组合 381"/>
            <p:cNvGrpSpPr/>
            <p:nvPr/>
          </p:nvGrpSpPr>
          <p:grpSpPr>
            <a:xfrm>
              <a:off x="7950" y="0"/>
              <a:ext cx="5334024" cy="561975"/>
              <a:chOff x="0" y="0"/>
              <a:chExt cx="5248624" cy="270896"/>
            </a:xfrm>
          </p:grpSpPr>
          <p:sp>
            <p:nvSpPr>
              <p:cNvPr id="382" name="文本框 2"/>
              <p:cNvSpPr txBox="1">
                <a:spLocks noChangeArrowheads="1"/>
              </p:cNvSpPr>
              <p:nvPr>
                <p:custDataLst>
                  <p:tags r:id="rId1"/>
                </p:custDataLst>
              </p:nvPr>
            </p:nvSpPr>
            <p:spPr bwMode="auto">
              <a:xfrm>
                <a:off x="349" y="108018"/>
                <a:ext cx="5248275" cy="162878"/>
              </a:xfrm>
              <a:prstGeom prst="rect">
                <a:avLst/>
              </a:prstGeom>
              <a:solidFill>
                <a:srgbClr val="5B9BD5">
                  <a:alpha val="30000"/>
                </a:srgbClr>
              </a:solidFill>
              <a:ln>
                <a:noFill/>
              </a:ln>
              <a:effectLst/>
            </p:spPr>
            <p:txBody>
              <a:bodyPr rot="0" vert="horz" wrap="square" lIns="91440" tIns="45720" rIns="91440" bIns="45720" anchor="t" anchorCtr="0">
                <a:noAutofit/>
              </a:bodyPr>
              <a:lstStyle/>
              <a:p>
                <a:pPr algn="l">
                  <a:lnSpc>
                    <a:spcPts val="1800"/>
                  </a:lnSpc>
                  <a:spcBef>
                    <a:spcPts val="0"/>
                  </a:spcBef>
                  <a:spcAft>
                    <a:spcPts val="0"/>
                  </a:spcAft>
                </a:pPr>
                <a:r>
                  <a:rPr lang="en-US" altLang="zh-CN" sz="1400" kern="1200">
                    <a:solidFill>
                      <a:srgbClr val="FF0D0D"/>
                    </a:solidFill>
                    <a:latin typeface="Arial" panose="020B0604020202020204"/>
                    <a:ea typeface="微软雅黑" panose="020B0503020204020204" pitchFamily="34" charset="-122"/>
                    <a:cs typeface="+mn-cs"/>
                    <a:sym typeface="Times New Roman" panose="02020603050405020304"/>
                  </a:rPr>
                  <a:t>Show Index from</a:t>
                </a:r>
                <a:r>
                  <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rPr>
                  <a:t> &lt;数据表名称&gt; ;</a:t>
                </a:r>
                <a:endPar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endParaRPr>
              </a:p>
            </p:txBody>
          </p:sp>
          <p:sp>
            <p:nvSpPr>
              <p:cNvPr id="383" name="文本框 383"/>
              <p:cNvSpPr txBox="1"/>
              <p:nvPr>
                <p:custDataLst>
                  <p:tags r:id="rId2"/>
                </p:custDataLst>
              </p:nvPr>
            </p:nvSpPr>
            <p:spPr>
              <a:xfrm>
                <a:off x="0" y="0"/>
                <a:ext cx="5248275" cy="114898"/>
              </a:xfrm>
              <a:prstGeom prst="rect">
                <a:avLst/>
              </a:prstGeom>
              <a:solidFill>
                <a:prstClr val="white"/>
              </a:solidFill>
              <a:ln>
                <a:noFill/>
              </a:ln>
            </p:spPr>
            <p:txBody>
              <a:bodyPr rot="0" spcFirstLastPara="0" vertOverflow="overflow" horzOverflow="overflow" vert="horz" wrap="square" lIns="0" tIns="0" rIns="0" bIns="0" numCol="1" spcCol="0" rtlCol="0" fromWordArt="0" anchor="t" anchorCtr="0" forceAA="0" compatLnSpc="1">
                <a:noAutofit/>
              </a:bodyPr>
              <a:lstStyle/>
              <a:p>
                <a:pPr marL="342900" lvl="0" indent="-342900" algn="just">
                  <a:buChar char=""/>
                </a:pPr>
                <a:r>
                  <a:rPr lang="en-US" altLang="zh-CN" sz="1600" kern="100">
                    <a:latin typeface="等线 Light" panose="02010600030101010101" charset="-122"/>
                    <a:ea typeface="黑体" panose="02010609060101010101" charset="-122"/>
                    <a:cs typeface="Times New Roman" panose="02020603050405020304"/>
                    <a:sym typeface="Times New Roman" panose="02020603050405020304"/>
                  </a:rPr>
                  <a:t>查看表中索引的语法格式：</a:t>
                </a:r>
                <a:endParaRPr lang="en-US" altLang="zh-CN" sz="1600" kern="100">
                  <a:solidFill>
                    <a:srgbClr val="404040"/>
                  </a:solidFill>
                  <a:latin typeface="等线 Light" panose="02010600030101010101" charset="-122"/>
                  <a:ea typeface="黑体" panose="02010609060101010101" charset="-122"/>
                  <a:cs typeface="Times New Roman" panose="02020603050405020304"/>
                  <a:sym typeface="Times New Roman" panose="02020603050405020304"/>
                </a:endParaRPr>
              </a:p>
            </p:txBody>
          </p:sp>
        </p:grpSp>
        <p:grpSp>
          <p:nvGrpSpPr>
            <p:cNvPr id="378" name="组合 378"/>
            <p:cNvGrpSpPr/>
            <p:nvPr/>
          </p:nvGrpSpPr>
          <p:grpSpPr>
            <a:xfrm>
              <a:off x="0" y="1280923"/>
              <a:ext cx="5333671" cy="657606"/>
              <a:chOff x="-7823" y="-75931"/>
              <a:chExt cx="5248277" cy="317346"/>
            </a:xfrm>
          </p:grpSpPr>
          <p:sp>
            <p:nvSpPr>
              <p:cNvPr id="379" name="文本框 2"/>
              <p:cNvSpPr txBox="1">
                <a:spLocks noChangeArrowheads="1"/>
              </p:cNvSpPr>
              <p:nvPr>
                <p:custDataLst>
                  <p:tags r:id="rId3"/>
                </p:custDataLst>
              </p:nvPr>
            </p:nvSpPr>
            <p:spPr bwMode="auto">
              <a:xfrm>
                <a:off x="-7823" y="92639"/>
                <a:ext cx="5248275" cy="148776"/>
              </a:xfrm>
              <a:prstGeom prst="rect">
                <a:avLst/>
              </a:prstGeom>
              <a:solidFill>
                <a:srgbClr val="5B9BD5">
                  <a:alpha val="30000"/>
                </a:srgbClr>
              </a:solidFill>
              <a:ln>
                <a:noFill/>
              </a:ln>
              <a:effectLst/>
            </p:spPr>
            <p:txBody>
              <a:bodyPr rot="0" vert="horz" wrap="square" lIns="91440" tIns="45720" rIns="91440" bIns="45720" anchor="t" anchorCtr="0">
                <a:noAutofit/>
              </a:bodyPr>
              <a:lstStyle/>
              <a:p>
                <a:pPr algn="l">
                  <a:lnSpc>
                    <a:spcPts val="1800"/>
                  </a:lnSpc>
                  <a:spcBef>
                    <a:spcPts val="0"/>
                  </a:spcBef>
                  <a:spcAft>
                    <a:spcPts val="0"/>
                  </a:spcAft>
                </a:pPr>
                <a:r>
                  <a:rPr lang="en-US" altLang="zh-CN" sz="1400" kern="1200">
                    <a:solidFill>
                      <a:srgbClr val="FF0D0D"/>
                    </a:solidFill>
                    <a:latin typeface="Arial" panose="020B0604020202020204"/>
                    <a:ea typeface="微软雅黑" panose="020B0503020204020204" pitchFamily="34" charset="-122"/>
                    <a:cs typeface="+mn-cs"/>
                    <a:sym typeface="Times New Roman" panose="02020603050405020304"/>
                  </a:rPr>
                  <a:t>Drop Index </a:t>
                </a:r>
                <a:r>
                  <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rPr>
                  <a:t>&lt;索引名称&gt;</a:t>
                </a:r>
                <a:r>
                  <a:rPr lang="en-US" altLang="zh-CN" sz="1400" kern="1200">
                    <a:solidFill>
                      <a:srgbClr val="FF0D0D"/>
                    </a:solidFill>
                    <a:latin typeface="Arial" panose="020B0604020202020204"/>
                    <a:ea typeface="微软雅黑" panose="020B0503020204020204" pitchFamily="34" charset="-122"/>
                    <a:cs typeface="+mn-cs"/>
                    <a:sym typeface="Times New Roman" panose="02020603050405020304"/>
                  </a:rPr>
                  <a:t> On </a:t>
                </a:r>
                <a:r>
                  <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rPr>
                  <a:t>&lt;数据表名称&gt; ;</a:t>
                </a:r>
                <a:endPar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endParaRPr>
              </a:p>
            </p:txBody>
          </p:sp>
          <p:sp>
            <p:nvSpPr>
              <p:cNvPr id="380" name="文本框 380"/>
              <p:cNvSpPr txBox="1"/>
              <p:nvPr>
                <p:custDataLst>
                  <p:tags r:id="rId4"/>
                </p:custDataLst>
              </p:nvPr>
            </p:nvSpPr>
            <p:spPr>
              <a:xfrm>
                <a:off x="-7822" y="-75931"/>
                <a:ext cx="5248276" cy="165476"/>
              </a:xfrm>
              <a:prstGeom prst="rect">
                <a:avLst/>
              </a:prstGeom>
              <a:solidFill>
                <a:prstClr val="white"/>
              </a:solidFill>
              <a:ln>
                <a:noFill/>
              </a:ln>
            </p:spPr>
            <p:txBody>
              <a:bodyPr rot="0" spcFirstLastPara="0" vertOverflow="overflow" horzOverflow="overflow" vert="horz" wrap="square" lIns="0" tIns="0" rIns="0" bIns="0" numCol="1" spcCol="0" rtlCol="0" fromWordArt="0" anchor="t" anchorCtr="0" forceAA="0" compatLnSpc="1">
                <a:noAutofit/>
              </a:bodyPr>
              <a:lstStyle/>
              <a:p>
                <a:pPr marL="342900" lvl="0" indent="-342900" algn="just">
                  <a:buChar char=""/>
                </a:pPr>
                <a:r>
                  <a:rPr lang="en-US" altLang="zh-CN" sz="1600" kern="100">
                    <a:latin typeface="等线 Light" panose="02010600030101010101" charset="-122"/>
                    <a:ea typeface="黑体" panose="02010609060101010101" charset="-122"/>
                    <a:cs typeface="Times New Roman" panose="02020603050405020304"/>
                    <a:sym typeface="Times New Roman" panose="02020603050405020304"/>
                  </a:rPr>
                  <a:t>使用Drop语句删除的语法格式：</a:t>
                </a:r>
                <a:endParaRPr lang="en-US" altLang="zh-CN" sz="1600" kern="100">
                  <a:solidFill>
                    <a:srgbClr val="404040"/>
                  </a:solidFill>
                  <a:latin typeface="等线 Light" panose="02010600030101010101" charset="-122"/>
                  <a:ea typeface="黑体" panose="02010609060101010101" charset="-122"/>
                  <a:cs typeface="Times New Roman" panose="02020603050405020304"/>
                  <a:sym typeface="Times New Roman" panose="02020603050405020304"/>
                </a:endParaRPr>
              </a:p>
            </p:txBody>
          </p:sp>
        </p:grpSp>
        <p:grpSp>
          <p:nvGrpSpPr>
            <p:cNvPr id="367" name="组合 367"/>
            <p:cNvGrpSpPr/>
            <p:nvPr/>
          </p:nvGrpSpPr>
          <p:grpSpPr>
            <a:xfrm>
              <a:off x="0" y="601598"/>
              <a:ext cx="5341620" cy="641985"/>
              <a:chOff x="-7823" y="-13015"/>
              <a:chExt cx="5256098" cy="228435"/>
            </a:xfrm>
          </p:grpSpPr>
          <p:sp>
            <p:nvSpPr>
              <p:cNvPr id="373" name="文本框 2"/>
              <p:cNvSpPr txBox="1">
                <a:spLocks noChangeArrowheads="1"/>
              </p:cNvSpPr>
              <p:nvPr>
                <p:custDataLst>
                  <p:tags r:id="rId5"/>
                </p:custDataLst>
              </p:nvPr>
            </p:nvSpPr>
            <p:spPr bwMode="auto">
              <a:xfrm>
                <a:off x="-7823" y="103682"/>
                <a:ext cx="5248276" cy="111738"/>
              </a:xfrm>
              <a:prstGeom prst="rect">
                <a:avLst/>
              </a:prstGeom>
              <a:solidFill>
                <a:srgbClr val="5B9BD5">
                  <a:alpha val="30000"/>
                </a:srgbClr>
              </a:solidFill>
              <a:ln>
                <a:noFill/>
              </a:ln>
              <a:effectLst/>
            </p:spPr>
            <p:txBody>
              <a:bodyPr rot="0" vert="horz" wrap="square" lIns="91440" tIns="45720" rIns="91440" bIns="45720" anchor="t" anchorCtr="0">
                <a:noAutofit/>
              </a:bodyPr>
              <a:lstStyle/>
              <a:p>
                <a:pPr algn="l">
                  <a:lnSpc>
                    <a:spcPts val="1800"/>
                  </a:lnSpc>
                  <a:spcBef>
                    <a:spcPts val="0"/>
                  </a:spcBef>
                  <a:spcAft>
                    <a:spcPts val="0"/>
                  </a:spcAft>
                </a:pPr>
                <a:r>
                  <a:rPr lang="en-US" altLang="zh-CN" sz="1400" kern="1200">
                    <a:solidFill>
                      <a:srgbClr val="FF0D0D"/>
                    </a:solidFill>
                    <a:latin typeface="Arial" panose="020B0604020202020204"/>
                    <a:ea typeface="微软雅黑" panose="020B0503020204020204" pitchFamily="34" charset="-122"/>
                    <a:cs typeface="+mn-cs"/>
                    <a:sym typeface="Times New Roman" panose="02020603050405020304"/>
                  </a:rPr>
                  <a:t>Alter Table </a:t>
                </a:r>
                <a:r>
                  <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rPr>
                  <a:t>&lt;数据表名称&gt; </a:t>
                </a:r>
                <a:r>
                  <a:rPr lang="en-US" altLang="zh-CN" sz="1400" kern="1200">
                    <a:solidFill>
                      <a:srgbClr val="FF0D0D"/>
                    </a:solidFill>
                    <a:latin typeface="Arial" panose="020B0604020202020204"/>
                    <a:ea typeface="微软雅黑" panose="020B0503020204020204" pitchFamily="34" charset="-122"/>
                    <a:cs typeface="+mn-cs"/>
                    <a:sym typeface="Times New Roman" panose="02020603050405020304"/>
                  </a:rPr>
                  <a:t> Drop Index</a:t>
                </a:r>
                <a:r>
                  <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rPr>
                  <a:t> &lt;索引名称&gt; ;</a:t>
                </a:r>
                <a:endParaRPr lang="en-US" altLang="zh-CN" sz="1400" kern="1200">
                  <a:solidFill>
                    <a:srgbClr val="0D0D0D"/>
                  </a:solidFill>
                  <a:latin typeface="Arial" panose="020B0604020202020204"/>
                  <a:ea typeface="微软雅黑" panose="020B0503020204020204" pitchFamily="34" charset="-122"/>
                  <a:cs typeface="+mn-cs"/>
                  <a:sym typeface="Times New Roman" panose="02020603050405020304"/>
                </a:endParaRPr>
              </a:p>
            </p:txBody>
          </p:sp>
          <p:sp>
            <p:nvSpPr>
              <p:cNvPr id="377" name="文本框 377"/>
              <p:cNvSpPr txBox="1"/>
              <p:nvPr>
                <p:custDataLst>
                  <p:tags r:id="rId6"/>
                </p:custDataLst>
              </p:nvPr>
            </p:nvSpPr>
            <p:spPr>
              <a:xfrm>
                <a:off x="-1" y="-13015"/>
                <a:ext cx="5248276" cy="93083"/>
              </a:xfrm>
              <a:prstGeom prst="rect">
                <a:avLst/>
              </a:prstGeom>
              <a:solidFill>
                <a:prstClr val="white"/>
              </a:solidFill>
              <a:ln>
                <a:noFill/>
              </a:ln>
            </p:spPr>
            <p:txBody>
              <a:bodyPr rot="0" spcFirstLastPara="0" vertOverflow="overflow" horzOverflow="overflow" vert="horz" wrap="square" lIns="0" tIns="0" rIns="0" bIns="0" numCol="1" spcCol="0" rtlCol="0" fromWordArt="0" anchor="t" anchorCtr="0" forceAA="0" compatLnSpc="1">
                <a:noAutofit/>
              </a:bodyPr>
              <a:lstStyle/>
              <a:p>
                <a:pPr marL="342900" lvl="0" indent="-342900" algn="just">
                  <a:buChar char=""/>
                </a:pPr>
                <a:r>
                  <a:rPr lang="en-US" altLang="zh-CN" sz="1600" kern="100">
                    <a:latin typeface="等线 Light" panose="02010600030101010101" charset="-122"/>
                    <a:ea typeface="黑体" panose="02010609060101010101" charset="-122"/>
                    <a:cs typeface="Times New Roman" panose="02020603050405020304"/>
                    <a:sym typeface="Times New Roman" panose="02020603050405020304"/>
                  </a:rPr>
                  <a:t>使用Alter语句删除索引的语法格式：</a:t>
                </a:r>
                <a:endParaRPr lang="en-US" altLang="zh-CN" sz="1600" kern="100">
                  <a:solidFill>
                    <a:srgbClr val="404040"/>
                  </a:solidFill>
                  <a:latin typeface="等线 Light" panose="02010600030101010101" charset="-122"/>
                  <a:ea typeface="黑体" panose="02010609060101010101" charset="-122"/>
                  <a:cs typeface="Times New Roman" panose="02020603050405020304"/>
                  <a:sym typeface="Times New Roman" panose="02020603050405020304"/>
                </a:endParaRPr>
              </a:p>
            </p:txBody>
          </p:sp>
        </p:grpSp>
      </p:grpSp>
    </p:spTree>
  </p:cSld>
  <p:clrMapOvr>
    <a:masterClrMapping/>
  </p:clrMapOvr>
  <mc:AlternateContent xmlns:mc="http://schemas.openxmlformats.org/markup-compatibility/2006">
    <mc:Choice xmlns:p14="http://schemas.microsoft.com/office/powerpoint/2010/main" Requires="p14">
      <p:transition spd="med" p14:dur="750">
        <p:pull/>
      </p:transition>
    </mc:Choice>
    <mc:Fallback>
      <p:transition spd="med">
        <p:pull/>
      </p:transition>
    </mc:Fallback>
  </mc:AlternateContent>
  <p:timing>
    <p:tnLst>
      <p:par>
        <p:cTn id="1" dur="indefinite" restart="never" nodeType="tmRoot"/>
      </p:par>
    </p:tnLst>
    <p:bldLst>
      <p:bldP spid="2" grpId="0"/>
      <p:bldP spid="15" grpId="0" bldLvl="0" animBg="1"/>
      <p:bldP spid="14" grpId="0" bldLvl="0" animBg="1"/>
      <p:bldP spid="2" grpId="1"/>
      <p:bldP spid="15" grpId="1" animBg="1"/>
      <p:bldP spid="14"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a:xfrm>
            <a:off x="831850" y="1709738"/>
            <a:ext cx="10515600" cy="1255135"/>
          </a:xfrm>
        </p:spPr>
        <p:txBody>
          <a:bodyPr>
            <a:normAutofit/>
          </a:bodyPr>
          <a:lstStyle/>
          <a:p>
            <a:r>
              <a:rPr lang="zh-CN" altLang="en-US" sz="4800" dirty="0">
                <a:latin typeface="微软雅黑" panose="020B0503020204020204" pitchFamily="34" charset="-122"/>
                <a:ea typeface="微软雅黑" panose="020B0503020204020204" pitchFamily="34" charset="-122"/>
              </a:rPr>
              <a:t>任务</a:t>
            </a:r>
            <a:r>
              <a:rPr lang="en-US" altLang="zh-CN" sz="4800" dirty="0">
                <a:latin typeface="微软雅黑" panose="020B0503020204020204" pitchFamily="34" charset="-122"/>
                <a:ea typeface="微软雅黑" panose="020B0503020204020204" pitchFamily="34" charset="-122"/>
              </a:rPr>
              <a:t>3</a:t>
            </a:r>
            <a:r>
              <a:rPr lang="en-US" altLang="zh-CN" sz="4800" dirty="0">
                <a:latin typeface="微软雅黑" panose="020B0503020204020204" pitchFamily="34" charset="-122"/>
                <a:ea typeface="微软雅黑" panose="020B0503020204020204" pitchFamily="34" charset="-122"/>
              </a:rPr>
              <a:t>-1</a:t>
            </a:r>
            <a:r>
              <a:rPr lang="zh-CN" altLang="en-US" sz="4800" dirty="0">
                <a:latin typeface="微软雅黑" panose="020B0503020204020204" pitchFamily="34" charset="-122"/>
                <a:ea typeface="微软雅黑" panose="020B0503020204020204" pitchFamily="34" charset="-122"/>
              </a:rPr>
              <a:t>：</a:t>
            </a:r>
            <a:r>
              <a:rPr lang="zh-CN" sz="4800" dirty="0">
                <a:latin typeface="微软雅黑" panose="020B0503020204020204" pitchFamily="34" charset="-122"/>
                <a:ea typeface="微软雅黑" panose="020B0503020204020204" pitchFamily="34" charset="-122"/>
              </a:rPr>
              <a:t>创建班级信息表（Class）</a:t>
            </a:r>
            <a:endParaRPr lang="zh-CN" sz="4800" dirty="0">
              <a:latin typeface="微软雅黑" panose="020B0503020204020204" pitchFamily="34" charset="-122"/>
              <a:ea typeface="微软雅黑" panose="020B0503020204020204" pitchFamily="34" charset="-122"/>
            </a:endParaRPr>
          </a:p>
        </p:txBody>
      </p:sp>
      <p:sp>
        <p:nvSpPr>
          <p:cNvPr id="9" name="内容占位符 8"/>
          <p:cNvSpPr>
            <a:spLocks noGrp="1"/>
          </p:cNvSpPr>
          <p:nvPr>
            <p:ph type="body" idx="1"/>
          </p:nvPr>
        </p:nvSpPr>
        <p:spPr>
          <a:xfrm>
            <a:off x="831850" y="3527281"/>
            <a:ext cx="10515600" cy="2226974"/>
          </a:xfrm>
        </p:spPr>
        <p:txBody>
          <a:bodyPr>
            <a:normAutofit/>
          </a:bodyPr>
          <a:lstStyle/>
          <a:p>
            <a:pPr indent="504190">
              <a:lnSpc>
                <a:spcPct val="160000"/>
              </a:lnSpc>
              <a:spcAft>
                <a:spcPts val="600"/>
              </a:spcAft>
              <a:buNone/>
            </a:pPr>
            <a:r>
              <a:rPr>
                <a:latin typeface="+mn-ea"/>
              </a:rPr>
              <a:t>开发人员在MySQL数据库管理系统支持创建好学生信息数据库后，开始创建数据表为储存数据做准备</a:t>
            </a:r>
            <a:r>
              <a:rPr lang="zh-CN" altLang="en-US" dirty="0">
                <a:latin typeface="+mn-ea"/>
              </a:rPr>
              <a:t>。</a:t>
            </a:r>
            <a:endParaRPr lang="zh-CN" altLang="en-US" dirty="0">
              <a:latin typeface="+mn-ea"/>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3363595"/>
            <a:ext cx="12192000" cy="3275330"/>
          </a:xfrm>
          <a:prstGeom prst="rect">
            <a:avLst/>
          </a:prstGeom>
          <a:solidFill>
            <a:srgbClr val="C3E4F2">
              <a:alpha val="17000"/>
            </a:srgbClr>
          </a:solidFill>
          <a:ln>
            <a:noFill/>
          </a:ln>
          <a:effectLst>
            <a:glow>
              <a:schemeClr val="accent1">
                <a:alpha val="55000"/>
              </a:schemeClr>
            </a:glow>
            <a:outerShdw blurRad="1143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a:xfrm>
            <a:off x="231140" y="377190"/>
            <a:ext cx="9638665" cy="454025"/>
          </a:xfrm>
        </p:spPr>
        <p:txBody>
          <a:bodyPr>
            <a:normAutofit fontScale="90000"/>
          </a:bodyPr>
          <a:lstStyle/>
          <a:p>
            <a:pPr marL="0" lvl="0" indent="0" algn="just"/>
            <a:r>
              <a:rPr lang="zh-CN" sz="3110" b="1" dirty="0">
                <a:latin typeface="微软雅黑" panose="020B0503020204020204" pitchFamily="34" charset="-122"/>
                <a:ea typeface="微软雅黑" panose="020B0503020204020204" pitchFamily="34" charset="-122"/>
                <a:cs typeface="微软雅黑" panose="020B0503020204020204" pitchFamily="34" charset="-122"/>
                <a:sym typeface="+mn-ea"/>
              </a:rPr>
              <a:t>八、</a:t>
            </a:r>
            <a:r>
              <a:rPr sz="3110" b="1" dirty="0">
                <a:latin typeface="微软雅黑" panose="020B0503020204020204" pitchFamily="34" charset="-122"/>
                <a:ea typeface="微软雅黑" panose="020B0503020204020204" pitchFamily="34" charset="-122"/>
                <a:cs typeface="微软雅黑" panose="020B0503020204020204" pitchFamily="34" charset="-122"/>
                <a:sym typeface="+mn-ea"/>
              </a:rPr>
              <a:t>修改表</a:t>
            </a:r>
            <a:r>
              <a:rPr lang="zh-CN" sz="3110" b="1" dirty="0">
                <a:latin typeface="微软雅黑" panose="020B0503020204020204" pitchFamily="34" charset="-122"/>
                <a:ea typeface="微软雅黑" panose="020B0503020204020204" pitchFamily="34" charset="-122"/>
                <a:cs typeface="微软雅黑" panose="020B0503020204020204" pitchFamily="34" charset="-122"/>
                <a:sym typeface="+mn-ea"/>
              </a:rPr>
              <a:t>的约束</a:t>
            </a:r>
            <a:endParaRPr lang="zh-CN" sz="311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等腰三角形 13"/>
          <p:cNvSpPr/>
          <p:nvPr/>
        </p:nvSpPr>
        <p:spPr>
          <a:xfrm rot="20940000">
            <a:off x="384238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413702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cxnSp>
        <p:nvCxnSpPr>
          <p:cNvPr id="12" name="直接连接符 11"/>
          <p:cNvCxnSpPr/>
          <p:nvPr/>
        </p:nvCxnSpPr>
        <p:spPr>
          <a:xfrm flipV="1">
            <a:off x="266700" y="885190"/>
            <a:ext cx="3876675" cy="1905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13" name="内容占位符 2"/>
          <p:cNvSpPr>
            <a:spLocks noGrp="1"/>
          </p:cNvSpPr>
          <p:nvPr>
            <p:custDataLst>
              <p:tags r:id="rId1"/>
            </p:custDataLst>
          </p:nvPr>
        </p:nvSpPr>
        <p:spPr>
          <a:xfrm>
            <a:off x="2663825" y="1241425"/>
            <a:ext cx="8676640" cy="8509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fontAlgn="auto">
              <a:lnSpc>
                <a:spcPct val="130000"/>
              </a:lnSpc>
              <a:buNone/>
            </a:pPr>
            <a:r>
              <a:rPr sz="2000" dirty="0">
                <a:latin typeface="微软雅黑" panose="020B0503020204020204" pitchFamily="34" charset="-122"/>
                <a:ea typeface="微软雅黑" panose="020B0503020204020204" pitchFamily="34" charset="-122"/>
                <a:cs typeface="微软雅黑" panose="020B0503020204020204" pitchFamily="34" charset="-122"/>
                <a:sym typeface="+mn-ea"/>
              </a:rPr>
              <a:t>为Class_new表中ClassName字段添加唯一约束UK_Classname。</a:t>
            </a:r>
            <a:endParaRPr sz="20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16" name="组合 15"/>
          <p:cNvGrpSpPr/>
          <p:nvPr/>
        </p:nvGrpSpPr>
        <p:grpSpPr>
          <a:xfrm>
            <a:off x="595630" y="1257935"/>
            <a:ext cx="2013585" cy="672465"/>
            <a:chOff x="3394" y="2862"/>
            <a:chExt cx="3171" cy="1059"/>
          </a:xfrm>
        </p:grpSpPr>
        <p:sp>
          <p:nvSpPr>
            <p:cNvPr id="17" name="任意多边形 16"/>
            <p:cNvSpPr/>
            <p:nvPr>
              <p:custDataLst>
                <p:tags r:id="rId2"/>
              </p:custDataLst>
            </p:nvPr>
          </p:nvSpPr>
          <p:spPr>
            <a:xfrm>
              <a:off x="3459" y="2927"/>
              <a:ext cx="3106" cy="985"/>
            </a:xfrm>
            <a:custGeom>
              <a:avLst/>
              <a:gdLst>
                <a:gd name="connsiteX0" fmla="*/ 0 w 3106"/>
                <a:gd name="connsiteY0" fmla="*/ 1129 h 1129"/>
                <a:gd name="connsiteX1" fmla="*/ 35 w 3106"/>
                <a:gd name="connsiteY1" fmla="*/ 26 h 1129"/>
                <a:gd name="connsiteX2" fmla="*/ 3106 w 3106"/>
                <a:gd name="connsiteY2" fmla="*/ 0 h 1129"/>
                <a:gd name="connsiteX3" fmla="*/ 2153 w 3106"/>
                <a:gd name="connsiteY3" fmla="*/ 1129 h 1129"/>
                <a:gd name="connsiteX4" fmla="*/ 0 w 3106"/>
                <a:gd name="connsiteY4" fmla="*/ 1129 h 1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 h="1129">
                  <a:moveTo>
                    <a:pt x="0" y="1129"/>
                  </a:moveTo>
                  <a:lnTo>
                    <a:pt x="35" y="26"/>
                  </a:lnTo>
                  <a:lnTo>
                    <a:pt x="3106" y="0"/>
                  </a:lnTo>
                  <a:lnTo>
                    <a:pt x="2153" y="1129"/>
                  </a:lnTo>
                  <a:lnTo>
                    <a:pt x="0" y="1129"/>
                  </a:lnTo>
                  <a:close/>
                </a:path>
              </a:pathLst>
            </a:custGeom>
            <a:solidFill>
              <a:schemeClr val="bg1"/>
            </a:solidFill>
            <a:ln>
              <a:solidFill>
                <a:srgbClr val="47AC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9" name="任意多边形 18"/>
            <p:cNvSpPr/>
            <p:nvPr>
              <p:custDataLst>
                <p:tags r:id="rId3"/>
              </p:custDataLst>
            </p:nvPr>
          </p:nvSpPr>
          <p:spPr>
            <a:xfrm>
              <a:off x="3394" y="2862"/>
              <a:ext cx="3106" cy="985"/>
            </a:xfrm>
            <a:custGeom>
              <a:avLst/>
              <a:gdLst>
                <a:gd name="connsiteX0" fmla="*/ 0 w 3106"/>
                <a:gd name="connsiteY0" fmla="*/ 1129 h 1129"/>
                <a:gd name="connsiteX1" fmla="*/ 35 w 3106"/>
                <a:gd name="connsiteY1" fmla="*/ 26 h 1129"/>
                <a:gd name="connsiteX2" fmla="*/ 3106 w 3106"/>
                <a:gd name="connsiteY2" fmla="*/ 0 h 1129"/>
                <a:gd name="connsiteX3" fmla="*/ 2153 w 3106"/>
                <a:gd name="connsiteY3" fmla="*/ 1129 h 1129"/>
                <a:gd name="connsiteX4" fmla="*/ 0 w 3106"/>
                <a:gd name="connsiteY4" fmla="*/ 1129 h 1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 h="1129">
                  <a:moveTo>
                    <a:pt x="0" y="1129"/>
                  </a:moveTo>
                  <a:lnTo>
                    <a:pt x="35" y="26"/>
                  </a:lnTo>
                  <a:lnTo>
                    <a:pt x="3106" y="0"/>
                  </a:lnTo>
                  <a:lnTo>
                    <a:pt x="2153" y="1129"/>
                  </a:lnTo>
                  <a:lnTo>
                    <a:pt x="0" y="1129"/>
                  </a:lnTo>
                  <a:close/>
                </a:path>
              </a:pathLst>
            </a:custGeom>
            <a:solidFill>
              <a:srgbClr val="0866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案例</a:t>
              </a:r>
              <a:r>
                <a:rPr lang="en-US" altLang="zh-CN"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9</a:t>
              </a:r>
              <a:r>
                <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20" name="肘形连接符 19"/>
            <p:cNvCxnSpPr/>
            <p:nvPr>
              <p:custDataLst>
                <p:tags r:id="rId4"/>
              </p:custDataLst>
            </p:nvPr>
          </p:nvCxnSpPr>
          <p:spPr>
            <a:xfrm rot="16200000" flipH="1">
              <a:off x="3075" y="3401"/>
              <a:ext cx="1037" cy="5"/>
            </a:xfrm>
            <a:prstGeom prst="bentConnector5">
              <a:avLst>
                <a:gd name="adj1" fmla="val -38669"/>
                <a:gd name="adj2" fmla="val 288500000"/>
                <a:gd name="adj3" fmla="val 145226"/>
              </a:avLst>
            </a:prstGeom>
            <a:ln>
              <a:gradFill>
                <a:gsLst>
                  <a:gs pos="9000">
                    <a:srgbClr val="086693"/>
                  </a:gs>
                  <a:gs pos="100000">
                    <a:schemeClr val="bg1"/>
                  </a:gs>
                  <a:gs pos="31000">
                    <a:schemeClr val="accent1">
                      <a:lumMod val="45000"/>
                      <a:lumOff val="55000"/>
                    </a:schemeClr>
                  </a:gs>
                  <a:gs pos="50000">
                    <a:schemeClr val="accent1">
                      <a:lumMod val="45000"/>
                      <a:lumOff val="55000"/>
                    </a:schemeClr>
                  </a:gs>
                  <a:gs pos="78000">
                    <a:schemeClr val="accent1">
                      <a:lumMod val="30000"/>
                      <a:lumOff val="70000"/>
                    </a:schemeClr>
                  </a:gs>
                </a:gsLst>
                <a:lin ang="5220000" scaled="0"/>
              </a:gradFill>
            </a:ln>
          </p:spPr>
          <p:style>
            <a:lnRef idx="1">
              <a:schemeClr val="accent1"/>
            </a:lnRef>
            <a:fillRef idx="0">
              <a:schemeClr val="accent1"/>
            </a:fillRef>
            <a:effectRef idx="0">
              <a:schemeClr val="accent1"/>
            </a:effectRef>
            <a:fontRef idx="minor">
              <a:schemeClr val="tx1"/>
            </a:fontRef>
          </p:style>
        </p:cxnSp>
      </p:grpSp>
      <p:sp>
        <p:nvSpPr>
          <p:cNvPr id="22" name="文本框 21"/>
          <p:cNvSpPr txBox="1"/>
          <p:nvPr>
            <p:custDataLst>
              <p:tags r:id="rId5"/>
            </p:custDataLst>
          </p:nvPr>
        </p:nvSpPr>
        <p:spPr>
          <a:xfrm>
            <a:off x="485140" y="2340610"/>
            <a:ext cx="10937240" cy="460375"/>
          </a:xfrm>
          <a:prstGeom prst="rect">
            <a:avLst/>
          </a:prstGeom>
          <a:noFill/>
        </p:spPr>
        <p:txBody>
          <a:bodyPr wrap="square" rtlCol="0" anchor="t">
            <a:spAutoFit/>
          </a:bodyPr>
          <a:p>
            <a:r>
              <a:rPr lang="zh-CN" altLang="en-US" sz="2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步骤：</a:t>
            </a:r>
            <a:r>
              <a:rPr lang="zh-CN" altLang="en-US" sz="20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ALTER TABLE Class_new add Constraint UK_Classname unique(Classname) ; </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00" name="文本框 99"/>
          <p:cNvSpPr txBox="1"/>
          <p:nvPr/>
        </p:nvSpPr>
        <p:spPr>
          <a:xfrm>
            <a:off x="595630" y="6249670"/>
            <a:ext cx="7385050" cy="306705"/>
          </a:xfrm>
          <a:prstGeom prst="rect">
            <a:avLst/>
          </a:prstGeom>
          <a:noFill/>
          <a:ln w="9525">
            <a:noFill/>
          </a:ln>
        </p:spPr>
        <p:txBody>
          <a:bodyPr wrap="square">
            <a:spAutoFit/>
          </a:bodyPr>
          <a:p>
            <a:pPr marL="285750" indent="-285750">
              <a:buFont typeface="Wingdings" panose="05000000000000000000" charset="0"/>
              <a:buChar char="Ø"/>
            </a:pPr>
            <a:r>
              <a:rPr sz="1400" b="0">
                <a:solidFill>
                  <a:srgbClr val="000000"/>
                </a:solidFill>
              </a:rPr>
              <a:t>通过查看Class_new表的创建语句，唯一索引UK_Classname已生成。</a:t>
            </a:r>
            <a:endParaRPr sz="1400" b="0">
              <a:solidFill>
                <a:srgbClr val="000000"/>
              </a:solidFill>
            </a:endParaRPr>
          </a:p>
        </p:txBody>
      </p:sp>
      <p:pic>
        <p:nvPicPr>
          <p:cNvPr id="4" name="图片 446"/>
          <p:cNvPicPr>
            <a:picLocks noChangeAspect="1"/>
          </p:cNvPicPr>
          <p:nvPr>
            <p:custDataLst>
              <p:tags r:id="rId6"/>
            </p:custDataLst>
          </p:nvPr>
        </p:nvPicPr>
        <p:blipFill>
          <a:blip r:embed="rId7"/>
          <a:stretch>
            <a:fillRect/>
          </a:stretch>
        </p:blipFill>
        <p:spPr>
          <a:xfrm>
            <a:off x="720725" y="3114675"/>
            <a:ext cx="5748655" cy="30410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50">
        <p:pull/>
      </p:transition>
    </mc:Choice>
    <mc:Fallback>
      <p:transition spd="med">
        <p:pull/>
      </p:transition>
    </mc:Fallback>
  </mc:AlternateContent>
  <p:timing>
    <p:tnLst>
      <p:par>
        <p:cTn id="1" dur="indefinite" restart="never" nodeType="tmRoot"/>
      </p:par>
    </p:tnLst>
    <p:bldLst>
      <p:bldP spid="2" grpId="0"/>
      <p:bldP spid="15" grpId="0" bldLvl="0" animBg="1"/>
      <p:bldP spid="14" grpId="0" bldLvl="0" animBg="1"/>
      <p:bldP spid="2" grpId="1"/>
      <p:bldP spid="15" grpId="1" animBg="1"/>
      <p:bldP spid="14" grpId="1" animBg="1"/>
      <p:bldP spid="6" grpId="0" bldLvl="0" animBg="1"/>
      <p:bldP spid="6" grpId="1" animBg="1"/>
      <p:bldP spid="13" grpId="0"/>
      <p:bldP spid="13" grpId="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3363595"/>
            <a:ext cx="12192000" cy="3275330"/>
          </a:xfrm>
          <a:prstGeom prst="rect">
            <a:avLst/>
          </a:prstGeom>
          <a:solidFill>
            <a:srgbClr val="C3E4F2">
              <a:alpha val="17000"/>
            </a:srgbClr>
          </a:solidFill>
          <a:ln>
            <a:noFill/>
          </a:ln>
          <a:effectLst>
            <a:glow>
              <a:schemeClr val="accent1">
                <a:alpha val="55000"/>
              </a:schemeClr>
            </a:glow>
            <a:outerShdw blurRad="1143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a:xfrm>
            <a:off x="231140" y="377190"/>
            <a:ext cx="9638665" cy="454025"/>
          </a:xfrm>
        </p:spPr>
        <p:txBody>
          <a:bodyPr>
            <a:normAutofit fontScale="90000"/>
          </a:bodyPr>
          <a:lstStyle/>
          <a:p>
            <a:pPr marL="0" lvl="0" indent="0" algn="just"/>
            <a:r>
              <a:rPr lang="zh-CN" sz="3110" b="1" dirty="0">
                <a:latin typeface="微软雅黑" panose="020B0503020204020204" pitchFamily="34" charset="-122"/>
                <a:ea typeface="微软雅黑" panose="020B0503020204020204" pitchFamily="34" charset="-122"/>
                <a:cs typeface="微软雅黑" panose="020B0503020204020204" pitchFamily="34" charset="-122"/>
                <a:sym typeface="+mn-ea"/>
              </a:rPr>
              <a:t>八、</a:t>
            </a:r>
            <a:r>
              <a:rPr sz="3110" b="1" dirty="0">
                <a:latin typeface="微软雅黑" panose="020B0503020204020204" pitchFamily="34" charset="-122"/>
                <a:ea typeface="微软雅黑" panose="020B0503020204020204" pitchFamily="34" charset="-122"/>
                <a:cs typeface="微软雅黑" panose="020B0503020204020204" pitchFamily="34" charset="-122"/>
                <a:sym typeface="+mn-ea"/>
              </a:rPr>
              <a:t>修改表</a:t>
            </a:r>
            <a:r>
              <a:rPr lang="zh-CN" sz="3110" b="1" dirty="0">
                <a:latin typeface="微软雅黑" panose="020B0503020204020204" pitchFamily="34" charset="-122"/>
                <a:ea typeface="微软雅黑" panose="020B0503020204020204" pitchFamily="34" charset="-122"/>
                <a:cs typeface="微软雅黑" panose="020B0503020204020204" pitchFamily="34" charset="-122"/>
                <a:sym typeface="+mn-ea"/>
              </a:rPr>
              <a:t>的约束</a:t>
            </a:r>
            <a:endParaRPr lang="zh-CN" sz="311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等腰三角形 13"/>
          <p:cNvSpPr/>
          <p:nvPr/>
        </p:nvSpPr>
        <p:spPr>
          <a:xfrm rot="20940000">
            <a:off x="384238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413702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cxnSp>
        <p:nvCxnSpPr>
          <p:cNvPr id="12" name="直接连接符 11"/>
          <p:cNvCxnSpPr/>
          <p:nvPr/>
        </p:nvCxnSpPr>
        <p:spPr>
          <a:xfrm flipV="1">
            <a:off x="266700" y="885190"/>
            <a:ext cx="3876675" cy="1905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13" name="内容占位符 2"/>
          <p:cNvSpPr>
            <a:spLocks noGrp="1"/>
          </p:cNvSpPr>
          <p:nvPr>
            <p:custDataLst>
              <p:tags r:id="rId1"/>
            </p:custDataLst>
          </p:nvPr>
        </p:nvSpPr>
        <p:spPr>
          <a:xfrm>
            <a:off x="2663825" y="1241425"/>
            <a:ext cx="8676640" cy="8509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fontAlgn="auto">
              <a:lnSpc>
                <a:spcPct val="130000"/>
              </a:lnSpc>
              <a:buNone/>
            </a:pPr>
            <a:r>
              <a:rPr sz="2000" dirty="0">
                <a:latin typeface="微软雅黑" panose="020B0503020204020204" pitchFamily="34" charset="-122"/>
                <a:ea typeface="微软雅黑" panose="020B0503020204020204" pitchFamily="34" charset="-122"/>
                <a:cs typeface="微软雅黑" panose="020B0503020204020204" pitchFamily="34" charset="-122"/>
                <a:sym typeface="+mn-ea"/>
              </a:rPr>
              <a:t>为Class_new表中ClassNo字段添加自增属性。</a:t>
            </a:r>
            <a:endParaRPr sz="20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16" name="组合 15"/>
          <p:cNvGrpSpPr/>
          <p:nvPr/>
        </p:nvGrpSpPr>
        <p:grpSpPr>
          <a:xfrm>
            <a:off x="595630" y="1257935"/>
            <a:ext cx="2013585" cy="672465"/>
            <a:chOff x="3394" y="2862"/>
            <a:chExt cx="3171" cy="1059"/>
          </a:xfrm>
        </p:grpSpPr>
        <p:sp>
          <p:nvSpPr>
            <p:cNvPr id="17" name="任意多边形 16"/>
            <p:cNvSpPr/>
            <p:nvPr>
              <p:custDataLst>
                <p:tags r:id="rId2"/>
              </p:custDataLst>
            </p:nvPr>
          </p:nvSpPr>
          <p:spPr>
            <a:xfrm>
              <a:off x="3459" y="2927"/>
              <a:ext cx="3106" cy="985"/>
            </a:xfrm>
            <a:custGeom>
              <a:avLst/>
              <a:gdLst>
                <a:gd name="connsiteX0" fmla="*/ 0 w 3106"/>
                <a:gd name="connsiteY0" fmla="*/ 1129 h 1129"/>
                <a:gd name="connsiteX1" fmla="*/ 35 w 3106"/>
                <a:gd name="connsiteY1" fmla="*/ 26 h 1129"/>
                <a:gd name="connsiteX2" fmla="*/ 3106 w 3106"/>
                <a:gd name="connsiteY2" fmla="*/ 0 h 1129"/>
                <a:gd name="connsiteX3" fmla="*/ 2153 w 3106"/>
                <a:gd name="connsiteY3" fmla="*/ 1129 h 1129"/>
                <a:gd name="connsiteX4" fmla="*/ 0 w 3106"/>
                <a:gd name="connsiteY4" fmla="*/ 1129 h 1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 h="1129">
                  <a:moveTo>
                    <a:pt x="0" y="1129"/>
                  </a:moveTo>
                  <a:lnTo>
                    <a:pt x="35" y="26"/>
                  </a:lnTo>
                  <a:lnTo>
                    <a:pt x="3106" y="0"/>
                  </a:lnTo>
                  <a:lnTo>
                    <a:pt x="2153" y="1129"/>
                  </a:lnTo>
                  <a:lnTo>
                    <a:pt x="0" y="1129"/>
                  </a:lnTo>
                  <a:close/>
                </a:path>
              </a:pathLst>
            </a:custGeom>
            <a:solidFill>
              <a:schemeClr val="bg1"/>
            </a:solidFill>
            <a:ln>
              <a:solidFill>
                <a:srgbClr val="47AC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9" name="任意多边形 18"/>
            <p:cNvSpPr/>
            <p:nvPr>
              <p:custDataLst>
                <p:tags r:id="rId3"/>
              </p:custDataLst>
            </p:nvPr>
          </p:nvSpPr>
          <p:spPr>
            <a:xfrm>
              <a:off x="3394" y="2862"/>
              <a:ext cx="3106" cy="985"/>
            </a:xfrm>
            <a:custGeom>
              <a:avLst/>
              <a:gdLst>
                <a:gd name="connsiteX0" fmla="*/ 0 w 3106"/>
                <a:gd name="connsiteY0" fmla="*/ 1129 h 1129"/>
                <a:gd name="connsiteX1" fmla="*/ 35 w 3106"/>
                <a:gd name="connsiteY1" fmla="*/ 26 h 1129"/>
                <a:gd name="connsiteX2" fmla="*/ 3106 w 3106"/>
                <a:gd name="connsiteY2" fmla="*/ 0 h 1129"/>
                <a:gd name="connsiteX3" fmla="*/ 2153 w 3106"/>
                <a:gd name="connsiteY3" fmla="*/ 1129 h 1129"/>
                <a:gd name="connsiteX4" fmla="*/ 0 w 3106"/>
                <a:gd name="connsiteY4" fmla="*/ 1129 h 1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 h="1129">
                  <a:moveTo>
                    <a:pt x="0" y="1129"/>
                  </a:moveTo>
                  <a:lnTo>
                    <a:pt x="35" y="26"/>
                  </a:lnTo>
                  <a:lnTo>
                    <a:pt x="3106" y="0"/>
                  </a:lnTo>
                  <a:lnTo>
                    <a:pt x="2153" y="1129"/>
                  </a:lnTo>
                  <a:lnTo>
                    <a:pt x="0" y="1129"/>
                  </a:lnTo>
                  <a:close/>
                </a:path>
              </a:pathLst>
            </a:custGeom>
            <a:solidFill>
              <a:srgbClr val="0866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案例</a:t>
              </a:r>
              <a:r>
                <a:rPr lang="en-US" altLang="zh-CN"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20" name="肘形连接符 19"/>
            <p:cNvCxnSpPr/>
            <p:nvPr>
              <p:custDataLst>
                <p:tags r:id="rId4"/>
              </p:custDataLst>
            </p:nvPr>
          </p:nvCxnSpPr>
          <p:spPr>
            <a:xfrm rot="16200000" flipH="1">
              <a:off x="3075" y="3401"/>
              <a:ext cx="1037" cy="5"/>
            </a:xfrm>
            <a:prstGeom prst="bentConnector5">
              <a:avLst>
                <a:gd name="adj1" fmla="val -38669"/>
                <a:gd name="adj2" fmla="val 288500000"/>
                <a:gd name="adj3" fmla="val 145226"/>
              </a:avLst>
            </a:prstGeom>
            <a:ln>
              <a:gradFill>
                <a:gsLst>
                  <a:gs pos="9000">
                    <a:srgbClr val="086693"/>
                  </a:gs>
                  <a:gs pos="100000">
                    <a:schemeClr val="bg1"/>
                  </a:gs>
                  <a:gs pos="31000">
                    <a:schemeClr val="accent1">
                      <a:lumMod val="45000"/>
                      <a:lumOff val="55000"/>
                    </a:schemeClr>
                  </a:gs>
                  <a:gs pos="50000">
                    <a:schemeClr val="accent1">
                      <a:lumMod val="45000"/>
                      <a:lumOff val="55000"/>
                    </a:schemeClr>
                  </a:gs>
                  <a:gs pos="78000">
                    <a:schemeClr val="accent1">
                      <a:lumMod val="30000"/>
                      <a:lumOff val="70000"/>
                    </a:schemeClr>
                  </a:gs>
                </a:gsLst>
                <a:lin ang="5220000" scaled="0"/>
              </a:gradFill>
            </a:ln>
          </p:spPr>
          <p:style>
            <a:lnRef idx="1">
              <a:schemeClr val="accent1"/>
            </a:lnRef>
            <a:fillRef idx="0">
              <a:schemeClr val="accent1"/>
            </a:fillRef>
            <a:effectRef idx="0">
              <a:schemeClr val="accent1"/>
            </a:effectRef>
            <a:fontRef idx="minor">
              <a:schemeClr val="tx1"/>
            </a:fontRef>
          </p:style>
        </p:cxnSp>
      </p:grpSp>
      <p:sp>
        <p:nvSpPr>
          <p:cNvPr id="22" name="文本框 21"/>
          <p:cNvSpPr txBox="1"/>
          <p:nvPr>
            <p:custDataLst>
              <p:tags r:id="rId5"/>
            </p:custDataLst>
          </p:nvPr>
        </p:nvSpPr>
        <p:spPr>
          <a:xfrm>
            <a:off x="485140" y="2340610"/>
            <a:ext cx="10937240" cy="460375"/>
          </a:xfrm>
          <a:prstGeom prst="rect">
            <a:avLst/>
          </a:prstGeom>
          <a:noFill/>
        </p:spPr>
        <p:txBody>
          <a:bodyPr wrap="square" rtlCol="0" anchor="t">
            <a:spAutoFit/>
          </a:bodyPr>
          <a:p>
            <a:r>
              <a:rPr lang="zh-CN" altLang="en-US" sz="2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步骤：</a:t>
            </a:r>
            <a:r>
              <a:rPr lang="zh-CN" altLang="en-US" sz="20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ALTER TABLE Class_new change ClassNo ClassNo int Auto_Increment ; </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00" name="文本框 99"/>
          <p:cNvSpPr txBox="1"/>
          <p:nvPr/>
        </p:nvSpPr>
        <p:spPr>
          <a:xfrm>
            <a:off x="595630" y="6249670"/>
            <a:ext cx="7385050" cy="306705"/>
          </a:xfrm>
          <a:prstGeom prst="rect">
            <a:avLst/>
          </a:prstGeom>
          <a:noFill/>
          <a:ln w="9525">
            <a:noFill/>
          </a:ln>
        </p:spPr>
        <p:txBody>
          <a:bodyPr wrap="square">
            <a:spAutoFit/>
          </a:bodyPr>
          <a:p>
            <a:pPr marL="285750" indent="-285750">
              <a:buFont typeface="Wingdings" panose="05000000000000000000" charset="0"/>
              <a:buChar char="Ø"/>
            </a:pPr>
            <a:r>
              <a:rPr sz="1400" b="0">
                <a:solidFill>
                  <a:srgbClr val="000000"/>
                </a:solidFill>
              </a:rPr>
              <a:t>通过查看Class_new表的创建语句，</a:t>
            </a:r>
            <a:r>
              <a:rPr lang="zh-CN" sz="1400" b="0">
                <a:solidFill>
                  <a:srgbClr val="000000"/>
                </a:solidFill>
              </a:rPr>
              <a:t>自增属性</a:t>
            </a:r>
            <a:r>
              <a:rPr sz="1400" b="0">
                <a:solidFill>
                  <a:srgbClr val="000000"/>
                </a:solidFill>
              </a:rPr>
              <a:t>已生成。</a:t>
            </a:r>
            <a:endParaRPr sz="1400" b="0">
              <a:solidFill>
                <a:srgbClr val="000000"/>
              </a:solidFill>
            </a:endParaRPr>
          </a:p>
        </p:txBody>
      </p:sp>
    </p:spTree>
  </p:cSld>
  <p:clrMapOvr>
    <a:masterClrMapping/>
  </p:clrMapOvr>
  <mc:AlternateContent xmlns:mc="http://schemas.openxmlformats.org/markup-compatibility/2006">
    <mc:Choice xmlns:p14="http://schemas.microsoft.com/office/powerpoint/2010/main" Requires="p14">
      <p:transition spd="med" p14:dur="750">
        <p:pull/>
      </p:transition>
    </mc:Choice>
    <mc:Fallback>
      <p:transition spd="med">
        <p:pull/>
      </p:transition>
    </mc:Fallback>
  </mc:AlternateContent>
  <p:timing>
    <p:tnLst>
      <p:par>
        <p:cTn id="1" dur="indefinite" restart="never" nodeType="tmRoot"/>
      </p:par>
    </p:tnLst>
    <p:bldLst>
      <p:bldP spid="2" grpId="0"/>
      <p:bldP spid="15" grpId="0" bldLvl="0" animBg="1"/>
      <p:bldP spid="14" grpId="0" bldLvl="0" animBg="1"/>
      <p:bldP spid="2" grpId="1"/>
      <p:bldP spid="15" grpId="1" animBg="1"/>
      <p:bldP spid="14" grpId="1" animBg="1"/>
      <p:bldP spid="6" grpId="0" bldLvl="0" animBg="1"/>
      <p:bldP spid="6" grpId="1" animBg="1"/>
      <p:bldP spid="13" grpId="0"/>
      <p:bldP spid="13" grpId="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3363595"/>
            <a:ext cx="12192000" cy="3275330"/>
          </a:xfrm>
          <a:prstGeom prst="rect">
            <a:avLst/>
          </a:prstGeom>
          <a:solidFill>
            <a:srgbClr val="C3E4F2">
              <a:alpha val="17000"/>
            </a:srgbClr>
          </a:solidFill>
          <a:ln>
            <a:noFill/>
          </a:ln>
          <a:effectLst>
            <a:glow>
              <a:schemeClr val="accent1">
                <a:alpha val="55000"/>
              </a:schemeClr>
            </a:glow>
            <a:outerShdw blurRad="1143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a:xfrm>
            <a:off x="231140" y="377190"/>
            <a:ext cx="9638665" cy="454025"/>
          </a:xfrm>
        </p:spPr>
        <p:txBody>
          <a:bodyPr>
            <a:normAutofit fontScale="90000"/>
          </a:bodyPr>
          <a:lstStyle/>
          <a:p>
            <a:pPr marL="0" lvl="0" indent="0" algn="just"/>
            <a:r>
              <a:rPr lang="zh-CN" sz="3110" b="1" dirty="0">
                <a:latin typeface="微软雅黑" panose="020B0503020204020204" pitchFamily="34" charset="-122"/>
                <a:ea typeface="微软雅黑" panose="020B0503020204020204" pitchFamily="34" charset="-122"/>
                <a:cs typeface="微软雅黑" panose="020B0503020204020204" pitchFamily="34" charset="-122"/>
                <a:sym typeface="+mn-ea"/>
              </a:rPr>
              <a:t>八、</a:t>
            </a:r>
            <a:r>
              <a:rPr sz="3110" b="1" dirty="0">
                <a:latin typeface="微软雅黑" panose="020B0503020204020204" pitchFamily="34" charset="-122"/>
                <a:ea typeface="微软雅黑" panose="020B0503020204020204" pitchFamily="34" charset="-122"/>
                <a:cs typeface="微软雅黑" panose="020B0503020204020204" pitchFamily="34" charset="-122"/>
                <a:sym typeface="+mn-ea"/>
              </a:rPr>
              <a:t>修改表</a:t>
            </a:r>
            <a:r>
              <a:rPr lang="zh-CN" sz="3110" b="1" dirty="0">
                <a:latin typeface="微软雅黑" panose="020B0503020204020204" pitchFamily="34" charset="-122"/>
                <a:ea typeface="微软雅黑" panose="020B0503020204020204" pitchFamily="34" charset="-122"/>
                <a:cs typeface="微软雅黑" panose="020B0503020204020204" pitchFamily="34" charset="-122"/>
                <a:sym typeface="+mn-ea"/>
              </a:rPr>
              <a:t>的约束</a:t>
            </a:r>
            <a:endParaRPr lang="zh-CN" sz="311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等腰三角形 13"/>
          <p:cNvSpPr/>
          <p:nvPr/>
        </p:nvSpPr>
        <p:spPr>
          <a:xfrm rot="20940000">
            <a:off x="384238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413702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cxnSp>
        <p:nvCxnSpPr>
          <p:cNvPr id="12" name="直接连接符 11"/>
          <p:cNvCxnSpPr/>
          <p:nvPr/>
        </p:nvCxnSpPr>
        <p:spPr>
          <a:xfrm flipV="1">
            <a:off x="266700" y="885190"/>
            <a:ext cx="3876675" cy="1905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13" name="内容占位符 2"/>
          <p:cNvSpPr>
            <a:spLocks noGrp="1"/>
          </p:cNvSpPr>
          <p:nvPr>
            <p:custDataLst>
              <p:tags r:id="rId1"/>
            </p:custDataLst>
          </p:nvPr>
        </p:nvSpPr>
        <p:spPr>
          <a:xfrm>
            <a:off x="2663825" y="1241425"/>
            <a:ext cx="8676640" cy="8509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fontAlgn="auto">
              <a:lnSpc>
                <a:spcPct val="130000"/>
              </a:lnSpc>
              <a:buNone/>
            </a:pPr>
            <a:r>
              <a:rPr sz="2000" dirty="0">
                <a:latin typeface="微软雅黑" panose="020B0503020204020204" pitchFamily="34" charset="-122"/>
                <a:ea typeface="微软雅黑" panose="020B0503020204020204" pitchFamily="34" charset="-122"/>
                <a:cs typeface="微软雅黑" panose="020B0503020204020204" pitchFamily="34" charset="-122"/>
                <a:sym typeface="+mn-ea"/>
              </a:rPr>
              <a:t>实例 11.将Student_copy表中Sex字段设定默认值为“m”。</a:t>
            </a:r>
            <a:endParaRPr sz="20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16" name="组合 15"/>
          <p:cNvGrpSpPr/>
          <p:nvPr/>
        </p:nvGrpSpPr>
        <p:grpSpPr>
          <a:xfrm>
            <a:off x="595630" y="1257935"/>
            <a:ext cx="2013585" cy="672465"/>
            <a:chOff x="3394" y="2862"/>
            <a:chExt cx="3171" cy="1059"/>
          </a:xfrm>
        </p:grpSpPr>
        <p:sp>
          <p:nvSpPr>
            <p:cNvPr id="17" name="任意多边形 16"/>
            <p:cNvSpPr/>
            <p:nvPr>
              <p:custDataLst>
                <p:tags r:id="rId2"/>
              </p:custDataLst>
            </p:nvPr>
          </p:nvSpPr>
          <p:spPr>
            <a:xfrm>
              <a:off x="3459" y="2927"/>
              <a:ext cx="3106" cy="985"/>
            </a:xfrm>
            <a:custGeom>
              <a:avLst/>
              <a:gdLst>
                <a:gd name="connsiteX0" fmla="*/ 0 w 3106"/>
                <a:gd name="connsiteY0" fmla="*/ 1129 h 1129"/>
                <a:gd name="connsiteX1" fmla="*/ 35 w 3106"/>
                <a:gd name="connsiteY1" fmla="*/ 26 h 1129"/>
                <a:gd name="connsiteX2" fmla="*/ 3106 w 3106"/>
                <a:gd name="connsiteY2" fmla="*/ 0 h 1129"/>
                <a:gd name="connsiteX3" fmla="*/ 2153 w 3106"/>
                <a:gd name="connsiteY3" fmla="*/ 1129 h 1129"/>
                <a:gd name="connsiteX4" fmla="*/ 0 w 3106"/>
                <a:gd name="connsiteY4" fmla="*/ 1129 h 1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 h="1129">
                  <a:moveTo>
                    <a:pt x="0" y="1129"/>
                  </a:moveTo>
                  <a:lnTo>
                    <a:pt x="35" y="26"/>
                  </a:lnTo>
                  <a:lnTo>
                    <a:pt x="3106" y="0"/>
                  </a:lnTo>
                  <a:lnTo>
                    <a:pt x="2153" y="1129"/>
                  </a:lnTo>
                  <a:lnTo>
                    <a:pt x="0" y="1129"/>
                  </a:lnTo>
                  <a:close/>
                </a:path>
              </a:pathLst>
            </a:custGeom>
            <a:solidFill>
              <a:schemeClr val="bg1"/>
            </a:solidFill>
            <a:ln>
              <a:solidFill>
                <a:srgbClr val="47AC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9" name="任意多边形 18"/>
            <p:cNvSpPr/>
            <p:nvPr>
              <p:custDataLst>
                <p:tags r:id="rId3"/>
              </p:custDataLst>
            </p:nvPr>
          </p:nvSpPr>
          <p:spPr>
            <a:xfrm>
              <a:off x="3394" y="2862"/>
              <a:ext cx="3106" cy="985"/>
            </a:xfrm>
            <a:custGeom>
              <a:avLst/>
              <a:gdLst>
                <a:gd name="connsiteX0" fmla="*/ 0 w 3106"/>
                <a:gd name="connsiteY0" fmla="*/ 1129 h 1129"/>
                <a:gd name="connsiteX1" fmla="*/ 35 w 3106"/>
                <a:gd name="connsiteY1" fmla="*/ 26 h 1129"/>
                <a:gd name="connsiteX2" fmla="*/ 3106 w 3106"/>
                <a:gd name="connsiteY2" fmla="*/ 0 h 1129"/>
                <a:gd name="connsiteX3" fmla="*/ 2153 w 3106"/>
                <a:gd name="connsiteY3" fmla="*/ 1129 h 1129"/>
                <a:gd name="connsiteX4" fmla="*/ 0 w 3106"/>
                <a:gd name="connsiteY4" fmla="*/ 1129 h 1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 h="1129">
                  <a:moveTo>
                    <a:pt x="0" y="1129"/>
                  </a:moveTo>
                  <a:lnTo>
                    <a:pt x="35" y="26"/>
                  </a:lnTo>
                  <a:lnTo>
                    <a:pt x="3106" y="0"/>
                  </a:lnTo>
                  <a:lnTo>
                    <a:pt x="2153" y="1129"/>
                  </a:lnTo>
                  <a:lnTo>
                    <a:pt x="0" y="1129"/>
                  </a:lnTo>
                  <a:close/>
                </a:path>
              </a:pathLst>
            </a:custGeom>
            <a:solidFill>
              <a:srgbClr val="0866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案例</a:t>
              </a:r>
              <a:r>
                <a:rPr lang="en-US" altLang="zh-CN"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11</a:t>
              </a:r>
              <a:r>
                <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20" name="肘形连接符 19"/>
            <p:cNvCxnSpPr/>
            <p:nvPr>
              <p:custDataLst>
                <p:tags r:id="rId4"/>
              </p:custDataLst>
            </p:nvPr>
          </p:nvCxnSpPr>
          <p:spPr>
            <a:xfrm rot="16200000" flipH="1">
              <a:off x="3075" y="3401"/>
              <a:ext cx="1037" cy="5"/>
            </a:xfrm>
            <a:prstGeom prst="bentConnector5">
              <a:avLst>
                <a:gd name="adj1" fmla="val -38669"/>
                <a:gd name="adj2" fmla="val 288500000"/>
                <a:gd name="adj3" fmla="val 145226"/>
              </a:avLst>
            </a:prstGeom>
            <a:ln>
              <a:gradFill>
                <a:gsLst>
                  <a:gs pos="9000">
                    <a:srgbClr val="086693"/>
                  </a:gs>
                  <a:gs pos="100000">
                    <a:schemeClr val="bg1"/>
                  </a:gs>
                  <a:gs pos="31000">
                    <a:schemeClr val="accent1">
                      <a:lumMod val="45000"/>
                      <a:lumOff val="55000"/>
                    </a:schemeClr>
                  </a:gs>
                  <a:gs pos="50000">
                    <a:schemeClr val="accent1">
                      <a:lumMod val="45000"/>
                      <a:lumOff val="55000"/>
                    </a:schemeClr>
                  </a:gs>
                  <a:gs pos="78000">
                    <a:schemeClr val="accent1">
                      <a:lumMod val="30000"/>
                      <a:lumOff val="70000"/>
                    </a:schemeClr>
                  </a:gs>
                </a:gsLst>
                <a:lin ang="5220000" scaled="0"/>
              </a:gradFill>
            </a:ln>
          </p:spPr>
          <p:style>
            <a:lnRef idx="1">
              <a:schemeClr val="accent1"/>
            </a:lnRef>
            <a:fillRef idx="0">
              <a:schemeClr val="accent1"/>
            </a:fillRef>
            <a:effectRef idx="0">
              <a:schemeClr val="accent1"/>
            </a:effectRef>
            <a:fontRef idx="minor">
              <a:schemeClr val="tx1"/>
            </a:fontRef>
          </p:style>
        </p:cxnSp>
      </p:grpSp>
      <p:sp>
        <p:nvSpPr>
          <p:cNvPr id="22" name="文本框 21"/>
          <p:cNvSpPr txBox="1"/>
          <p:nvPr>
            <p:custDataLst>
              <p:tags r:id="rId5"/>
            </p:custDataLst>
          </p:nvPr>
        </p:nvSpPr>
        <p:spPr>
          <a:xfrm>
            <a:off x="485140" y="2340610"/>
            <a:ext cx="10937240" cy="460375"/>
          </a:xfrm>
          <a:prstGeom prst="rect">
            <a:avLst/>
          </a:prstGeom>
          <a:noFill/>
        </p:spPr>
        <p:txBody>
          <a:bodyPr wrap="square" rtlCol="0" anchor="t">
            <a:spAutoFit/>
          </a:bodyPr>
          <a:p>
            <a:r>
              <a:rPr lang="zh-CN" altLang="en-US" sz="2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步骤：</a:t>
            </a:r>
            <a:r>
              <a:rPr lang="zh-CN" altLang="en-US" sz="20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ALTER TABLE student_copy Alter Sex Set Default 'm' ; </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00" name="文本框 99"/>
          <p:cNvSpPr txBox="1"/>
          <p:nvPr/>
        </p:nvSpPr>
        <p:spPr>
          <a:xfrm>
            <a:off x="595630" y="6249670"/>
            <a:ext cx="7385050" cy="306705"/>
          </a:xfrm>
          <a:prstGeom prst="rect">
            <a:avLst/>
          </a:prstGeom>
          <a:noFill/>
          <a:ln w="9525">
            <a:noFill/>
          </a:ln>
        </p:spPr>
        <p:txBody>
          <a:bodyPr wrap="square">
            <a:spAutoFit/>
          </a:bodyPr>
          <a:p>
            <a:pPr marL="285750" indent="-285750">
              <a:buFont typeface="Wingdings" panose="05000000000000000000" charset="0"/>
              <a:buChar char="Ø"/>
            </a:pPr>
            <a:r>
              <a:rPr sz="1400" b="0">
                <a:solidFill>
                  <a:srgbClr val="000000"/>
                </a:solidFill>
              </a:rPr>
              <a:t>通过查看Student_copy表的结构，可以看到Sex字段的默认值已经设置好。</a:t>
            </a:r>
            <a:endParaRPr sz="1400" b="0">
              <a:solidFill>
                <a:srgbClr val="000000"/>
              </a:solidFill>
            </a:endParaRPr>
          </a:p>
        </p:txBody>
      </p:sp>
      <p:pic>
        <p:nvPicPr>
          <p:cNvPr id="863" name="图片 863"/>
          <p:cNvPicPr>
            <a:picLocks noChangeAspect="1"/>
          </p:cNvPicPr>
          <p:nvPr>
            <p:custDataLst>
              <p:tags r:id="rId6"/>
            </p:custDataLst>
          </p:nvPr>
        </p:nvPicPr>
        <p:blipFill>
          <a:blip r:embed="rId7"/>
          <a:stretch>
            <a:fillRect/>
          </a:stretch>
        </p:blipFill>
        <p:spPr>
          <a:xfrm>
            <a:off x="911225" y="3210560"/>
            <a:ext cx="6543040" cy="2858770"/>
          </a:xfrm>
          <a:prstGeom prst="rect">
            <a:avLst/>
          </a:prstGeom>
        </p:spPr>
      </p:pic>
      <p:pic>
        <p:nvPicPr>
          <p:cNvPr id="3" name="图片 863"/>
          <p:cNvPicPr>
            <a:picLocks noChangeAspect="1"/>
          </p:cNvPicPr>
          <p:nvPr>
            <p:custDataLst>
              <p:tags r:id="rId8"/>
            </p:custDataLst>
          </p:nvPr>
        </p:nvPicPr>
        <p:blipFill>
          <a:blip r:embed="rId9"/>
          <a:stretch>
            <a:fillRect/>
          </a:stretch>
        </p:blipFill>
        <p:spPr>
          <a:xfrm>
            <a:off x="595630" y="3303905"/>
            <a:ext cx="6318885" cy="27609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50">
        <p:pull/>
      </p:transition>
    </mc:Choice>
    <mc:Fallback>
      <p:transition spd="med">
        <p:pull/>
      </p:transition>
    </mc:Fallback>
  </mc:AlternateContent>
  <p:timing>
    <p:tnLst>
      <p:par>
        <p:cTn id="1" dur="indefinite" restart="never" nodeType="tmRoot"/>
      </p:par>
    </p:tnLst>
    <p:bldLst>
      <p:bldP spid="2" grpId="0"/>
      <p:bldP spid="15" grpId="0" bldLvl="0" animBg="1"/>
      <p:bldP spid="14" grpId="0" bldLvl="0" animBg="1"/>
      <p:bldP spid="2" grpId="1"/>
      <p:bldP spid="15" grpId="1" animBg="1"/>
      <p:bldP spid="14" grpId="1" animBg="1"/>
      <p:bldP spid="6" grpId="0" bldLvl="0" animBg="1"/>
      <p:bldP spid="6" grpId="1" animBg="1"/>
      <p:bldP spid="13" grpId="0"/>
      <p:bldP spid="13" grpId="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3363595"/>
            <a:ext cx="12192000" cy="3275330"/>
          </a:xfrm>
          <a:prstGeom prst="rect">
            <a:avLst/>
          </a:prstGeom>
          <a:solidFill>
            <a:srgbClr val="C3E4F2">
              <a:alpha val="17000"/>
            </a:srgbClr>
          </a:solidFill>
          <a:ln>
            <a:noFill/>
          </a:ln>
          <a:effectLst>
            <a:glow>
              <a:schemeClr val="accent1">
                <a:alpha val="55000"/>
              </a:schemeClr>
            </a:glow>
            <a:outerShdw blurRad="1143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a:xfrm>
            <a:off x="231140" y="377190"/>
            <a:ext cx="9638665" cy="454025"/>
          </a:xfrm>
        </p:spPr>
        <p:txBody>
          <a:bodyPr>
            <a:normAutofit fontScale="90000"/>
          </a:bodyPr>
          <a:lstStyle/>
          <a:p>
            <a:pPr marL="0" lvl="0" indent="0" algn="just"/>
            <a:r>
              <a:rPr lang="zh-CN" sz="3110" b="1" dirty="0">
                <a:latin typeface="微软雅黑" panose="020B0503020204020204" pitchFamily="34" charset="-122"/>
                <a:ea typeface="微软雅黑" panose="020B0503020204020204" pitchFamily="34" charset="-122"/>
                <a:cs typeface="微软雅黑" panose="020B0503020204020204" pitchFamily="34" charset="-122"/>
                <a:sym typeface="+mn-ea"/>
              </a:rPr>
              <a:t>八、</a:t>
            </a:r>
            <a:r>
              <a:rPr sz="3110" b="1" dirty="0">
                <a:latin typeface="微软雅黑" panose="020B0503020204020204" pitchFamily="34" charset="-122"/>
                <a:ea typeface="微软雅黑" panose="020B0503020204020204" pitchFamily="34" charset="-122"/>
                <a:cs typeface="微软雅黑" panose="020B0503020204020204" pitchFamily="34" charset="-122"/>
                <a:sym typeface="+mn-ea"/>
              </a:rPr>
              <a:t>修改表</a:t>
            </a:r>
            <a:r>
              <a:rPr lang="zh-CN" sz="3110" b="1" dirty="0">
                <a:latin typeface="微软雅黑" panose="020B0503020204020204" pitchFamily="34" charset="-122"/>
                <a:ea typeface="微软雅黑" panose="020B0503020204020204" pitchFamily="34" charset="-122"/>
                <a:cs typeface="微软雅黑" panose="020B0503020204020204" pitchFamily="34" charset="-122"/>
                <a:sym typeface="+mn-ea"/>
              </a:rPr>
              <a:t>的约束</a:t>
            </a:r>
            <a:endParaRPr lang="zh-CN" sz="311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等腰三角形 13"/>
          <p:cNvSpPr/>
          <p:nvPr/>
        </p:nvSpPr>
        <p:spPr>
          <a:xfrm rot="20940000">
            <a:off x="384238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413702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cxnSp>
        <p:nvCxnSpPr>
          <p:cNvPr id="12" name="直接连接符 11"/>
          <p:cNvCxnSpPr/>
          <p:nvPr/>
        </p:nvCxnSpPr>
        <p:spPr>
          <a:xfrm flipV="1">
            <a:off x="266700" y="885190"/>
            <a:ext cx="3876675" cy="1905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13" name="内容占位符 2"/>
          <p:cNvSpPr>
            <a:spLocks noGrp="1"/>
          </p:cNvSpPr>
          <p:nvPr>
            <p:custDataLst>
              <p:tags r:id="rId1"/>
            </p:custDataLst>
          </p:nvPr>
        </p:nvSpPr>
        <p:spPr>
          <a:xfrm>
            <a:off x="2567940" y="1080135"/>
            <a:ext cx="9121775" cy="8509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fontAlgn="auto">
              <a:lnSpc>
                <a:spcPct val="130000"/>
              </a:lnSpc>
              <a:buNone/>
            </a:pPr>
            <a:r>
              <a:rPr sz="2000" dirty="0">
                <a:latin typeface="微软雅黑" panose="020B0503020204020204" pitchFamily="34" charset="-122"/>
                <a:ea typeface="微软雅黑" panose="020B0503020204020204" pitchFamily="34" charset="-122"/>
                <a:cs typeface="微软雅黑" panose="020B0503020204020204" pitchFamily="34" charset="-122"/>
                <a:sym typeface="+mn-ea"/>
              </a:rPr>
              <a:t>删除Student_copy表中的外键，然后为Student_copy表ClassNo字段重新创建外键FK_class_student，该外键的对应主键为Class_new表中的ClassNo字段。</a:t>
            </a:r>
            <a:endParaRPr sz="20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16" name="组合 15"/>
          <p:cNvGrpSpPr/>
          <p:nvPr/>
        </p:nvGrpSpPr>
        <p:grpSpPr>
          <a:xfrm>
            <a:off x="595630" y="1257935"/>
            <a:ext cx="2013585" cy="672465"/>
            <a:chOff x="3394" y="2862"/>
            <a:chExt cx="3171" cy="1059"/>
          </a:xfrm>
        </p:grpSpPr>
        <p:sp>
          <p:nvSpPr>
            <p:cNvPr id="17" name="任意多边形 16"/>
            <p:cNvSpPr/>
            <p:nvPr>
              <p:custDataLst>
                <p:tags r:id="rId2"/>
              </p:custDataLst>
            </p:nvPr>
          </p:nvSpPr>
          <p:spPr>
            <a:xfrm>
              <a:off x="3459" y="2927"/>
              <a:ext cx="3106" cy="985"/>
            </a:xfrm>
            <a:custGeom>
              <a:avLst/>
              <a:gdLst>
                <a:gd name="connsiteX0" fmla="*/ 0 w 3106"/>
                <a:gd name="connsiteY0" fmla="*/ 1129 h 1129"/>
                <a:gd name="connsiteX1" fmla="*/ 35 w 3106"/>
                <a:gd name="connsiteY1" fmla="*/ 26 h 1129"/>
                <a:gd name="connsiteX2" fmla="*/ 3106 w 3106"/>
                <a:gd name="connsiteY2" fmla="*/ 0 h 1129"/>
                <a:gd name="connsiteX3" fmla="*/ 2153 w 3106"/>
                <a:gd name="connsiteY3" fmla="*/ 1129 h 1129"/>
                <a:gd name="connsiteX4" fmla="*/ 0 w 3106"/>
                <a:gd name="connsiteY4" fmla="*/ 1129 h 1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 h="1129">
                  <a:moveTo>
                    <a:pt x="0" y="1129"/>
                  </a:moveTo>
                  <a:lnTo>
                    <a:pt x="35" y="26"/>
                  </a:lnTo>
                  <a:lnTo>
                    <a:pt x="3106" y="0"/>
                  </a:lnTo>
                  <a:lnTo>
                    <a:pt x="2153" y="1129"/>
                  </a:lnTo>
                  <a:lnTo>
                    <a:pt x="0" y="1129"/>
                  </a:lnTo>
                  <a:close/>
                </a:path>
              </a:pathLst>
            </a:custGeom>
            <a:solidFill>
              <a:schemeClr val="bg1"/>
            </a:solidFill>
            <a:ln>
              <a:solidFill>
                <a:srgbClr val="47AC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9" name="任意多边形 18"/>
            <p:cNvSpPr/>
            <p:nvPr>
              <p:custDataLst>
                <p:tags r:id="rId3"/>
              </p:custDataLst>
            </p:nvPr>
          </p:nvSpPr>
          <p:spPr>
            <a:xfrm>
              <a:off x="3394" y="2862"/>
              <a:ext cx="3106" cy="985"/>
            </a:xfrm>
            <a:custGeom>
              <a:avLst/>
              <a:gdLst>
                <a:gd name="connsiteX0" fmla="*/ 0 w 3106"/>
                <a:gd name="connsiteY0" fmla="*/ 1129 h 1129"/>
                <a:gd name="connsiteX1" fmla="*/ 35 w 3106"/>
                <a:gd name="connsiteY1" fmla="*/ 26 h 1129"/>
                <a:gd name="connsiteX2" fmla="*/ 3106 w 3106"/>
                <a:gd name="connsiteY2" fmla="*/ 0 h 1129"/>
                <a:gd name="connsiteX3" fmla="*/ 2153 w 3106"/>
                <a:gd name="connsiteY3" fmla="*/ 1129 h 1129"/>
                <a:gd name="connsiteX4" fmla="*/ 0 w 3106"/>
                <a:gd name="connsiteY4" fmla="*/ 1129 h 1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 h="1129">
                  <a:moveTo>
                    <a:pt x="0" y="1129"/>
                  </a:moveTo>
                  <a:lnTo>
                    <a:pt x="35" y="26"/>
                  </a:lnTo>
                  <a:lnTo>
                    <a:pt x="3106" y="0"/>
                  </a:lnTo>
                  <a:lnTo>
                    <a:pt x="2153" y="1129"/>
                  </a:lnTo>
                  <a:lnTo>
                    <a:pt x="0" y="1129"/>
                  </a:lnTo>
                  <a:close/>
                </a:path>
              </a:pathLst>
            </a:custGeom>
            <a:solidFill>
              <a:srgbClr val="0866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案例</a:t>
              </a:r>
              <a:r>
                <a:rPr lang="en-US" altLang="zh-CN"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20" name="肘形连接符 19"/>
            <p:cNvCxnSpPr/>
            <p:nvPr>
              <p:custDataLst>
                <p:tags r:id="rId4"/>
              </p:custDataLst>
            </p:nvPr>
          </p:nvCxnSpPr>
          <p:spPr>
            <a:xfrm rot="16200000" flipH="1">
              <a:off x="3075" y="3401"/>
              <a:ext cx="1037" cy="5"/>
            </a:xfrm>
            <a:prstGeom prst="bentConnector5">
              <a:avLst>
                <a:gd name="adj1" fmla="val -38669"/>
                <a:gd name="adj2" fmla="val 288500000"/>
                <a:gd name="adj3" fmla="val 145226"/>
              </a:avLst>
            </a:prstGeom>
            <a:ln>
              <a:gradFill>
                <a:gsLst>
                  <a:gs pos="9000">
                    <a:srgbClr val="086693"/>
                  </a:gs>
                  <a:gs pos="100000">
                    <a:schemeClr val="bg1"/>
                  </a:gs>
                  <a:gs pos="31000">
                    <a:schemeClr val="accent1">
                      <a:lumMod val="45000"/>
                      <a:lumOff val="55000"/>
                    </a:schemeClr>
                  </a:gs>
                  <a:gs pos="50000">
                    <a:schemeClr val="accent1">
                      <a:lumMod val="45000"/>
                      <a:lumOff val="55000"/>
                    </a:schemeClr>
                  </a:gs>
                  <a:gs pos="78000">
                    <a:schemeClr val="accent1">
                      <a:lumMod val="30000"/>
                      <a:lumOff val="70000"/>
                    </a:schemeClr>
                  </a:gs>
                </a:gsLst>
                <a:lin ang="5220000" scaled="0"/>
              </a:gradFill>
            </a:ln>
          </p:spPr>
          <p:style>
            <a:lnRef idx="1">
              <a:schemeClr val="accent1"/>
            </a:lnRef>
            <a:fillRef idx="0">
              <a:schemeClr val="accent1"/>
            </a:fillRef>
            <a:effectRef idx="0">
              <a:schemeClr val="accent1"/>
            </a:effectRef>
            <a:fontRef idx="minor">
              <a:schemeClr val="tx1"/>
            </a:fontRef>
          </p:style>
        </p:cxnSp>
      </p:grpSp>
      <p:sp>
        <p:nvSpPr>
          <p:cNvPr id="22" name="文本框 21"/>
          <p:cNvSpPr txBox="1"/>
          <p:nvPr>
            <p:custDataLst>
              <p:tags r:id="rId5"/>
            </p:custDataLst>
          </p:nvPr>
        </p:nvSpPr>
        <p:spPr>
          <a:xfrm>
            <a:off x="595630" y="2372360"/>
            <a:ext cx="10937240" cy="2430145"/>
          </a:xfrm>
          <a:prstGeom prst="rect">
            <a:avLst/>
          </a:prstGeom>
          <a:noFill/>
        </p:spPr>
        <p:txBody>
          <a:bodyPr wrap="square" rtlCol="0" anchor="t">
            <a:spAutoFit/>
          </a:bodyPr>
          <a:p>
            <a:r>
              <a:rPr lang="zh-CN" altLang="en-US" sz="2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步骤一：</a:t>
            </a:r>
            <a:r>
              <a:rPr lang="zh-CN" altLang="en-US"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删除外键Student_copy。</a:t>
            </a:r>
            <a:endParaRPr lang="zh-CN" altLang="en-US" sz="24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r>
              <a:rPr lang="zh-CN" altLang="en-US" sz="20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ALTER TABLE student_copy drop KEY FK_class_stu ; </a:t>
            </a:r>
            <a:endParaRPr lang="zh-CN" altLang="en-US" sz="20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endParaRPr lang="zh-CN" altLang="en-US" sz="2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r>
              <a:rPr lang="zh-CN" altLang="en-US" sz="2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步骤二</a:t>
            </a:r>
            <a:r>
              <a:rPr lang="zh-CN" altLang="en-US" sz="20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为Student_copy表ClassNo字段重新创建外键FK_class_student，该外键的对应主键为Class_new表中的ClassNo字段</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r>
              <a:rPr lang="zh-CN" altLang="en-US" sz="20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ALTER TABLE student_copy Add Constraint FK_class_student  Foreign Key(ClassNo) References Class_new (ClassNo) ; </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med" p14:dur="750">
        <p:pull/>
      </p:transition>
    </mc:Choice>
    <mc:Fallback>
      <p:transition spd="med">
        <p:pull/>
      </p:transition>
    </mc:Fallback>
  </mc:AlternateContent>
  <p:timing>
    <p:tnLst>
      <p:par>
        <p:cTn id="1" dur="indefinite" restart="never" nodeType="tmRoot"/>
      </p:par>
    </p:tnLst>
    <p:bldLst>
      <p:bldP spid="2" grpId="0"/>
      <p:bldP spid="15" grpId="0" bldLvl="0" animBg="1"/>
      <p:bldP spid="14" grpId="0" bldLvl="0" animBg="1"/>
      <p:bldP spid="2" grpId="1"/>
      <p:bldP spid="15" grpId="1" animBg="1"/>
      <p:bldP spid="14" grpId="1" animBg="1"/>
      <p:bldP spid="6" grpId="0" bldLvl="0" animBg="1"/>
      <p:bldP spid="6" grpId="1" animBg="1"/>
      <p:bldP spid="13" grpId="0"/>
      <p:bldP spid="13" grpId="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3363595"/>
            <a:ext cx="12192000" cy="3275330"/>
          </a:xfrm>
          <a:prstGeom prst="rect">
            <a:avLst/>
          </a:prstGeom>
          <a:solidFill>
            <a:srgbClr val="C3E4F2">
              <a:alpha val="17000"/>
            </a:srgbClr>
          </a:solidFill>
          <a:ln>
            <a:noFill/>
          </a:ln>
          <a:effectLst>
            <a:glow>
              <a:schemeClr val="accent1">
                <a:alpha val="55000"/>
              </a:schemeClr>
            </a:glow>
            <a:outerShdw blurRad="1143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a:xfrm>
            <a:off x="231140" y="377190"/>
            <a:ext cx="9638665" cy="454025"/>
          </a:xfrm>
        </p:spPr>
        <p:txBody>
          <a:bodyPr>
            <a:normAutofit fontScale="90000"/>
          </a:bodyPr>
          <a:lstStyle/>
          <a:p>
            <a:pPr marL="0" lvl="0" indent="0" algn="just"/>
            <a:r>
              <a:rPr lang="zh-CN" sz="3110" b="1" dirty="0">
                <a:latin typeface="微软雅黑" panose="020B0503020204020204" pitchFamily="34" charset="-122"/>
                <a:ea typeface="微软雅黑" panose="020B0503020204020204" pitchFamily="34" charset="-122"/>
                <a:cs typeface="微软雅黑" panose="020B0503020204020204" pitchFamily="34" charset="-122"/>
                <a:sym typeface="+mn-ea"/>
              </a:rPr>
              <a:t>八、</a:t>
            </a:r>
            <a:r>
              <a:rPr sz="3110" b="1" dirty="0">
                <a:latin typeface="微软雅黑" panose="020B0503020204020204" pitchFamily="34" charset="-122"/>
                <a:ea typeface="微软雅黑" panose="020B0503020204020204" pitchFamily="34" charset="-122"/>
                <a:cs typeface="微软雅黑" panose="020B0503020204020204" pitchFamily="34" charset="-122"/>
                <a:sym typeface="+mn-ea"/>
              </a:rPr>
              <a:t>修改表</a:t>
            </a:r>
            <a:r>
              <a:rPr lang="zh-CN" sz="3110" b="1" dirty="0">
                <a:latin typeface="微软雅黑" panose="020B0503020204020204" pitchFamily="34" charset="-122"/>
                <a:ea typeface="微软雅黑" panose="020B0503020204020204" pitchFamily="34" charset="-122"/>
                <a:cs typeface="微软雅黑" panose="020B0503020204020204" pitchFamily="34" charset="-122"/>
                <a:sym typeface="+mn-ea"/>
              </a:rPr>
              <a:t>的约束</a:t>
            </a:r>
            <a:endParaRPr lang="zh-CN" sz="311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等腰三角形 13"/>
          <p:cNvSpPr/>
          <p:nvPr/>
        </p:nvSpPr>
        <p:spPr>
          <a:xfrm rot="20940000">
            <a:off x="384238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413702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cxnSp>
        <p:nvCxnSpPr>
          <p:cNvPr id="12" name="直接连接符 11"/>
          <p:cNvCxnSpPr/>
          <p:nvPr/>
        </p:nvCxnSpPr>
        <p:spPr>
          <a:xfrm flipV="1">
            <a:off x="266700" y="885190"/>
            <a:ext cx="3876675" cy="1905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13" name="内容占位符 2"/>
          <p:cNvSpPr>
            <a:spLocks noGrp="1"/>
          </p:cNvSpPr>
          <p:nvPr>
            <p:custDataLst>
              <p:tags r:id="rId1"/>
            </p:custDataLst>
          </p:nvPr>
        </p:nvSpPr>
        <p:spPr>
          <a:xfrm>
            <a:off x="2567940" y="1080135"/>
            <a:ext cx="9121775" cy="8509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fontAlgn="auto">
              <a:lnSpc>
                <a:spcPct val="130000"/>
              </a:lnSpc>
              <a:buNone/>
            </a:pPr>
            <a:r>
              <a:rPr sz="2000" dirty="0">
                <a:latin typeface="微软雅黑" panose="020B0503020204020204" pitchFamily="34" charset="-122"/>
                <a:ea typeface="微软雅黑" panose="020B0503020204020204" pitchFamily="34" charset="-122"/>
                <a:cs typeface="微软雅黑" panose="020B0503020204020204" pitchFamily="34" charset="-122"/>
                <a:sym typeface="+mn-ea"/>
              </a:rPr>
              <a:t>删除Student_copy表中的外键，然后为Student_copy表ClassNo字段重新创建外键FK_class_student，该外键的对应主键为Class_new表中的ClassNo字段。</a:t>
            </a:r>
            <a:endParaRPr sz="20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16" name="组合 15"/>
          <p:cNvGrpSpPr/>
          <p:nvPr/>
        </p:nvGrpSpPr>
        <p:grpSpPr>
          <a:xfrm>
            <a:off x="595630" y="1257935"/>
            <a:ext cx="2013585" cy="672465"/>
            <a:chOff x="3394" y="2862"/>
            <a:chExt cx="3171" cy="1059"/>
          </a:xfrm>
        </p:grpSpPr>
        <p:sp>
          <p:nvSpPr>
            <p:cNvPr id="17" name="任意多边形 16"/>
            <p:cNvSpPr/>
            <p:nvPr>
              <p:custDataLst>
                <p:tags r:id="rId2"/>
              </p:custDataLst>
            </p:nvPr>
          </p:nvSpPr>
          <p:spPr>
            <a:xfrm>
              <a:off x="3459" y="2927"/>
              <a:ext cx="3106" cy="985"/>
            </a:xfrm>
            <a:custGeom>
              <a:avLst/>
              <a:gdLst>
                <a:gd name="connsiteX0" fmla="*/ 0 w 3106"/>
                <a:gd name="connsiteY0" fmla="*/ 1129 h 1129"/>
                <a:gd name="connsiteX1" fmla="*/ 35 w 3106"/>
                <a:gd name="connsiteY1" fmla="*/ 26 h 1129"/>
                <a:gd name="connsiteX2" fmla="*/ 3106 w 3106"/>
                <a:gd name="connsiteY2" fmla="*/ 0 h 1129"/>
                <a:gd name="connsiteX3" fmla="*/ 2153 w 3106"/>
                <a:gd name="connsiteY3" fmla="*/ 1129 h 1129"/>
                <a:gd name="connsiteX4" fmla="*/ 0 w 3106"/>
                <a:gd name="connsiteY4" fmla="*/ 1129 h 1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 h="1129">
                  <a:moveTo>
                    <a:pt x="0" y="1129"/>
                  </a:moveTo>
                  <a:lnTo>
                    <a:pt x="35" y="26"/>
                  </a:lnTo>
                  <a:lnTo>
                    <a:pt x="3106" y="0"/>
                  </a:lnTo>
                  <a:lnTo>
                    <a:pt x="2153" y="1129"/>
                  </a:lnTo>
                  <a:lnTo>
                    <a:pt x="0" y="1129"/>
                  </a:lnTo>
                  <a:close/>
                </a:path>
              </a:pathLst>
            </a:custGeom>
            <a:solidFill>
              <a:schemeClr val="bg1"/>
            </a:solidFill>
            <a:ln>
              <a:solidFill>
                <a:srgbClr val="47AC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9" name="任意多边形 18"/>
            <p:cNvSpPr/>
            <p:nvPr>
              <p:custDataLst>
                <p:tags r:id="rId3"/>
              </p:custDataLst>
            </p:nvPr>
          </p:nvSpPr>
          <p:spPr>
            <a:xfrm>
              <a:off x="3394" y="2862"/>
              <a:ext cx="3106" cy="985"/>
            </a:xfrm>
            <a:custGeom>
              <a:avLst/>
              <a:gdLst>
                <a:gd name="connsiteX0" fmla="*/ 0 w 3106"/>
                <a:gd name="connsiteY0" fmla="*/ 1129 h 1129"/>
                <a:gd name="connsiteX1" fmla="*/ 35 w 3106"/>
                <a:gd name="connsiteY1" fmla="*/ 26 h 1129"/>
                <a:gd name="connsiteX2" fmla="*/ 3106 w 3106"/>
                <a:gd name="connsiteY2" fmla="*/ 0 h 1129"/>
                <a:gd name="connsiteX3" fmla="*/ 2153 w 3106"/>
                <a:gd name="connsiteY3" fmla="*/ 1129 h 1129"/>
                <a:gd name="connsiteX4" fmla="*/ 0 w 3106"/>
                <a:gd name="connsiteY4" fmla="*/ 1129 h 1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 h="1129">
                  <a:moveTo>
                    <a:pt x="0" y="1129"/>
                  </a:moveTo>
                  <a:lnTo>
                    <a:pt x="35" y="26"/>
                  </a:lnTo>
                  <a:lnTo>
                    <a:pt x="3106" y="0"/>
                  </a:lnTo>
                  <a:lnTo>
                    <a:pt x="2153" y="1129"/>
                  </a:lnTo>
                  <a:lnTo>
                    <a:pt x="0" y="1129"/>
                  </a:lnTo>
                  <a:close/>
                </a:path>
              </a:pathLst>
            </a:custGeom>
            <a:solidFill>
              <a:srgbClr val="0866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案例</a:t>
              </a:r>
              <a:r>
                <a:rPr lang="en-US" altLang="zh-CN"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20" name="肘形连接符 19"/>
            <p:cNvCxnSpPr/>
            <p:nvPr>
              <p:custDataLst>
                <p:tags r:id="rId4"/>
              </p:custDataLst>
            </p:nvPr>
          </p:nvCxnSpPr>
          <p:spPr>
            <a:xfrm rot="16200000" flipH="1">
              <a:off x="3075" y="3401"/>
              <a:ext cx="1037" cy="5"/>
            </a:xfrm>
            <a:prstGeom prst="bentConnector5">
              <a:avLst>
                <a:gd name="adj1" fmla="val -38669"/>
                <a:gd name="adj2" fmla="val 288500000"/>
                <a:gd name="adj3" fmla="val 145226"/>
              </a:avLst>
            </a:prstGeom>
            <a:ln>
              <a:gradFill>
                <a:gsLst>
                  <a:gs pos="9000">
                    <a:srgbClr val="086693"/>
                  </a:gs>
                  <a:gs pos="100000">
                    <a:schemeClr val="bg1"/>
                  </a:gs>
                  <a:gs pos="31000">
                    <a:schemeClr val="accent1">
                      <a:lumMod val="45000"/>
                      <a:lumOff val="55000"/>
                    </a:schemeClr>
                  </a:gs>
                  <a:gs pos="50000">
                    <a:schemeClr val="accent1">
                      <a:lumMod val="45000"/>
                      <a:lumOff val="55000"/>
                    </a:schemeClr>
                  </a:gs>
                  <a:gs pos="78000">
                    <a:schemeClr val="accent1">
                      <a:lumMod val="30000"/>
                      <a:lumOff val="70000"/>
                    </a:schemeClr>
                  </a:gs>
                </a:gsLst>
                <a:lin ang="5220000" scaled="0"/>
              </a:gradFill>
            </a:ln>
          </p:spPr>
          <p:style>
            <a:lnRef idx="1">
              <a:schemeClr val="accent1"/>
            </a:lnRef>
            <a:fillRef idx="0">
              <a:schemeClr val="accent1"/>
            </a:fillRef>
            <a:effectRef idx="0">
              <a:schemeClr val="accent1"/>
            </a:effectRef>
            <a:fontRef idx="minor">
              <a:schemeClr val="tx1"/>
            </a:fontRef>
          </p:style>
        </p:cxnSp>
      </p:grpSp>
      <p:pic>
        <p:nvPicPr>
          <p:cNvPr id="864" name="图片 864"/>
          <p:cNvPicPr>
            <a:picLocks noChangeAspect="1"/>
          </p:cNvPicPr>
          <p:nvPr>
            <p:custDataLst>
              <p:tags r:id="rId5"/>
            </p:custDataLst>
          </p:nvPr>
        </p:nvPicPr>
        <p:blipFill>
          <a:blip r:embed="rId6"/>
          <a:stretch>
            <a:fillRect/>
          </a:stretch>
        </p:blipFill>
        <p:spPr>
          <a:xfrm>
            <a:off x="1028700" y="2392680"/>
            <a:ext cx="5984875" cy="3709670"/>
          </a:xfrm>
          <a:prstGeom prst="rect">
            <a:avLst/>
          </a:prstGeom>
        </p:spPr>
      </p:pic>
      <p:sp>
        <p:nvSpPr>
          <p:cNvPr id="100" name="文本框 99"/>
          <p:cNvSpPr txBox="1"/>
          <p:nvPr/>
        </p:nvSpPr>
        <p:spPr>
          <a:xfrm>
            <a:off x="696595" y="6212840"/>
            <a:ext cx="9317355" cy="306705"/>
          </a:xfrm>
          <a:prstGeom prst="rect">
            <a:avLst/>
          </a:prstGeom>
          <a:noFill/>
          <a:ln w="9525">
            <a:noFill/>
          </a:ln>
        </p:spPr>
        <p:txBody>
          <a:bodyPr wrap="square">
            <a:spAutoFit/>
          </a:bodyPr>
          <a:p>
            <a:pPr marL="266700" indent="-266700"/>
            <a:r>
              <a:rPr lang="en-US" sz="1400" b="0">
                <a:solidFill>
                  <a:srgbClr val="0C0C0C"/>
                </a:solidFill>
                <a:latin typeface="Wingdings" panose="05000000000000000000" charset="0"/>
                <a:ea typeface="等线" panose="02010600030101010101" charset="-122"/>
              </a:rPr>
              <a:t>Ø </a:t>
            </a:r>
            <a:r>
              <a:rPr lang="zh-CN" sz="1400" b="0">
                <a:solidFill>
                  <a:srgbClr val="0C0C0C"/>
                </a:solidFill>
                <a:ea typeface="等线" panose="02010600030101010101" charset="-122"/>
              </a:rPr>
              <a:t>通过查看</a:t>
            </a:r>
            <a:r>
              <a:rPr lang="zh-CN" sz="1400" b="0">
                <a:solidFill>
                  <a:srgbClr val="0C0C0C"/>
                </a:solidFill>
                <a:ea typeface="等线" panose="02010600030101010101" charset="-122"/>
                <a:cs typeface="MicrosoftYaHei" charset="0"/>
              </a:rPr>
              <a:t>Student_copy表的创建语句，外键约束FK_class_student已生成。</a:t>
            </a:r>
            <a:endParaRPr lang="zh-CN" altLang="en-US" sz="1400" b="0">
              <a:solidFill>
                <a:srgbClr val="0C0C0C"/>
              </a:solidFill>
              <a:ea typeface="等线" panose="02010600030101010101" charset="-122"/>
              <a:cs typeface="MicrosoftYaHei" charset="0"/>
            </a:endParaRPr>
          </a:p>
        </p:txBody>
      </p:sp>
      <p:pic>
        <p:nvPicPr>
          <p:cNvPr id="3" name="图片 864"/>
          <p:cNvPicPr>
            <a:picLocks noChangeAspect="1"/>
          </p:cNvPicPr>
          <p:nvPr>
            <p:custDataLst>
              <p:tags r:id="rId7"/>
            </p:custDataLst>
          </p:nvPr>
        </p:nvPicPr>
        <p:blipFill>
          <a:blip r:embed="rId8"/>
          <a:stretch>
            <a:fillRect/>
          </a:stretch>
        </p:blipFill>
        <p:spPr>
          <a:xfrm>
            <a:off x="827405" y="2442845"/>
            <a:ext cx="5756910" cy="35687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50">
        <p:pull/>
      </p:transition>
    </mc:Choice>
    <mc:Fallback>
      <p:transition spd="med">
        <p:pull/>
      </p:transition>
    </mc:Fallback>
  </mc:AlternateContent>
  <p:timing>
    <p:tnLst>
      <p:par>
        <p:cTn id="1" dur="indefinite" restart="never" nodeType="tmRoot"/>
      </p:par>
    </p:tnLst>
    <p:bldLst>
      <p:bldP spid="2" grpId="0"/>
      <p:bldP spid="15" grpId="0" bldLvl="0" animBg="1"/>
      <p:bldP spid="14" grpId="0" bldLvl="0" animBg="1"/>
      <p:bldP spid="2" grpId="1"/>
      <p:bldP spid="15" grpId="1" animBg="1"/>
      <p:bldP spid="14" grpId="1" animBg="1"/>
      <p:bldP spid="6" grpId="0" bldLvl="0" animBg="1"/>
      <p:bldP spid="6" grpId="1" animBg="1"/>
      <p:bldP spid="13" grpId="0"/>
      <p:bldP spid="13" grpId="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31140" y="377190"/>
            <a:ext cx="5864860" cy="454025"/>
          </a:xfrm>
        </p:spPr>
        <p:txBody>
          <a:bodyPr>
            <a:normAutofit fontScale="90000"/>
          </a:bodyPr>
          <a:lstStyle/>
          <a:p>
            <a:pPr lvl="0" algn="just"/>
            <a:r>
              <a:rPr lang="zh-CN" sz="3110" b="1" dirty="0">
                <a:latin typeface="微软雅黑" panose="020B0503020204020204" pitchFamily="34" charset="-122"/>
                <a:ea typeface="微软雅黑" panose="020B0503020204020204" pitchFamily="34" charset="-122"/>
                <a:cs typeface="微软雅黑" panose="020B0503020204020204" pitchFamily="34" charset="-122"/>
              </a:rPr>
              <a:t>九、</a:t>
            </a:r>
            <a:r>
              <a:rPr lang="zh-CN" sz="3110" b="1" dirty="0">
                <a:latin typeface="微软雅黑" panose="020B0503020204020204" pitchFamily="34" charset="-122"/>
                <a:ea typeface="微软雅黑" panose="020B0503020204020204" pitchFamily="34" charset="-122"/>
                <a:cs typeface="微软雅黑" panose="020B0503020204020204" pitchFamily="34" charset="-122"/>
                <a:sym typeface="+mn-ea"/>
              </a:rPr>
              <a:t>修改数据表储存引擎</a:t>
            </a:r>
            <a:endParaRPr lang="zh-CN" sz="3110" b="1"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4" name="等腰三角形 13"/>
          <p:cNvSpPr/>
          <p:nvPr/>
        </p:nvSpPr>
        <p:spPr>
          <a:xfrm rot="20940000">
            <a:off x="384238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413702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cxnSp>
        <p:nvCxnSpPr>
          <p:cNvPr id="12" name="直接连接符 11"/>
          <p:cNvCxnSpPr/>
          <p:nvPr/>
        </p:nvCxnSpPr>
        <p:spPr>
          <a:xfrm flipV="1">
            <a:off x="266700" y="885190"/>
            <a:ext cx="3876675" cy="19050"/>
          </a:xfrm>
          <a:prstGeom prst="line">
            <a:avLst/>
          </a:prstGeom>
          <a:ln w="41275"/>
        </p:spPr>
        <p:style>
          <a:lnRef idx="3">
            <a:schemeClr val="accent2"/>
          </a:lnRef>
          <a:fillRef idx="0">
            <a:schemeClr val="accent2"/>
          </a:fillRef>
          <a:effectRef idx="2">
            <a:schemeClr val="accent2"/>
          </a:effectRef>
          <a:fontRef idx="minor">
            <a:schemeClr val="tx1"/>
          </a:fontRef>
        </p:style>
      </p:cxnSp>
      <p:graphicFrame>
        <p:nvGraphicFramePr>
          <p:cNvPr id="5" name="表格 4"/>
          <p:cNvGraphicFramePr/>
          <p:nvPr/>
        </p:nvGraphicFramePr>
        <p:xfrm>
          <a:off x="6096000" y="2602230"/>
          <a:ext cx="0" cy="0"/>
        </p:xfrm>
        <a:graphic>
          <a:graphicData uri="http://schemas.openxmlformats.org/drawingml/2006/table">
            <a:tbl>
              <a:tblPr/>
              <a:tblGrid>
                <a:gridCol w="0"/>
                <a:gridCol w="0"/>
              </a:tblGrid>
              <a:tr h="0">
                <a:tc>
                  <a:txBody>
                    <a:bodyPr/>
                    <a:p>
                      <a:pPr indent="0">
                        <a:buNone/>
                      </a:pPr>
                      <a:endParaRPr lang="zh-CN" altLang="en-US" b="0"/>
                    </a:p>
                  </a:txBody>
                  <a:tcPr>
                    <a:lnL>
                      <a:noFill/>
                    </a:lnL>
                    <a:lnR>
                      <a:noFill/>
                    </a:lnR>
                    <a:lnT cap="flat">
                      <a:noFill/>
                    </a:lnT>
                    <a:lnB cap="flat">
                      <a:noFill/>
                    </a:lnB>
                    <a:lnTlToBr>
                      <a:noFill/>
                    </a:lnTlToBr>
                    <a:lnBlToTr>
                      <a:noFill/>
                    </a:lnBlToTr>
                    <a:noFill/>
                  </a:tcPr>
                </a:tc>
                <a:tc>
                  <a:txBody>
                    <a:bodyPr/>
                    <a:p>
                      <a:pPr>
                        <a:buNone/>
                      </a:pPr>
                      <a:endParaRPr lang="zh-CN" altLang="en-US"/>
                    </a:p>
                  </a:txBody>
                  <a:tcPr>
                    <a:lnL>
                      <a:noFill/>
                    </a:lnL>
                    <a:lnR>
                      <a:noFill/>
                    </a:lnR>
                    <a:lnT>
                      <a:noFill/>
                    </a:lnT>
                    <a:lnB cap="flat">
                      <a:noFill/>
                    </a:lnB>
                    <a:lnTlToBr>
                      <a:noFill/>
                    </a:lnTlToBr>
                    <a:lnBlToTr>
                      <a:noFill/>
                    </a:lnBlToTr>
                    <a:solidFill>
                      <a:srgbClr val="FFFFFF"/>
                    </a:solidFill>
                  </a:tcPr>
                </a:tc>
              </a:tr>
              <a:tr h="0">
                <a:tc>
                  <a:txBody>
                    <a:bodyPr/>
                    <a:p>
                      <a:pPr indent="0">
                        <a:buNone/>
                      </a:pPr>
                      <a:endParaRPr lang="zh-CN" altLang="en-US"/>
                    </a:p>
                  </a:txBody>
                  <a:tcPr>
                    <a:lnL>
                      <a:noFill/>
                    </a:lnL>
                    <a:lnR>
                      <a:noFill/>
                    </a:lnR>
                    <a:lnT cap="flat">
                      <a:noFill/>
                    </a:lnT>
                    <a:lnB cap="flat">
                      <a:noFill/>
                    </a:lnB>
                    <a:lnTlToBr>
                      <a:noFill/>
                    </a:lnTlToBr>
                    <a:lnBlToTr>
                      <a:noFill/>
                    </a:lnBlToTr>
                    <a:noFill/>
                  </a:tcPr>
                </a:tc>
                <a:tc>
                  <a:txBody>
                    <a:bodyPr/>
                    <a:p>
                      <a:pPr indent="0">
                        <a:buNone/>
                      </a:pPr>
                      <a:endParaRPr lang="zh-CN" altLang="en-US"/>
                    </a:p>
                  </a:txBody>
                  <a:tcPr>
                    <a:lnL>
                      <a:noFill/>
                    </a:lnL>
                    <a:lnR cap="flat">
                      <a:noFill/>
                    </a:lnR>
                    <a:lnT cap="flat">
                      <a:noFill/>
                    </a:lnT>
                    <a:lnB cap="flat">
                      <a:noFill/>
                    </a:lnB>
                    <a:lnTlToBr>
                      <a:noFill/>
                    </a:lnTlToBr>
                    <a:lnBlToTr>
                      <a:noFill/>
                    </a:lnBlToTr>
                    <a:noFill/>
                  </a:tcPr>
                </a:tc>
              </a:tr>
            </a:tbl>
          </a:graphicData>
        </a:graphic>
      </p:graphicFrame>
      <p:sp>
        <p:nvSpPr>
          <p:cNvPr id="8" name="文本框 7"/>
          <p:cNvSpPr txBox="1"/>
          <p:nvPr/>
        </p:nvSpPr>
        <p:spPr>
          <a:xfrm>
            <a:off x="958850" y="1308100"/>
            <a:ext cx="9675495" cy="645160"/>
          </a:xfrm>
          <a:prstGeom prst="rect">
            <a:avLst/>
          </a:prstGeom>
          <a:noFill/>
          <a:ln w="9525">
            <a:noFill/>
          </a:ln>
        </p:spPr>
        <p:txBody>
          <a:bodyPr wrap="square">
            <a:spAutoFit/>
          </a:bodyPr>
          <a:p>
            <a:pPr indent="0"/>
            <a:r>
              <a:rPr lang="zh-CN" b="1">
                <a:solidFill>
                  <a:srgbClr val="0C0C0C"/>
                </a:solidFill>
                <a:latin typeface="仿宋" panose="02010609060101010101" charset="-122"/>
                <a:ea typeface="仿宋" panose="02010609060101010101" charset="-122"/>
                <a:cs typeface="仿宋" panose="02010609060101010101" charset="-122"/>
              </a:rPr>
              <a:t>在</a:t>
            </a:r>
            <a:r>
              <a:rPr lang="en-US" b="1">
                <a:solidFill>
                  <a:srgbClr val="0C0C0C"/>
                </a:solidFill>
                <a:latin typeface="仿宋" panose="02010609060101010101" charset="-122"/>
                <a:ea typeface="仿宋" panose="02010609060101010101" charset="-122"/>
                <a:cs typeface="仿宋" panose="02010609060101010101" charset="-122"/>
              </a:rPr>
              <a:t>MySQL 5.1</a:t>
            </a:r>
            <a:r>
              <a:rPr lang="zh-CN" b="1">
                <a:solidFill>
                  <a:srgbClr val="0C0C0C"/>
                </a:solidFill>
                <a:latin typeface="仿宋" panose="02010609060101010101" charset="-122"/>
                <a:ea typeface="仿宋" panose="02010609060101010101" charset="-122"/>
                <a:cs typeface="仿宋" panose="02010609060101010101" charset="-122"/>
              </a:rPr>
              <a:t>之前的版本中，默认的搜索引擎是</a:t>
            </a:r>
            <a:r>
              <a:rPr lang="en-US" b="1">
                <a:solidFill>
                  <a:srgbClr val="0C0C0C"/>
                </a:solidFill>
                <a:latin typeface="仿宋" panose="02010609060101010101" charset="-122"/>
                <a:ea typeface="仿宋" panose="02010609060101010101" charset="-122"/>
                <a:cs typeface="仿宋" panose="02010609060101010101" charset="-122"/>
              </a:rPr>
              <a:t>MyISAM</a:t>
            </a:r>
            <a:r>
              <a:rPr lang="zh-CN" b="1">
                <a:solidFill>
                  <a:srgbClr val="0C0C0C"/>
                </a:solidFill>
                <a:latin typeface="仿宋" panose="02010609060101010101" charset="-122"/>
                <a:ea typeface="仿宋" panose="02010609060101010101" charset="-122"/>
                <a:cs typeface="仿宋" panose="02010609060101010101" charset="-122"/>
              </a:rPr>
              <a:t>，从</a:t>
            </a:r>
            <a:r>
              <a:rPr lang="en-US" b="1">
                <a:solidFill>
                  <a:srgbClr val="0C0C0C"/>
                </a:solidFill>
                <a:latin typeface="仿宋" panose="02010609060101010101" charset="-122"/>
                <a:ea typeface="仿宋" panose="02010609060101010101" charset="-122"/>
                <a:cs typeface="仿宋" panose="02010609060101010101" charset="-122"/>
              </a:rPr>
              <a:t>MySQL 5.5</a:t>
            </a:r>
            <a:r>
              <a:rPr lang="zh-CN" b="1">
                <a:solidFill>
                  <a:srgbClr val="0C0C0C"/>
                </a:solidFill>
                <a:latin typeface="仿宋" panose="02010609060101010101" charset="-122"/>
                <a:ea typeface="仿宋" panose="02010609060101010101" charset="-122"/>
                <a:cs typeface="仿宋" panose="02010609060101010101" charset="-122"/>
              </a:rPr>
              <a:t>之后的版本中，默认的搜索引擎变更为</a:t>
            </a:r>
            <a:r>
              <a:rPr lang="en-US" b="1">
                <a:solidFill>
                  <a:srgbClr val="0C0C0C"/>
                </a:solidFill>
                <a:latin typeface="仿宋" panose="02010609060101010101" charset="-122"/>
                <a:ea typeface="仿宋" panose="02010609060101010101" charset="-122"/>
                <a:cs typeface="仿宋" panose="02010609060101010101" charset="-122"/>
              </a:rPr>
              <a:t>InnoDB</a:t>
            </a:r>
            <a:endParaRPr lang="en-US" altLang="en-US" b="1">
              <a:solidFill>
                <a:srgbClr val="0C0C0C"/>
              </a:solidFill>
              <a:latin typeface="仿宋" panose="02010609060101010101" charset="-122"/>
              <a:ea typeface="仿宋" panose="02010609060101010101" charset="-122"/>
              <a:cs typeface="仿宋" panose="02010609060101010101" charset="-122"/>
            </a:endParaRPr>
          </a:p>
        </p:txBody>
      </p:sp>
      <p:grpSp>
        <p:nvGrpSpPr>
          <p:cNvPr id="420" name="组合 420"/>
          <p:cNvGrpSpPr/>
          <p:nvPr/>
        </p:nvGrpSpPr>
        <p:grpSpPr>
          <a:xfrm>
            <a:off x="958850" y="2270125"/>
            <a:ext cx="9185910" cy="960120"/>
            <a:chOff x="-7823" y="0"/>
            <a:chExt cx="5256098" cy="270688"/>
          </a:xfrm>
        </p:grpSpPr>
        <p:sp>
          <p:nvSpPr>
            <p:cNvPr id="426" name="文本框 2"/>
            <p:cNvSpPr txBox="1">
              <a:spLocks noChangeArrowheads="1"/>
            </p:cNvSpPr>
            <p:nvPr>
              <p:custDataLst>
                <p:tags r:id="rId1"/>
              </p:custDataLst>
            </p:nvPr>
          </p:nvSpPr>
          <p:spPr bwMode="auto">
            <a:xfrm>
              <a:off x="-7823" y="108018"/>
              <a:ext cx="5248275" cy="162670"/>
            </a:xfrm>
            <a:prstGeom prst="rect">
              <a:avLst/>
            </a:prstGeom>
            <a:solidFill>
              <a:schemeClr val="accent5">
                <a:alpha val="30000"/>
              </a:schemeClr>
            </a:solidFill>
            <a:ln>
              <a:noFill/>
            </a:ln>
          </p:spPr>
          <p:style>
            <a:lnRef idx="0">
              <a:scrgbClr r="0" g="0" b="0"/>
            </a:lnRef>
            <a:fillRef idx="0">
              <a:scrgbClr r="0" g="0" b="0"/>
            </a:fillRef>
            <a:effectRef idx="0">
              <a:scrgbClr r="0" g="0" b="0"/>
            </a:effectRef>
            <a:fontRef idx="minor">
              <a:schemeClr val="lt1"/>
            </a:fontRef>
          </p:style>
          <p:txBody>
            <a:bodyPr rot="0" vert="horz" wrap="square" lIns="91440" tIns="45720" rIns="91440" bIns="45720" anchor="t" anchorCtr="0">
              <a:noAutofit/>
            </a:bodyPr>
            <a:lstStyle/>
            <a:p>
              <a:pPr algn="l">
                <a:lnSpc>
                  <a:spcPts val="1600"/>
                </a:lnSpc>
                <a:spcBef>
                  <a:spcPts val="0"/>
                </a:spcBef>
                <a:spcAft>
                  <a:spcPts val="0"/>
                </a:spcAft>
              </a:pPr>
              <a:endParaRPr lang="en-US" altLang="zh-CN" kern="1200">
                <a:solidFill>
                  <a:srgbClr val="FF0D0D"/>
                </a:solidFill>
                <a:latin typeface="Arial" panose="020B0604020202020204"/>
                <a:ea typeface="微软雅黑" panose="020B0503020204020204" pitchFamily="34" charset="-122"/>
                <a:cs typeface="+mn-cs"/>
                <a:sym typeface="Times New Roman" panose="02020603050405020304"/>
              </a:endParaRPr>
            </a:p>
            <a:p>
              <a:pPr algn="l">
                <a:lnSpc>
                  <a:spcPts val="1600"/>
                </a:lnSpc>
                <a:spcBef>
                  <a:spcPts val="0"/>
                </a:spcBef>
                <a:spcAft>
                  <a:spcPts val="0"/>
                </a:spcAft>
              </a:pPr>
              <a:r>
                <a:rPr lang="en-US" altLang="zh-CN" kern="1200">
                  <a:solidFill>
                    <a:srgbClr val="FF0D0D"/>
                  </a:solidFill>
                  <a:latin typeface="Arial" panose="020B0604020202020204"/>
                  <a:ea typeface="微软雅黑" panose="020B0503020204020204" pitchFamily="34" charset="-122"/>
                  <a:cs typeface="+mn-cs"/>
                  <a:sym typeface="Times New Roman" panose="02020603050405020304"/>
                </a:rPr>
                <a:t>Alter Table </a:t>
              </a:r>
              <a:r>
                <a:rPr lang="en-US" altLang="zh-CN" kern="1200">
                  <a:solidFill>
                    <a:srgbClr val="0D0D0D"/>
                  </a:solidFill>
                  <a:latin typeface="Arial" panose="020B0604020202020204"/>
                  <a:ea typeface="微软雅黑" panose="020B0503020204020204" pitchFamily="34" charset="-122"/>
                  <a:cs typeface="+mn-cs"/>
                  <a:sym typeface="Times New Roman" panose="02020603050405020304"/>
                </a:rPr>
                <a:t>&lt;数据表名称&gt;  </a:t>
              </a:r>
              <a:r>
                <a:rPr lang="en-US" altLang="zh-CN" kern="1200">
                  <a:solidFill>
                    <a:srgbClr val="FF0D0D"/>
                  </a:solidFill>
                  <a:latin typeface="Arial" panose="020B0604020202020204"/>
                  <a:ea typeface="微软雅黑" panose="020B0503020204020204" pitchFamily="34" charset="-122"/>
                  <a:cs typeface="+mn-cs"/>
                  <a:sym typeface="Times New Roman" panose="02020603050405020304"/>
                </a:rPr>
                <a:t>Engine=</a:t>
              </a:r>
              <a:r>
                <a:rPr lang="en-US" altLang="zh-CN" kern="1200">
                  <a:solidFill>
                    <a:srgbClr val="0D0D0D"/>
                  </a:solidFill>
                  <a:latin typeface="Arial" panose="020B0604020202020204"/>
                  <a:ea typeface="微软雅黑" panose="020B0503020204020204" pitchFamily="34" charset="-122"/>
                  <a:cs typeface="+mn-cs"/>
                  <a:sym typeface="Times New Roman" panose="02020603050405020304"/>
                </a:rPr>
                <a:t>&lt;更改后的存储引擎名&gt; ;</a:t>
              </a:r>
              <a:endParaRPr lang="en-US" altLang="zh-CN" kern="1200">
                <a:solidFill>
                  <a:srgbClr val="0D0D0D"/>
                </a:solidFill>
                <a:latin typeface="Arial" panose="020B0604020202020204"/>
                <a:ea typeface="微软雅黑" panose="020B0503020204020204" pitchFamily="34" charset="-122"/>
                <a:cs typeface="+mn-cs"/>
                <a:sym typeface="Times New Roman" panose="02020603050405020304"/>
              </a:endParaRPr>
            </a:p>
          </p:txBody>
        </p:sp>
        <p:sp>
          <p:nvSpPr>
            <p:cNvPr id="437" name="文本框 437"/>
            <p:cNvSpPr txBox="1"/>
            <p:nvPr>
              <p:custDataLst>
                <p:tags r:id="rId2"/>
              </p:custDataLst>
            </p:nvPr>
          </p:nvSpPr>
          <p:spPr>
            <a:xfrm>
              <a:off x="0" y="0"/>
              <a:ext cx="5248275" cy="114898"/>
            </a:xfrm>
            <a:prstGeom prst="rect">
              <a:avLst/>
            </a:prstGeom>
            <a:solidFill>
              <a:prstClr val="white"/>
            </a:solidFill>
            <a:ln>
              <a:noFill/>
            </a:ln>
          </p:spPr>
          <p:txBody>
            <a:bodyPr rot="0" spcFirstLastPara="0" vertOverflow="overflow" horzOverflow="overflow" vert="horz" wrap="square" lIns="0" tIns="0" rIns="0" bIns="0" numCol="1" spcCol="0" rtlCol="0" fromWordArt="0" anchor="t" anchorCtr="0" forceAA="0" compatLnSpc="1">
              <a:noAutofit/>
            </a:bodyPr>
            <a:lstStyle/>
            <a:p>
              <a:pPr algn="just"/>
              <a:r>
                <a:rPr lang="en-US" altLang="zh-CN" sz="2000" kern="100">
                  <a:latin typeface="等线 Light" panose="02010600030101010101" charset="-122"/>
                  <a:ea typeface="黑体" panose="02010609060101010101" charset="-122"/>
                  <a:cs typeface="Times New Roman" panose="02020603050405020304"/>
                  <a:sym typeface="Times New Roman" panose="02020603050405020304"/>
                </a:rPr>
                <a:t>语法格式：</a:t>
              </a:r>
              <a:endParaRPr lang="en-US" altLang="zh-CN" sz="2000" kern="100">
                <a:solidFill>
                  <a:srgbClr val="404040"/>
                </a:solidFill>
                <a:latin typeface="等线 Light" panose="02010600030101010101" charset="-122"/>
                <a:ea typeface="黑体" panose="02010609060101010101" charset="-122"/>
                <a:cs typeface="Times New Roman" panose="02020603050405020304"/>
                <a:sym typeface="Times New Roman" panose="02020603050405020304"/>
              </a:endParaRPr>
            </a:p>
          </p:txBody>
        </p:sp>
      </p:grpSp>
    </p:spTree>
  </p:cSld>
  <p:clrMapOvr>
    <a:masterClrMapping/>
  </p:clrMapOvr>
  <mc:AlternateContent xmlns:mc="http://schemas.openxmlformats.org/markup-compatibility/2006">
    <mc:Choice xmlns:p14="http://schemas.microsoft.com/office/powerpoint/2010/main" Requires="p14">
      <p:transition spd="med" p14:dur="750">
        <p:pull/>
      </p:transition>
    </mc:Choice>
    <mc:Fallback>
      <p:transition spd="med">
        <p:pull/>
      </p:transition>
    </mc:Fallback>
  </mc:AlternateContent>
  <p:timing>
    <p:tnLst>
      <p:par>
        <p:cTn id="1" dur="indefinite" restart="never" nodeType="tmRoot"/>
      </p:par>
    </p:tnLst>
    <p:bldLst>
      <p:bldP spid="2" grpId="0"/>
      <p:bldP spid="15" grpId="0" bldLvl="0" animBg="1"/>
      <p:bldP spid="14" grpId="0" bldLvl="0" animBg="1"/>
      <p:bldP spid="2" grpId="1"/>
      <p:bldP spid="15" grpId="1" animBg="1"/>
      <p:bldP spid="14" grpId="1"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a:xfrm>
            <a:off x="831850" y="1709738"/>
            <a:ext cx="10515600" cy="1255135"/>
          </a:xfrm>
        </p:spPr>
        <p:txBody>
          <a:bodyPr>
            <a:normAutofit fontScale="90000"/>
          </a:bodyPr>
          <a:lstStyle/>
          <a:p>
            <a:r>
              <a:rPr lang="zh-CN" altLang="en-US" sz="4800" dirty="0">
                <a:latin typeface="微软雅黑" panose="020B0503020204020204" pitchFamily="34" charset="-122"/>
                <a:ea typeface="微软雅黑" panose="020B0503020204020204" pitchFamily="34" charset="-122"/>
              </a:rPr>
              <a:t>任务</a:t>
            </a:r>
            <a:r>
              <a:rPr lang="en-US" altLang="zh-CN" sz="4800" dirty="0">
                <a:latin typeface="微软雅黑" panose="020B0503020204020204" pitchFamily="34" charset="-122"/>
                <a:ea typeface="微软雅黑" panose="020B0503020204020204" pitchFamily="34" charset="-122"/>
              </a:rPr>
              <a:t>3-4</a:t>
            </a:r>
            <a:r>
              <a:rPr lang="zh-CN" altLang="en-US" sz="4800" dirty="0">
                <a:latin typeface="微软雅黑" panose="020B0503020204020204" pitchFamily="34" charset="-122"/>
                <a:ea typeface="微软雅黑" panose="020B0503020204020204" pitchFamily="34" charset="-122"/>
              </a:rPr>
              <a:t>：</a:t>
            </a:r>
            <a:r>
              <a:rPr lang="zh-CN" sz="4800" dirty="0">
                <a:latin typeface="微软雅黑" panose="020B0503020204020204" pitchFamily="34" charset="-122"/>
                <a:ea typeface="微软雅黑" panose="020B0503020204020204" pitchFamily="34" charset="-122"/>
              </a:rPr>
              <a:t>使用Navicat创建成绩表（Score）</a:t>
            </a:r>
            <a:endParaRPr lang="zh-CN" sz="4800" dirty="0">
              <a:latin typeface="微软雅黑" panose="020B0503020204020204" pitchFamily="34" charset="-122"/>
              <a:ea typeface="微软雅黑" panose="020B0503020204020204" pitchFamily="34" charset="-122"/>
            </a:endParaRPr>
          </a:p>
        </p:txBody>
      </p:sp>
      <p:sp>
        <p:nvSpPr>
          <p:cNvPr id="9" name="内容占位符 8"/>
          <p:cNvSpPr>
            <a:spLocks noGrp="1"/>
          </p:cNvSpPr>
          <p:nvPr>
            <p:ph type="body" idx="1"/>
          </p:nvPr>
        </p:nvSpPr>
        <p:spPr>
          <a:xfrm>
            <a:off x="831850" y="3527281"/>
            <a:ext cx="10515600" cy="2226974"/>
          </a:xfrm>
        </p:spPr>
        <p:txBody>
          <a:bodyPr>
            <a:normAutofit/>
          </a:bodyPr>
          <a:lstStyle/>
          <a:p>
            <a:pPr indent="504190">
              <a:lnSpc>
                <a:spcPct val="160000"/>
              </a:lnSpc>
              <a:spcAft>
                <a:spcPts val="600"/>
              </a:spcAft>
              <a:buNone/>
            </a:pPr>
            <a:r>
              <a:rPr>
                <a:latin typeface="+mn-ea"/>
              </a:rPr>
              <a:t>在对MySQL数据库的管理中，为了便于管理，我们选用了Navicat图形化管理工具</a:t>
            </a:r>
            <a:r>
              <a:rPr lang="zh-CN" altLang="en-US" dirty="0">
                <a:latin typeface="+mn-ea"/>
              </a:rPr>
              <a:t>。</a:t>
            </a:r>
            <a:endParaRPr lang="zh-CN" altLang="en-US" dirty="0">
              <a:latin typeface="+mn-ea"/>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31140" y="405765"/>
            <a:ext cx="6282055" cy="425450"/>
          </a:xfrm>
        </p:spPr>
        <p:txBody>
          <a:bodyPr>
            <a:normAutofit fontScale="90000"/>
          </a:bodyPr>
          <a:lstStyle/>
          <a:p>
            <a:pPr lvl="0" algn="just"/>
            <a:r>
              <a:rPr lang="zh-CN" altLang="en-US" sz="3110" b="1" dirty="0">
                <a:latin typeface="微软雅黑" panose="020B0503020204020204" pitchFamily="34" charset="-122"/>
                <a:ea typeface="微软雅黑" panose="020B0503020204020204" pitchFamily="34" charset="-122"/>
                <a:cs typeface="微软雅黑" panose="020B0503020204020204" pitchFamily="34" charset="-122"/>
              </a:rPr>
              <a:t>任务分析</a:t>
            </a:r>
            <a:endParaRPr lang="en-US" altLang="zh-CN" sz="3110" b="1" dirty="0">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5" name="直接连接符 4"/>
          <p:cNvCxnSpPr/>
          <p:nvPr/>
        </p:nvCxnSpPr>
        <p:spPr>
          <a:xfrm flipV="1">
            <a:off x="266700" y="892810"/>
            <a:ext cx="3509645" cy="1143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14" name="等腰三角形 13"/>
          <p:cNvSpPr/>
          <p:nvPr/>
        </p:nvSpPr>
        <p:spPr>
          <a:xfrm rot="20940000">
            <a:off x="369760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399224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 name="内容占位符 3"/>
          <p:cNvSpPr>
            <a:spLocks noGrp="1"/>
          </p:cNvSpPr>
          <p:nvPr>
            <p:ph idx="1"/>
          </p:nvPr>
        </p:nvSpPr>
        <p:spPr>
          <a:xfrm>
            <a:off x="655782" y="1187450"/>
            <a:ext cx="10861963" cy="4989830"/>
          </a:xfrm>
        </p:spPr>
        <p:txBody>
          <a:bodyPr>
            <a:normAutofit/>
          </a:bodyPr>
          <a:lstStyle/>
          <a:p>
            <a:pPr marL="0" indent="457200" fontAlgn="auto">
              <a:lnSpc>
                <a:spcPct val="150000"/>
              </a:lnSpc>
              <a:buNone/>
            </a:pPr>
            <a:r>
              <a:rPr sz="2000" dirty="0"/>
              <a:t>在之前的创建表中，已经创建好的表有Class、Student三张表。本次任务是使用Navicat创建</a:t>
            </a:r>
            <a:r>
              <a:rPr sz="2000" dirty="0">
                <a:solidFill>
                  <a:srgbClr val="FF0000"/>
                </a:solidFill>
              </a:rPr>
              <a:t>Score</a:t>
            </a:r>
            <a:r>
              <a:rPr sz="2000" dirty="0"/>
              <a:t>表。</a:t>
            </a:r>
            <a:endParaRPr sz="2000" dirty="0"/>
          </a:p>
        </p:txBody>
      </p:sp>
    </p:spTree>
  </p:cSld>
  <p:clrMapOvr>
    <a:masterClrMapping/>
  </p:clrMapOvr>
  <p:transition spd="slow">
    <p:wipe/>
  </p:transition>
  <p:timing>
    <p:tnLst>
      <p:par>
        <p:cTn id="1" dur="indefinite" restart="never" nodeType="tmRoot"/>
      </p:par>
    </p:tnLst>
    <p:bldLst>
      <p:bldP spid="2" grpId="0"/>
      <p:bldP spid="2" grpId="1"/>
      <p:bldP spid="14" grpId="0" bldLvl="0" animBg="1"/>
      <p:bldP spid="14" grpId="1" animBg="1"/>
      <p:bldP spid="15" grpId="0" bldLvl="0" animBg="1"/>
      <p:bldP spid="15" grpId="1"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31140" y="405765"/>
            <a:ext cx="6282055" cy="425450"/>
          </a:xfrm>
        </p:spPr>
        <p:txBody>
          <a:bodyPr>
            <a:normAutofit fontScale="90000"/>
          </a:bodyPr>
          <a:lstStyle/>
          <a:p>
            <a:pPr lvl="0" algn="just"/>
            <a:r>
              <a:rPr lang="zh-CN" altLang="en-US" sz="3110" b="1" dirty="0">
                <a:latin typeface="微软雅黑" panose="020B0503020204020204" pitchFamily="34" charset="-122"/>
                <a:ea typeface="微软雅黑" panose="020B0503020204020204" pitchFamily="34" charset="-122"/>
                <a:cs typeface="微软雅黑" panose="020B0503020204020204" pitchFamily="34" charset="-122"/>
              </a:rPr>
              <a:t>知识学习</a:t>
            </a:r>
            <a:endParaRPr lang="en-US" altLang="zh-CN" sz="3110" b="1" dirty="0">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5" name="直接连接符 4"/>
          <p:cNvCxnSpPr/>
          <p:nvPr/>
        </p:nvCxnSpPr>
        <p:spPr>
          <a:xfrm flipV="1">
            <a:off x="266700" y="892810"/>
            <a:ext cx="3509645" cy="1143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14" name="等腰三角形 13"/>
          <p:cNvSpPr/>
          <p:nvPr/>
        </p:nvSpPr>
        <p:spPr>
          <a:xfrm rot="20940000">
            <a:off x="369760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399224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 name="内容占位符 3"/>
          <p:cNvSpPr>
            <a:spLocks noGrp="1"/>
          </p:cNvSpPr>
          <p:nvPr>
            <p:ph idx="1"/>
          </p:nvPr>
        </p:nvSpPr>
        <p:spPr>
          <a:xfrm>
            <a:off x="655782" y="1187450"/>
            <a:ext cx="10861963" cy="4989830"/>
          </a:xfrm>
        </p:spPr>
        <p:txBody>
          <a:bodyPr>
            <a:normAutofit/>
          </a:bodyPr>
          <a:lstStyle/>
          <a:p>
            <a:pPr marL="0" indent="457200" fontAlgn="auto">
              <a:lnSpc>
                <a:spcPct val="150000"/>
              </a:lnSpc>
              <a:buNone/>
            </a:pPr>
            <a:r>
              <a:rPr lang="zh-CN" b="1" dirty="0">
                <a:solidFill>
                  <a:srgbClr val="00B0F0"/>
                </a:solidFill>
              </a:rPr>
              <a:t>一、关于服务器对象</a:t>
            </a:r>
            <a:endParaRPr lang="zh-CN" b="1" dirty="0">
              <a:solidFill>
                <a:srgbClr val="00B0F0"/>
              </a:solidFill>
            </a:endParaRPr>
          </a:p>
          <a:p>
            <a:pPr marL="0" indent="457200" fontAlgn="auto">
              <a:lnSpc>
                <a:spcPct val="150000"/>
              </a:lnSpc>
              <a:buNone/>
            </a:pPr>
            <a:r>
              <a:rPr b="1" dirty="0">
                <a:solidFill>
                  <a:srgbClr val="00B0F0"/>
                </a:solidFill>
              </a:rPr>
              <a:t>二、MySQL 或 MariaDB</a:t>
            </a:r>
            <a:endParaRPr b="1" dirty="0">
              <a:solidFill>
                <a:srgbClr val="00B0F0"/>
              </a:solidFill>
            </a:endParaRPr>
          </a:p>
          <a:p>
            <a:pPr marL="0" indent="457200" fontAlgn="auto">
              <a:lnSpc>
                <a:spcPct val="150000"/>
              </a:lnSpc>
              <a:buNone/>
            </a:pPr>
            <a:r>
              <a:rPr sz="1600" dirty="0"/>
              <a:t>1.数据库</a:t>
            </a:r>
            <a:endParaRPr sz="1600" dirty="0"/>
          </a:p>
          <a:p>
            <a:pPr marL="0" indent="457200" fontAlgn="auto">
              <a:lnSpc>
                <a:spcPct val="150000"/>
              </a:lnSpc>
              <a:buNone/>
            </a:pPr>
            <a:r>
              <a:rPr sz="1600" dirty="0"/>
              <a:t>2.表</a:t>
            </a:r>
            <a:endParaRPr sz="1600" dirty="0"/>
          </a:p>
          <a:p>
            <a:pPr marL="0" indent="457200" fontAlgn="auto">
              <a:lnSpc>
                <a:spcPct val="150000"/>
              </a:lnSpc>
              <a:buNone/>
            </a:pPr>
            <a:r>
              <a:rPr sz="1600" dirty="0"/>
              <a:t>3.视图</a:t>
            </a:r>
            <a:endParaRPr sz="1600" dirty="0"/>
          </a:p>
          <a:p>
            <a:pPr marL="0" indent="457200" fontAlgn="auto">
              <a:lnSpc>
                <a:spcPct val="150000"/>
              </a:lnSpc>
              <a:buNone/>
            </a:pPr>
            <a:r>
              <a:rPr sz="1600" dirty="0"/>
              <a:t>4.过程或函数</a:t>
            </a:r>
            <a:endParaRPr sz="1600" dirty="0"/>
          </a:p>
          <a:p>
            <a:pPr marL="0" indent="457200" fontAlgn="auto">
              <a:lnSpc>
                <a:spcPct val="150000"/>
              </a:lnSpc>
              <a:buNone/>
            </a:pPr>
            <a:r>
              <a:rPr sz="1600" dirty="0"/>
              <a:t>5.表空间</a:t>
            </a:r>
            <a:endParaRPr sz="1600" dirty="0"/>
          </a:p>
          <a:p>
            <a:pPr marL="0" indent="457200" fontAlgn="auto">
              <a:lnSpc>
                <a:spcPct val="150000"/>
              </a:lnSpc>
              <a:buNone/>
            </a:pPr>
            <a:r>
              <a:rPr sz="1600" dirty="0"/>
              <a:t>6.事件</a:t>
            </a:r>
            <a:endParaRPr sz="1600" dirty="0"/>
          </a:p>
          <a:p>
            <a:pPr marL="0" indent="457200" fontAlgn="auto">
              <a:lnSpc>
                <a:spcPct val="150000"/>
              </a:lnSpc>
              <a:buNone/>
            </a:pPr>
            <a:r>
              <a:rPr sz="1600" dirty="0"/>
              <a:t>7.维护对象</a:t>
            </a:r>
            <a:endParaRPr sz="1600" dirty="0"/>
          </a:p>
        </p:txBody>
      </p:sp>
    </p:spTree>
  </p:cSld>
  <p:clrMapOvr>
    <a:masterClrMapping/>
  </p:clrMapOvr>
  <p:transition spd="slow">
    <p:wipe/>
  </p:transition>
  <p:timing>
    <p:tnLst>
      <p:par>
        <p:cTn id="1" dur="indefinite" restart="never" nodeType="tmRoot"/>
      </p:par>
    </p:tnLst>
    <p:bldLst>
      <p:bldP spid="2" grpId="0"/>
      <p:bldP spid="2" grpId="1"/>
      <p:bldP spid="14" grpId="0" bldLvl="0" animBg="1"/>
      <p:bldP spid="14" grpId="1" animBg="1"/>
      <p:bldP spid="15" grpId="0" bldLvl="0" animBg="1"/>
      <p:bldP spid="15" grpId="1"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31140" y="405765"/>
            <a:ext cx="6282055" cy="425450"/>
          </a:xfrm>
        </p:spPr>
        <p:txBody>
          <a:bodyPr>
            <a:normAutofit fontScale="90000"/>
          </a:bodyPr>
          <a:lstStyle/>
          <a:p>
            <a:pPr lvl="0" algn="just"/>
            <a:r>
              <a:rPr lang="zh-CN" sz="3110" b="1" dirty="0">
                <a:latin typeface="微软雅黑" panose="020B0503020204020204" pitchFamily="34" charset="-122"/>
                <a:ea typeface="微软雅黑" panose="020B0503020204020204" pitchFamily="34" charset="-122"/>
                <a:cs typeface="微软雅黑" panose="020B0503020204020204" pitchFamily="34" charset="-122"/>
              </a:rPr>
              <a:t>任务实施</a:t>
            </a:r>
            <a:endParaRPr lang="zh-CN" sz="3110" b="1" dirty="0">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5" name="直接连接符 4"/>
          <p:cNvCxnSpPr/>
          <p:nvPr/>
        </p:nvCxnSpPr>
        <p:spPr>
          <a:xfrm flipV="1">
            <a:off x="266700" y="892810"/>
            <a:ext cx="3509645" cy="1143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14" name="等腰三角形 13"/>
          <p:cNvSpPr/>
          <p:nvPr/>
        </p:nvSpPr>
        <p:spPr>
          <a:xfrm rot="20940000">
            <a:off x="369760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399224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12" name="组合 11"/>
          <p:cNvGrpSpPr/>
          <p:nvPr/>
        </p:nvGrpSpPr>
        <p:grpSpPr>
          <a:xfrm>
            <a:off x="1123950" y="2028190"/>
            <a:ext cx="3810" cy="711200"/>
            <a:chOff x="1704" y="2776"/>
            <a:chExt cx="6" cy="1120"/>
          </a:xfrm>
        </p:grpSpPr>
        <p:cxnSp>
          <p:nvCxnSpPr>
            <p:cNvPr id="18" name="肘形连接符 17"/>
            <p:cNvCxnSpPr/>
            <p:nvPr>
              <p:custDataLst>
                <p:tags r:id="rId1"/>
              </p:custDataLst>
            </p:nvPr>
          </p:nvCxnSpPr>
          <p:spPr>
            <a:xfrm rot="16200000" flipH="1">
              <a:off x="1188" y="3302"/>
              <a:ext cx="1037" cy="5"/>
            </a:xfrm>
            <a:prstGeom prst="bentConnector5">
              <a:avLst>
                <a:gd name="adj1" fmla="val -24204"/>
                <a:gd name="adj2" fmla="val 324680000"/>
                <a:gd name="adj3" fmla="val 614368"/>
              </a:avLst>
            </a:prstGeom>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1704" y="2776"/>
              <a:ext cx="6" cy="1120"/>
            </a:xfrm>
            <a:prstGeom prst="line">
              <a:avLst/>
            </a:prstGeom>
          </p:spPr>
          <p:style>
            <a:lnRef idx="1">
              <a:schemeClr val="accent1"/>
            </a:lnRef>
            <a:fillRef idx="0">
              <a:schemeClr val="accent1"/>
            </a:fillRef>
            <a:effectRef idx="0">
              <a:schemeClr val="accent1"/>
            </a:effectRef>
            <a:fontRef idx="minor">
              <a:schemeClr val="tx1"/>
            </a:fontRef>
          </p:style>
        </p:cxnSp>
      </p:grpSp>
      <p:sp>
        <p:nvSpPr>
          <p:cNvPr id="6" name="内容占位符 2"/>
          <p:cNvSpPr>
            <a:spLocks noGrp="1"/>
          </p:cNvSpPr>
          <p:nvPr>
            <p:custDataLst>
              <p:tags r:id="rId2"/>
            </p:custDataLst>
          </p:nvPr>
        </p:nvSpPr>
        <p:spPr>
          <a:xfrm>
            <a:off x="1917065" y="2096135"/>
            <a:ext cx="8971915" cy="232219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fontAlgn="auto">
              <a:lnSpc>
                <a:spcPct val="150000"/>
              </a:lnSpc>
              <a:spcBef>
                <a:spcPts val="100"/>
              </a:spcBef>
              <a:buFont typeface="+mj-ea"/>
              <a:buNone/>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使用Navicat创建成绩表（Score）</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slow">
    <p:wipe/>
  </p:transition>
  <p:timing>
    <p:tnLst>
      <p:par>
        <p:cTn id="1" dur="indefinite" restart="never" nodeType="tmRoot"/>
      </p:par>
    </p:tnLst>
    <p:bldLst>
      <p:bldP spid="2" grpId="0"/>
      <p:bldP spid="2" grpId="1"/>
      <p:bldP spid="14" grpId="0" bldLvl="0" animBg="1"/>
      <p:bldP spid="14" grpId="1" animBg="1"/>
      <p:bldP spid="15" grpId="0" bldLvl="0" animBg="1"/>
      <p:bldP spid="15"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31140" y="405765"/>
            <a:ext cx="6282055" cy="425450"/>
          </a:xfrm>
        </p:spPr>
        <p:txBody>
          <a:bodyPr>
            <a:normAutofit fontScale="90000"/>
          </a:bodyPr>
          <a:lstStyle/>
          <a:p>
            <a:pPr lvl="0" algn="just"/>
            <a:r>
              <a:rPr lang="zh-CN" altLang="en-US" sz="3110" b="1" dirty="0">
                <a:latin typeface="微软雅黑" panose="020B0503020204020204" pitchFamily="34" charset="-122"/>
                <a:ea typeface="微软雅黑" panose="020B0503020204020204" pitchFamily="34" charset="-122"/>
                <a:cs typeface="微软雅黑" panose="020B0503020204020204" pitchFamily="34" charset="-122"/>
              </a:rPr>
              <a:t>任务分析</a:t>
            </a:r>
            <a:endParaRPr lang="en-US" altLang="zh-CN" sz="3110" b="1" dirty="0">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5" name="直接连接符 4"/>
          <p:cNvCxnSpPr/>
          <p:nvPr/>
        </p:nvCxnSpPr>
        <p:spPr>
          <a:xfrm flipV="1">
            <a:off x="266700" y="892810"/>
            <a:ext cx="3509645" cy="1143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14" name="等腰三角形 13"/>
          <p:cNvSpPr/>
          <p:nvPr/>
        </p:nvSpPr>
        <p:spPr>
          <a:xfrm rot="20940000">
            <a:off x="369760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399224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 name="内容占位符 3"/>
          <p:cNvSpPr>
            <a:spLocks noGrp="1"/>
          </p:cNvSpPr>
          <p:nvPr>
            <p:ph idx="1"/>
          </p:nvPr>
        </p:nvSpPr>
        <p:spPr>
          <a:xfrm>
            <a:off x="655782" y="1187450"/>
            <a:ext cx="10861963" cy="4989830"/>
          </a:xfrm>
        </p:spPr>
        <p:txBody>
          <a:bodyPr>
            <a:normAutofit/>
          </a:bodyPr>
          <a:lstStyle/>
          <a:p>
            <a:pPr marL="0" indent="457200" fontAlgn="auto">
              <a:lnSpc>
                <a:spcPct val="150000"/>
              </a:lnSpc>
              <a:buNone/>
            </a:pPr>
            <a:r>
              <a:rPr sz="2000" b="1" dirty="0">
                <a:solidFill>
                  <a:srgbClr val="FF0000"/>
                </a:solidFill>
              </a:rPr>
              <a:t>表（TABLE）</a:t>
            </a:r>
            <a:r>
              <a:rPr sz="2000" dirty="0"/>
              <a:t>是数据库中用来存储数据的对象，是有结构的数据的集合，是整个数据库系统的基础。在之前的数据库设计中，确定有Class、Student、Course、Score四张表。本次任务是用命令的方式创建</a:t>
            </a:r>
            <a:r>
              <a:rPr sz="2000" dirty="0">
                <a:solidFill>
                  <a:srgbClr val="FF0000"/>
                </a:solidFill>
              </a:rPr>
              <a:t>Class（班级表）</a:t>
            </a:r>
            <a:r>
              <a:rPr sz="2000" dirty="0"/>
              <a:t>。</a:t>
            </a:r>
            <a:endParaRPr sz="2000" dirty="0"/>
          </a:p>
        </p:txBody>
      </p:sp>
    </p:spTree>
  </p:cSld>
  <p:clrMapOvr>
    <a:masterClrMapping/>
  </p:clrMapOvr>
  <p:transition spd="slow">
    <p:wipe/>
  </p:transition>
  <p:timing>
    <p:tnLst>
      <p:par>
        <p:cTn id="1" dur="indefinite" restart="never" nodeType="tmRoot"/>
      </p:par>
    </p:tnLst>
    <p:bldLst>
      <p:bldP spid="2" grpId="0"/>
      <p:bldP spid="2" grpId="1"/>
      <p:bldP spid="14" grpId="0" bldLvl="0" animBg="1"/>
      <p:bldP spid="14" grpId="1" animBg="1"/>
      <p:bldP spid="15" grpId="0" bldLvl="0" animBg="1"/>
      <p:bldP spid="15" grpId="1"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3363595"/>
            <a:ext cx="12192000" cy="3275330"/>
          </a:xfrm>
          <a:prstGeom prst="rect">
            <a:avLst/>
          </a:prstGeom>
          <a:solidFill>
            <a:srgbClr val="C3E4F2">
              <a:alpha val="17000"/>
            </a:srgbClr>
          </a:solidFill>
          <a:ln>
            <a:noFill/>
          </a:ln>
          <a:effectLst>
            <a:glow>
              <a:schemeClr val="accent1">
                <a:alpha val="55000"/>
              </a:schemeClr>
            </a:glow>
            <a:outerShdw blurRad="1143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a:xfrm>
            <a:off x="231140" y="377190"/>
            <a:ext cx="5864860" cy="454025"/>
          </a:xfrm>
        </p:spPr>
        <p:txBody>
          <a:bodyPr>
            <a:normAutofit fontScale="90000"/>
          </a:bodyPr>
          <a:lstStyle/>
          <a:p>
            <a:pPr lvl="0" algn="just"/>
            <a:r>
              <a:rPr sz="3110" b="1" dirty="0">
                <a:latin typeface="微软雅黑" panose="020B0503020204020204" pitchFamily="34" charset="-122"/>
                <a:ea typeface="微软雅黑" panose="020B0503020204020204" pitchFamily="34" charset="-122"/>
                <a:cs typeface="微软雅黑" panose="020B0503020204020204" pitchFamily="34" charset="-122"/>
                <a:sym typeface="+mn-ea"/>
              </a:rPr>
              <a:t>使用Navicat创建成绩表（Score）</a:t>
            </a:r>
            <a:endParaRPr sz="3110" b="1"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4" name="等腰三角形 13"/>
          <p:cNvSpPr/>
          <p:nvPr/>
        </p:nvSpPr>
        <p:spPr>
          <a:xfrm rot="20940000">
            <a:off x="384238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413702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7" name="内容占位符 2"/>
          <p:cNvSpPr>
            <a:spLocks noGrp="1"/>
          </p:cNvSpPr>
          <p:nvPr/>
        </p:nvSpPr>
        <p:spPr>
          <a:xfrm>
            <a:off x="2491105" y="1273810"/>
            <a:ext cx="9096375" cy="8509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fontAlgn="auto">
              <a:lnSpc>
                <a:spcPct val="130000"/>
              </a:lnSpc>
              <a:buNone/>
            </a:pPr>
            <a:r>
              <a:rPr sz="2400" dirty="0">
                <a:latin typeface="微软雅黑" panose="020B0503020204020204" pitchFamily="34" charset="-122"/>
                <a:ea typeface="微软雅黑" panose="020B0503020204020204" pitchFamily="34" charset="-122"/>
                <a:cs typeface="微软雅黑" panose="020B0503020204020204" pitchFamily="34" charset="-122"/>
                <a:sym typeface="+mn-ea"/>
              </a:rPr>
              <a:t>使用使用Navicat创建成绩表，命名为“</a:t>
            </a:r>
            <a:r>
              <a:rPr 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Score</a:t>
            </a:r>
            <a:r>
              <a:rPr sz="2400" dirty="0">
                <a:latin typeface="微软雅黑" panose="020B0503020204020204" pitchFamily="34" charset="-122"/>
                <a:ea typeface="微软雅黑" panose="020B0503020204020204" pitchFamily="34" charset="-122"/>
                <a:cs typeface="微软雅黑" panose="020B0503020204020204" pitchFamily="34" charset="-122"/>
                <a:sym typeface="+mn-ea"/>
              </a:rPr>
              <a:t>”，表结构如下：</a:t>
            </a:r>
            <a:endParaRPr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3" name="组合 2"/>
          <p:cNvGrpSpPr/>
          <p:nvPr/>
        </p:nvGrpSpPr>
        <p:grpSpPr>
          <a:xfrm>
            <a:off x="477520" y="1273810"/>
            <a:ext cx="2013585" cy="672465"/>
            <a:chOff x="3394" y="2862"/>
            <a:chExt cx="3171" cy="1059"/>
          </a:xfrm>
        </p:grpSpPr>
        <p:sp>
          <p:nvSpPr>
            <p:cNvPr id="9" name="任意多边形 8"/>
            <p:cNvSpPr/>
            <p:nvPr>
              <p:custDataLst>
                <p:tags r:id="rId1"/>
              </p:custDataLst>
            </p:nvPr>
          </p:nvSpPr>
          <p:spPr>
            <a:xfrm>
              <a:off x="3459" y="2927"/>
              <a:ext cx="3106" cy="985"/>
            </a:xfrm>
            <a:custGeom>
              <a:avLst/>
              <a:gdLst>
                <a:gd name="connsiteX0" fmla="*/ 0 w 3106"/>
                <a:gd name="connsiteY0" fmla="*/ 1129 h 1129"/>
                <a:gd name="connsiteX1" fmla="*/ 35 w 3106"/>
                <a:gd name="connsiteY1" fmla="*/ 26 h 1129"/>
                <a:gd name="connsiteX2" fmla="*/ 3106 w 3106"/>
                <a:gd name="connsiteY2" fmla="*/ 0 h 1129"/>
                <a:gd name="connsiteX3" fmla="*/ 2153 w 3106"/>
                <a:gd name="connsiteY3" fmla="*/ 1129 h 1129"/>
                <a:gd name="connsiteX4" fmla="*/ 0 w 3106"/>
                <a:gd name="connsiteY4" fmla="*/ 1129 h 1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 h="1129">
                  <a:moveTo>
                    <a:pt x="0" y="1129"/>
                  </a:moveTo>
                  <a:lnTo>
                    <a:pt x="35" y="26"/>
                  </a:lnTo>
                  <a:lnTo>
                    <a:pt x="3106" y="0"/>
                  </a:lnTo>
                  <a:lnTo>
                    <a:pt x="2153" y="1129"/>
                  </a:lnTo>
                  <a:lnTo>
                    <a:pt x="0" y="1129"/>
                  </a:lnTo>
                  <a:close/>
                </a:path>
              </a:pathLst>
            </a:custGeom>
            <a:solidFill>
              <a:schemeClr val="bg1"/>
            </a:solidFill>
            <a:ln>
              <a:solidFill>
                <a:srgbClr val="47AC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任意多边形 3"/>
            <p:cNvSpPr/>
            <p:nvPr>
              <p:custDataLst>
                <p:tags r:id="rId2"/>
              </p:custDataLst>
            </p:nvPr>
          </p:nvSpPr>
          <p:spPr>
            <a:xfrm>
              <a:off x="3394" y="2862"/>
              <a:ext cx="3106" cy="985"/>
            </a:xfrm>
            <a:custGeom>
              <a:avLst/>
              <a:gdLst>
                <a:gd name="connsiteX0" fmla="*/ 0 w 3106"/>
                <a:gd name="connsiteY0" fmla="*/ 1129 h 1129"/>
                <a:gd name="connsiteX1" fmla="*/ 35 w 3106"/>
                <a:gd name="connsiteY1" fmla="*/ 26 h 1129"/>
                <a:gd name="connsiteX2" fmla="*/ 3106 w 3106"/>
                <a:gd name="connsiteY2" fmla="*/ 0 h 1129"/>
                <a:gd name="connsiteX3" fmla="*/ 2153 w 3106"/>
                <a:gd name="connsiteY3" fmla="*/ 1129 h 1129"/>
                <a:gd name="connsiteX4" fmla="*/ 0 w 3106"/>
                <a:gd name="connsiteY4" fmla="*/ 1129 h 1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 h="1129">
                  <a:moveTo>
                    <a:pt x="0" y="1129"/>
                  </a:moveTo>
                  <a:lnTo>
                    <a:pt x="35" y="26"/>
                  </a:lnTo>
                  <a:lnTo>
                    <a:pt x="3106" y="0"/>
                  </a:lnTo>
                  <a:lnTo>
                    <a:pt x="2153" y="1129"/>
                  </a:lnTo>
                  <a:lnTo>
                    <a:pt x="0" y="1129"/>
                  </a:lnTo>
                  <a:close/>
                </a:path>
              </a:pathLst>
            </a:custGeom>
            <a:solidFill>
              <a:srgbClr val="0866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案例</a:t>
              </a:r>
              <a:r>
                <a:rPr lang="en-US" altLang="zh-CN"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13</a:t>
              </a:r>
              <a:r>
                <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18" name="肘形连接符 17"/>
            <p:cNvCxnSpPr/>
            <p:nvPr>
              <p:custDataLst>
                <p:tags r:id="rId3"/>
              </p:custDataLst>
            </p:nvPr>
          </p:nvCxnSpPr>
          <p:spPr>
            <a:xfrm rot="16200000" flipH="1">
              <a:off x="3075" y="3401"/>
              <a:ext cx="1037" cy="5"/>
            </a:xfrm>
            <a:prstGeom prst="bentConnector5">
              <a:avLst>
                <a:gd name="adj1" fmla="val -38669"/>
                <a:gd name="adj2" fmla="val 288500000"/>
                <a:gd name="adj3" fmla="val 145226"/>
              </a:avLst>
            </a:prstGeom>
            <a:ln>
              <a:gradFill>
                <a:gsLst>
                  <a:gs pos="9000">
                    <a:srgbClr val="086693"/>
                  </a:gs>
                  <a:gs pos="100000">
                    <a:schemeClr val="bg1"/>
                  </a:gs>
                  <a:gs pos="31000">
                    <a:schemeClr val="accent1">
                      <a:lumMod val="45000"/>
                      <a:lumOff val="55000"/>
                    </a:schemeClr>
                  </a:gs>
                  <a:gs pos="50000">
                    <a:schemeClr val="accent1">
                      <a:lumMod val="45000"/>
                      <a:lumOff val="55000"/>
                    </a:schemeClr>
                  </a:gs>
                  <a:gs pos="78000">
                    <a:schemeClr val="accent1">
                      <a:lumMod val="30000"/>
                      <a:lumOff val="70000"/>
                    </a:schemeClr>
                  </a:gs>
                </a:gsLst>
                <a:lin ang="5220000" scaled="0"/>
              </a:gradFill>
            </a:ln>
          </p:spPr>
          <p:style>
            <a:lnRef idx="1">
              <a:schemeClr val="accent1"/>
            </a:lnRef>
            <a:fillRef idx="0">
              <a:schemeClr val="accent1"/>
            </a:fillRef>
            <a:effectRef idx="0">
              <a:schemeClr val="accent1"/>
            </a:effectRef>
            <a:fontRef idx="minor">
              <a:schemeClr val="tx1"/>
            </a:fontRef>
          </p:style>
        </p:cxnSp>
      </p:grpSp>
      <p:cxnSp>
        <p:nvCxnSpPr>
          <p:cNvPr id="12" name="直接连接符 11"/>
          <p:cNvCxnSpPr/>
          <p:nvPr/>
        </p:nvCxnSpPr>
        <p:spPr>
          <a:xfrm flipV="1">
            <a:off x="266700" y="885190"/>
            <a:ext cx="3876675" cy="1905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100" name="文本框 99"/>
          <p:cNvSpPr txBox="1"/>
          <p:nvPr/>
        </p:nvSpPr>
        <p:spPr>
          <a:xfrm>
            <a:off x="1127125" y="2492375"/>
            <a:ext cx="8843645" cy="1527175"/>
          </a:xfrm>
          <a:prstGeom prst="rect">
            <a:avLst/>
          </a:prstGeom>
          <a:noFill/>
          <a:ln w="9525">
            <a:noFill/>
          </a:ln>
        </p:spPr>
        <p:txBody>
          <a:bodyPr>
            <a:noAutofit/>
          </a:bodyPr>
          <a:p>
            <a:pPr marL="266700" indent="-266700" algn="ctr" fontAlgn="auto">
              <a:lnSpc>
                <a:spcPct val="150000"/>
              </a:lnSpc>
            </a:pPr>
            <a:r>
              <a:rPr lang="en-US" b="0">
                <a:latin typeface="Wingdings" panose="05000000000000000000" charset="0"/>
                <a:ea typeface="等线" panose="02010600030101010101" charset="-122"/>
              </a:rPr>
              <a:t>Ø </a:t>
            </a:r>
            <a:r>
              <a:rPr lang="zh-CN" b="0">
                <a:ea typeface="等线" panose="02010600030101010101" charset="-122"/>
                <a:cs typeface="Times New Roman" panose="02020603050405020304" charset="0"/>
              </a:rPr>
              <a:t>Score（Sno，Cno，Uscore，EndScore）</a:t>
            </a:r>
            <a:r>
              <a:rPr lang="zh-CN" b="1">
                <a:latin typeface="等线 Light" panose="02010600030101010101" charset="-122"/>
                <a:ea typeface="黑体" panose="02010609060101010101" charset="-122"/>
              </a:rPr>
              <a:t>表</a:t>
            </a:r>
            <a:r>
              <a:rPr lang="en-US" b="0">
                <a:latin typeface="等线 Light" panose="02010600030101010101" charset="-122"/>
                <a:ea typeface="黑体" panose="02010609060101010101" charset="-122"/>
                <a:cs typeface="Times New Roman" panose="02020603050405020304" charset="0"/>
              </a:rPr>
              <a:t> Score</a:t>
            </a:r>
            <a:r>
              <a:rPr lang="zh-CN" b="0">
                <a:latin typeface="等线 Light" panose="02010600030101010101" charset="-122"/>
                <a:ea typeface="黑体" panose="02010609060101010101" charset="-122"/>
              </a:rPr>
              <a:t>表结构</a:t>
            </a:r>
            <a:endParaRPr lang="zh-CN" altLang="en-US" b="0">
              <a:latin typeface="等线 Light" panose="02010600030101010101" charset="-122"/>
              <a:ea typeface="黑体" panose="02010609060101010101" charset="-122"/>
            </a:endParaRPr>
          </a:p>
        </p:txBody>
      </p:sp>
      <p:graphicFrame>
        <p:nvGraphicFramePr>
          <p:cNvPr id="10" name="表格 9"/>
          <p:cNvGraphicFramePr/>
          <p:nvPr>
            <p:custDataLst>
              <p:tags r:id="rId4"/>
            </p:custDataLst>
          </p:nvPr>
        </p:nvGraphicFramePr>
        <p:xfrm>
          <a:off x="1386205" y="3503930"/>
          <a:ext cx="9048115" cy="1863090"/>
        </p:xfrm>
        <a:graphic>
          <a:graphicData uri="http://schemas.openxmlformats.org/drawingml/2006/table">
            <a:tbl>
              <a:tblPr>
                <a:tableStyleId>{8A107856-5554-42FB-B03E-39F5DBC370BA}</a:tableStyleId>
              </a:tblPr>
              <a:tblGrid>
                <a:gridCol w="1221740"/>
                <a:gridCol w="1449070"/>
                <a:gridCol w="1614170"/>
                <a:gridCol w="1123950"/>
                <a:gridCol w="964565"/>
                <a:gridCol w="2674620"/>
              </a:tblGrid>
              <a:tr h="320040">
                <a:tc>
                  <a:txBody>
                    <a:bodyPr/>
                    <a:p>
                      <a:pPr indent="0" algn="ctr">
                        <a:buNone/>
                      </a:pPr>
                      <a:r>
                        <a:rPr lang="en-US" sz="1600"/>
                        <a:t>字段名</a:t>
                      </a:r>
                      <a:endParaRPr lang="en-US" altLang="en-US" sz="1600"/>
                    </a:p>
                  </a:txBody>
                  <a:tcPr marL="68580" marR="68580" marT="0" marB="0" vert="horz" anchor="ctr" anchorCtr="0"/>
                </a:tc>
                <a:tc>
                  <a:txBody>
                    <a:bodyPr/>
                    <a:p>
                      <a:pPr indent="0" algn="ctr">
                        <a:buNone/>
                      </a:pPr>
                      <a:r>
                        <a:rPr lang="en-US" sz="1600"/>
                        <a:t>数据类型</a:t>
                      </a:r>
                      <a:endParaRPr lang="en-US" altLang="en-US" sz="1600"/>
                    </a:p>
                  </a:txBody>
                  <a:tcPr marL="68580" marR="68580" marT="0" marB="0" vert="horz" anchor="ctr" anchorCtr="0"/>
                </a:tc>
                <a:tc>
                  <a:txBody>
                    <a:bodyPr/>
                    <a:p>
                      <a:pPr indent="0" algn="ctr">
                        <a:buNone/>
                      </a:pPr>
                      <a:r>
                        <a:rPr lang="en-US" sz="1600"/>
                        <a:t>长度</a:t>
                      </a:r>
                      <a:endParaRPr lang="en-US" altLang="en-US" sz="1600"/>
                    </a:p>
                  </a:txBody>
                  <a:tcPr marL="68580" marR="68580" marT="0" marB="0" vert="horz" anchor="ctr" anchorCtr="0"/>
                </a:tc>
                <a:tc>
                  <a:txBody>
                    <a:bodyPr/>
                    <a:p>
                      <a:pPr indent="0" algn="ctr">
                        <a:buNone/>
                      </a:pPr>
                      <a:r>
                        <a:rPr lang="en-US" sz="1600"/>
                        <a:t>是否为空</a:t>
                      </a:r>
                      <a:endParaRPr lang="en-US" altLang="en-US" sz="1600"/>
                    </a:p>
                  </a:txBody>
                  <a:tcPr marL="68580" marR="68580" marT="0" marB="0" vert="horz" anchor="ctr" anchorCtr="0"/>
                </a:tc>
                <a:tc>
                  <a:txBody>
                    <a:bodyPr/>
                    <a:p>
                      <a:pPr indent="0" algn="ctr">
                        <a:buNone/>
                      </a:pPr>
                      <a:r>
                        <a:rPr lang="en-US" sz="1600"/>
                        <a:t>约束</a:t>
                      </a:r>
                      <a:endParaRPr lang="en-US" altLang="en-US" sz="1600"/>
                    </a:p>
                  </a:txBody>
                  <a:tcPr marL="68580" marR="68580" marT="0" marB="0" vert="horz" anchor="ctr" anchorCtr="0"/>
                </a:tc>
                <a:tc>
                  <a:txBody>
                    <a:bodyPr/>
                    <a:p>
                      <a:pPr indent="0" algn="ctr">
                        <a:buNone/>
                      </a:pPr>
                      <a:r>
                        <a:rPr lang="en-US" sz="1600"/>
                        <a:t>备注</a:t>
                      </a:r>
                      <a:endParaRPr lang="en-US" altLang="en-US" sz="1600"/>
                    </a:p>
                  </a:txBody>
                  <a:tcPr marL="68580" marR="68580" marT="0" marB="0" vert="horz" anchor="ctr" anchorCtr="0"/>
                </a:tc>
              </a:tr>
              <a:tr h="426720">
                <a:tc>
                  <a:txBody>
                    <a:bodyPr/>
                    <a:p>
                      <a:pPr indent="0" algn="ctr">
                        <a:buNone/>
                      </a:pPr>
                      <a:r>
                        <a:rPr lang="en-US" sz="1400" b="0">
                          <a:solidFill>
                            <a:srgbClr val="000000"/>
                          </a:solidFill>
                          <a:latin typeface="等线" panose="02010600030101010101" charset="-122"/>
                          <a:ea typeface="等线" panose="02010600030101010101" charset="-122"/>
                          <a:cs typeface="等线" panose="02010600030101010101" charset="-122"/>
                        </a:rPr>
                        <a:t>Sno</a:t>
                      </a:r>
                      <a:endParaRPr lang="en-US" altLang="en-US" sz="1400" b="0">
                        <a:solidFill>
                          <a:srgbClr val="000000"/>
                        </a:solidFill>
                        <a:latin typeface="等线" panose="02010600030101010101" charset="-122"/>
                        <a:ea typeface="等线" panose="02010600030101010101" charset="-122"/>
                        <a:cs typeface="等线" panose="02010600030101010101" charset="-122"/>
                      </a:endParaRPr>
                    </a:p>
                  </a:txBody>
                  <a:tcPr marL="68580" marR="68580" marT="0" marB="0" vert="horz" anchor="ctr" anchorCtr="0"/>
                </a:tc>
                <a:tc>
                  <a:txBody>
                    <a:bodyPr/>
                    <a:p>
                      <a:pPr indent="0" algn="ctr">
                        <a:buNone/>
                      </a:pPr>
                      <a:r>
                        <a:rPr lang="en-US" sz="1400" b="0">
                          <a:solidFill>
                            <a:srgbClr val="000000"/>
                          </a:solidFill>
                          <a:latin typeface="等线" panose="02010600030101010101" charset="-122"/>
                          <a:ea typeface="等线" panose="02010600030101010101" charset="-122"/>
                          <a:cs typeface="等线" panose="02010600030101010101" charset="-122"/>
                        </a:rPr>
                        <a:t>学号</a:t>
                      </a:r>
                      <a:endParaRPr lang="en-US" altLang="en-US" sz="1400" b="0">
                        <a:solidFill>
                          <a:srgbClr val="000000"/>
                        </a:solidFill>
                        <a:latin typeface="等线" panose="02010600030101010101" charset="-122"/>
                        <a:ea typeface="等线" panose="02010600030101010101" charset="-122"/>
                        <a:cs typeface="等线" panose="02010600030101010101" charset="-122"/>
                      </a:endParaRPr>
                    </a:p>
                  </a:txBody>
                  <a:tcPr marL="68580" marR="68580" marT="0" marB="0" vert="horz" anchor="ctr" anchorCtr="0"/>
                </a:tc>
                <a:tc>
                  <a:txBody>
                    <a:bodyPr/>
                    <a:p>
                      <a:pPr indent="0" algn="ctr">
                        <a:buNone/>
                      </a:pPr>
                      <a:r>
                        <a:rPr lang="en-US" sz="1400" b="0">
                          <a:solidFill>
                            <a:srgbClr val="000000"/>
                          </a:solidFill>
                          <a:latin typeface="等线" panose="02010600030101010101" charset="-122"/>
                          <a:ea typeface="等线" panose="02010600030101010101" charset="-122"/>
                          <a:cs typeface="等线" panose="02010600030101010101" charset="-122"/>
                        </a:rPr>
                        <a:t>char</a:t>
                      </a:r>
                      <a:endParaRPr lang="en-US" altLang="en-US" sz="1400" b="0">
                        <a:solidFill>
                          <a:srgbClr val="000000"/>
                        </a:solidFill>
                        <a:latin typeface="等线" panose="02010600030101010101" charset="-122"/>
                        <a:ea typeface="等线" panose="02010600030101010101" charset="-122"/>
                        <a:cs typeface="等线" panose="02010600030101010101" charset="-122"/>
                      </a:endParaRPr>
                    </a:p>
                  </a:txBody>
                  <a:tcPr marL="68580" marR="68580" marT="0" marB="0" vert="horz" anchor="ctr" anchorCtr="0"/>
                </a:tc>
                <a:tc>
                  <a:txBody>
                    <a:bodyPr/>
                    <a:p>
                      <a:pPr indent="0" algn="ctr">
                        <a:buNone/>
                      </a:pPr>
                      <a:r>
                        <a:rPr lang="en-US" sz="1400" b="0">
                          <a:solidFill>
                            <a:srgbClr val="000000"/>
                          </a:solidFill>
                          <a:latin typeface="等线" panose="02010600030101010101" charset="-122"/>
                          <a:ea typeface="等线" panose="02010600030101010101" charset="-122"/>
                          <a:cs typeface="等线" panose="02010600030101010101" charset="-122"/>
                        </a:rPr>
                        <a:t>15</a:t>
                      </a:r>
                      <a:endParaRPr lang="en-US" altLang="en-US" sz="1400" b="0">
                        <a:solidFill>
                          <a:srgbClr val="000000"/>
                        </a:solidFill>
                        <a:latin typeface="等线" panose="02010600030101010101" charset="-122"/>
                        <a:ea typeface="等线" panose="02010600030101010101" charset="-122"/>
                        <a:cs typeface="等线" panose="02010600030101010101" charset="-122"/>
                      </a:endParaRPr>
                    </a:p>
                  </a:txBody>
                  <a:tcPr marL="68580" marR="68580" marT="0" marB="0" vert="horz" anchor="ctr" anchorCtr="0"/>
                </a:tc>
                <a:tc>
                  <a:txBody>
                    <a:bodyPr/>
                    <a:p>
                      <a:pPr indent="0" algn="ctr">
                        <a:buNone/>
                      </a:pPr>
                      <a:r>
                        <a:rPr lang="en-US" sz="1400" b="0">
                          <a:solidFill>
                            <a:srgbClr val="000000"/>
                          </a:solidFill>
                          <a:latin typeface="等线" panose="02010600030101010101" charset="-122"/>
                          <a:ea typeface="等线" panose="02010600030101010101" charset="-122"/>
                          <a:cs typeface="等线" panose="02010600030101010101" charset="-122"/>
                        </a:rPr>
                        <a:t>否</a:t>
                      </a:r>
                      <a:endParaRPr lang="en-US" altLang="en-US" sz="1400" b="0">
                        <a:solidFill>
                          <a:srgbClr val="000000"/>
                        </a:solidFill>
                        <a:latin typeface="等线" panose="02010600030101010101" charset="-122"/>
                        <a:ea typeface="等线" panose="02010600030101010101" charset="-122"/>
                        <a:cs typeface="等线" panose="02010600030101010101" charset="-122"/>
                      </a:endParaRPr>
                    </a:p>
                  </a:txBody>
                  <a:tcPr marL="68580" marR="68580" marT="0" marB="0" vert="horz" anchor="ctr" anchorCtr="0"/>
                </a:tc>
                <a:tc>
                  <a:txBody>
                    <a:bodyPr/>
                    <a:p>
                      <a:pPr indent="0" algn="ctr">
                        <a:buNone/>
                      </a:pPr>
                      <a:r>
                        <a:rPr lang="en-US" sz="1400" b="0">
                          <a:solidFill>
                            <a:srgbClr val="000000"/>
                          </a:solidFill>
                          <a:latin typeface="等线" panose="02010600030101010101" charset="-122"/>
                          <a:ea typeface="等线" panose="02010600030101010101" charset="-122"/>
                          <a:cs typeface="等线" panose="02010600030101010101" charset="-122"/>
                        </a:rPr>
                        <a:t>主属性，参照Student表的Sno</a:t>
                      </a:r>
                      <a:endParaRPr lang="en-US" altLang="en-US" sz="1400" b="0">
                        <a:solidFill>
                          <a:srgbClr val="000000"/>
                        </a:solidFill>
                        <a:latin typeface="等线" panose="02010600030101010101" charset="-122"/>
                        <a:ea typeface="等线" panose="02010600030101010101" charset="-122"/>
                        <a:cs typeface="等线" panose="02010600030101010101" charset="-122"/>
                      </a:endParaRPr>
                    </a:p>
                  </a:txBody>
                  <a:tcPr marL="68580" marR="68580" marT="0" marB="0" vert="horz" anchor="ctr" anchorCtr="0"/>
                </a:tc>
              </a:tr>
              <a:tr h="426720">
                <a:tc>
                  <a:txBody>
                    <a:bodyPr/>
                    <a:p>
                      <a:pPr indent="0" algn="ctr">
                        <a:buNone/>
                      </a:pPr>
                      <a:r>
                        <a:rPr lang="en-US" sz="1400" b="0">
                          <a:solidFill>
                            <a:srgbClr val="000000"/>
                          </a:solidFill>
                          <a:latin typeface="等线" panose="02010600030101010101" charset="-122"/>
                          <a:ea typeface="等线" panose="02010600030101010101" charset="-122"/>
                          <a:cs typeface="等线" panose="02010600030101010101" charset="-122"/>
                        </a:rPr>
                        <a:t>Cno</a:t>
                      </a:r>
                      <a:endParaRPr lang="en-US" altLang="en-US" sz="1400" b="0">
                        <a:solidFill>
                          <a:srgbClr val="000000"/>
                        </a:solidFill>
                        <a:latin typeface="等线" panose="02010600030101010101" charset="-122"/>
                        <a:ea typeface="等线" panose="02010600030101010101" charset="-122"/>
                        <a:cs typeface="等线" panose="02010600030101010101" charset="-122"/>
                      </a:endParaRPr>
                    </a:p>
                  </a:txBody>
                  <a:tcPr marL="68580" marR="68580" marT="0" marB="0" vert="horz" anchor="ctr" anchorCtr="0"/>
                </a:tc>
                <a:tc>
                  <a:txBody>
                    <a:bodyPr/>
                    <a:p>
                      <a:pPr indent="0" algn="ctr">
                        <a:buNone/>
                      </a:pPr>
                      <a:r>
                        <a:rPr lang="en-US" sz="1400" b="0">
                          <a:solidFill>
                            <a:srgbClr val="000000"/>
                          </a:solidFill>
                          <a:latin typeface="等线" panose="02010600030101010101" charset="-122"/>
                          <a:ea typeface="等线" panose="02010600030101010101" charset="-122"/>
                          <a:cs typeface="等线" panose="02010600030101010101" charset="-122"/>
                        </a:rPr>
                        <a:t>课程编号</a:t>
                      </a:r>
                      <a:endParaRPr lang="en-US" altLang="en-US" sz="1400" b="0">
                        <a:solidFill>
                          <a:srgbClr val="000000"/>
                        </a:solidFill>
                        <a:latin typeface="等线" panose="02010600030101010101" charset="-122"/>
                        <a:ea typeface="等线" panose="02010600030101010101" charset="-122"/>
                        <a:cs typeface="等线" panose="02010600030101010101" charset="-122"/>
                      </a:endParaRPr>
                    </a:p>
                  </a:txBody>
                  <a:tcPr marL="68580" marR="68580" marT="0" marB="0" vert="horz" anchor="ctr" anchorCtr="0"/>
                </a:tc>
                <a:tc>
                  <a:txBody>
                    <a:bodyPr/>
                    <a:p>
                      <a:pPr indent="0" algn="ctr">
                        <a:buNone/>
                      </a:pPr>
                      <a:r>
                        <a:rPr lang="en-US" sz="1400" b="0">
                          <a:solidFill>
                            <a:srgbClr val="000000"/>
                          </a:solidFill>
                          <a:latin typeface="等线" panose="02010600030101010101" charset="-122"/>
                          <a:ea typeface="等线" panose="02010600030101010101" charset="-122"/>
                          <a:cs typeface="等线" panose="02010600030101010101" charset="-122"/>
                        </a:rPr>
                        <a:t>int</a:t>
                      </a:r>
                      <a:endParaRPr lang="en-US" altLang="en-US" sz="1400" b="0">
                        <a:solidFill>
                          <a:srgbClr val="000000"/>
                        </a:solidFill>
                        <a:latin typeface="等线" panose="02010600030101010101" charset="-122"/>
                        <a:ea typeface="等线" panose="02010600030101010101" charset="-122"/>
                        <a:cs typeface="等线" panose="02010600030101010101" charset="-122"/>
                      </a:endParaRPr>
                    </a:p>
                  </a:txBody>
                  <a:tcPr marL="68580" marR="68580" marT="0" marB="0" vert="horz" anchor="ctr" anchorCtr="0"/>
                </a:tc>
                <a:tc>
                  <a:txBody>
                    <a:bodyPr/>
                    <a:p>
                      <a:pPr indent="0" algn="ctr">
                        <a:buNone/>
                      </a:pPr>
                      <a:r>
                        <a:rPr lang="en-US" sz="1400" b="0">
                          <a:solidFill>
                            <a:srgbClr val="000000"/>
                          </a:solidFill>
                          <a:latin typeface="等线" panose="02010600030101010101" charset="-122"/>
                          <a:ea typeface="等线" panose="02010600030101010101" charset="-122"/>
                          <a:cs typeface="等线" panose="02010600030101010101" charset="-122"/>
                        </a:rPr>
                        <a:t>11</a:t>
                      </a:r>
                      <a:endParaRPr lang="en-US" altLang="en-US" sz="1400" b="0">
                        <a:solidFill>
                          <a:srgbClr val="000000"/>
                        </a:solidFill>
                        <a:latin typeface="等线" panose="02010600030101010101" charset="-122"/>
                        <a:ea typeface="等线" panose="02010600030101010101" charset="-122"/>
                        <a:cs typeface="等线" panose="02010600030101010101" charset="-122"/>
                      </a:endParaRPr>
                    </a:p>
                  </a:txBody>
                  <a:tcPr marL="68580" marR="68580" marT="0" marB="0" vert="horz" anchor="ctr" anchorCtr="0"/>
                </a:tc>
                <a:tc>
                  <a:txBody>
                    <a:bodyPr/>
                    <a:p>
                      <a:pPr indent="0" algn="ctr">
                        <a:buNone/>
                      </a:pPr>
                      <a:r>
                        <a:rPr lang="en-US" sz="1400" b="0">
                          <a:solidFill>
                            <a:srgbClr val="000000"/>
                          </a:solidFill>
                          <a:latin typeface="等线" panose="02010600030101010101" charset="-122"/>
                          <a:ea typeface="等线" panose="02010600030101010101" charset="-122"/>
                          <a:cs typeface="等线" panose="02010600030101010101" charset="-122"/>
                        </a:rPr>
                        <a:t>否</a:t>
                      </a:r>
                      <a:endParaRPr lang="en-US" altLang="en-US" sz="1400" b="0">
                        <a:solidFill>
                          <a:srgbClr val="000000"/>
                        </a:solidFill>
                        <a:latin typeface="等线" panose="02010600030101010101" charset="-122"/>
                        <a:ea typeface="等线" panose="02010600030101010101" charset="-122"/>
                        <a:cs typeface="等线" panose="02010600030101010101" charset="-122"/>
                      </a:endParaRPr>
                    </a:p>
                  </a:txBody>
                  <a:tcPr marL="68580" marR="68580" marT="0" marB="0" vert="horz" anchor="ctr" anchorCtr="0"/>
                </a:tc>
                <a:tc>
                  <a:txBody>
                    <a:bodyPr/>
                    <a:p>
                      <a:pPr indent="0" algn="ctr">
                        <a:buNone/>
                      </a:pPr>
                      <a:r>
                        <a:rPr lang="en-US" sz="1400" b="0">
                          <a:solidFill>
                            <a:srgbClr val="000000"/>
                          </a:solidFill>
                          <a:latin typeface="等线" panose="02010600030101010101" charset="-122"/>
                          <a:ea typeface="等线" panose="02010600030101010101" charset="-122"/>
                          <a:cs typeface="等线" panose="02010600030101010101" charset="-122"/>
                        </a:rPr>
                        <a:t>主属性，参照Course表的 Cno</a:t>
                      </a:r>
                      <a:endParaRPr lang="en-US" altLang="en-US" sz="1400" b="0">
                        <a:solidFill>
                          <a:srgbClr val="000000"/>
                        </a:solidFill>
                        <a:latin typeface="等线" panose="02010600030101010101" charset="-122"/>
                        <a:ea typeface="等线" panose="02010600030101010101" charset="-122"/>
                        <a:cs typeface="等线" panose="02010600030101010101" charset="-122"/>
                      </a:endParaRPr>
                    </a:p>
                  </a:txBody>
                  <a:tcPr marL="68580" marR="68580" marT="0" marB="0" vert="horz" anchor="ctr" anchorCtr="0"/>
                </a:tc>
              </a:tr>
              <a:tr h="344170">
                <a:tc>
                  <a:txBody>
                    <a:bodyPr/>
                    <a:p>
                      <a:pPr indent="0" algn="ctr">
                        <a:buNone/>
                      </a:pPr>
                      <a:r>
                        <a:rPr lang="en-US" sz="1400" b="0">
                          <a:solidFill>
                            <a:srgbClr val="000000"/>
                          </a:solidFill>
                          <a:latin typeface="等线" panose="02010600030101010101" charset="-122"/>
                          <a:ea typeface="等线" panose="02010600030101010101" charset="-122"/>
                          <a:cs typeface="等线" panose="02010600030101010101" charset="-122"/>
                        </a:rPr>
                        <a:t>Uscore</a:t>
                      </a:r>
                      <a:endParaRPr lang="en-US" altLang="en-US" sz="1400" b="0">
                        <a:solidFill>
                          <a:srgbClr val="000000"/>
                        </a:solidFill>
                        <a:latin typeface="等线" panose="02010600030101010101" charset="-122"/>
                        <a:ea typeface="等线" panose="02010600030101010101" charset="-122"/>
                        <a:cs typeface="等线" panose="02010600030101010101" charset="-122"/>
                      </a:endParaRPr>
                    </a:p>
                  </a:txBody>
                  <a:tcPr marL="68580" marR="68580" marT="0" marB="0" vert="horz" anchor="ctr" anchorCtr="0"/>
                </a:tc>
                <a:tc>
                  <a:txBody>
                    <a:bodyPr/>
                    <a:p>
                      <a:pPr indent="0" algn="ctr">
                        <a:buNone/>
                      </a:pPr>
                      <a:r>
                        <a:rPr lang="en-US" sz="1400" b="0">
                          <a:solidFill>
                            <a:srgbClr val="000000"/>
                          </a:solidFill>
                          <a:latin typeface="等线" panose="02010600030101010101" charset="-122"/>
                          <a:ea typeface="等线" panose="02010600030101010101" charset="-122"/>
                          <a:cs typeface="等线" panose="02010600030101010101" charset="-122"/>
                        </a:rPr>
                        <a:t>平时成绩</a:t>
                      </a:r>
                      <a:endParaRPr lang="en-US" altLang="en-US" sz="1400" b="0">
                        <a:solidFill>
                          <a:srgbClr val="000000"/>
                        </a:solidFill>
                        <a:latin typeface="等线" panose="02010600030101010101" charset="-122"/>
                        <a:ea typeface="等线" panose="02010600030101010101" charset="-122"/>
                        <a:cs typeface="等线" panose="02010600030101010101" charset="-122"/>
                      </a:endParaRPr>
                    </a:p>
                  </a:txBody>
                  <a:tcPr marL="68580" marR="68580" marT="0" marB="0" vert="horz" anchor="ctr" anchorCtr="0"/>
                </a:tc>
                <a:tc>
                  <a:txBody>
                    <a:bodyPr/>
                    <a:p>
                      <a:pPr indent="0" algn="ctr">
                        <a:buNone/>
                      </a:pPr>
                      <a:r>
                        <a:rPr lang="en-US" sz="1400" b="0">
                          <a:solidFill>
                            <a:srgbClr val="000000"/>
                          </a:solidFill>
                          <a:latin typeface="等线" panose="02010600030101010101" charset="-122"/>
                          <a:ea typeface="等线" panose="02010600030101010101" charset="-122"/>
                          <a:cs typeface="等线" panose="02010600030101010101" charset="-122"/>
                        </a:rPr>
                        <a:t>D</a:t>
                      </a:r>
                      <a:r>
                        <a:rPr lang="en-US" sz="1400" b="0">
                          <a:solidFill>
                            <a:srgbClr val="000000"/>
                          </a:solidFill>
                          <a:latin typeface="仿宋_GB2312" charset="0"/>
                          <a:cs typeface="仿宋_GB2312" charset="0"/>
                        </a:rPr>
                        <a:t>ecimal</a:t>
                      </a:r>
                      <a:r>
                        <a:rPr lang="en-US" sz="1400" b="0">
                          <a:solidFill>
                            <a:srgbClr val="000000"/>
                          </a:solidFill>
                          <a:latin typeface="等线" panose="02010600030101010101" charset="-122"/>
                          <a:ea typeface="等线" panose="02010600030101010101" charset="-122"/>
                          <a:cs typeface="等线" panose="02010600030101010101" charset="-122"/>
                        </a:rPr>
                        <a:t>(4,1)</a:t>
                      </a:r>
                      <a:endParaRPr lang="en-US" altLang="en-US" sz="1400" b="0">
                        <a:solidFill>
                          <a:srgbClr val="000000"/>
                        </a:solidFill>
                        <a:latin typeface="等线" panose="02010600030101010101" charset="-122"/>
                        <a:ea typeface="等线" panose="02010600030101010101" charset="-122"/>
                        <a:cs typeface="等线" panose="02010600030101010101" charset="-122"/>
                      </a:endParaRPr>
                    </a:p>
                  </a:txBody>
                  <a:tcPr marL="68580" marR="68580" marT="0" marB="0" vert="horz" anchor="ctr" anchorCtr="0"/>
                </a:tc>
                <a:tc>
                  <a:txBody>
                    <a:bodyPr/>
                    <a:p>
                      <a:pPr indent="0" algn="ctr">
                        <a:buNone/>
                      </a:pPr>
                      <a:r>
                        <a:rPr lang="en-US" sz="1400" b="0">
                          <a:solidFill>
                            <a:srgbClr val="000000"/>
                          </a:solidFill>
                          <a:latin typeface="等线" panose="02010600030101010101" charset="-122"/>
                          <a:ea typeface="等线" panose="02010600030101010101" charset="-122"/>
                          <a:cs typeface="等线" panose="02010600030101010101" charset="-122"/>
                        </a:rPr>
                        <a:t> </a:t>
                      </a:r>
                      <a:endParaRPr lang="en-US" altLang="en-US" sz="1400" b="0">
                        <a:solidFill>
                          <a:srgbClr val="000000"/>
                        </a:solidFill>
                        <a:latin typeface="等线" panose="02010600030101010101" charset="-122"/>
                        <a:ea typeface="等线" panose="02010600030101010101" charset="-122"/>
                        <a:cs typeface="等线" panose="02010600030101010101" charset="-122"/>
                      </a:endParaRPr>
                    </a:p>
                  </a:txBody>
                  <a:tcPr marL="68580" marR="68580" marT="0" marB="0" vert="horz" anchor="ctr" anchorCtr="0"/>
                </a:tc>
                <a:tc>
                  <a:txBody>
                    <a:bodyPr/>
                    <a:p>
                      <a:pPr indent="0" algn="ctr">
                        <a:buNone/>
                      </a:pPr>
                      <a:r>
                        <a:rPr lang="en-US" sz="1400" b="0">
                          <a:solidFill>
                            <a:srgbClr val="000000"/>
                          </a:solidFill>
                          <a:latin typeface="等线" panose="02010600030101010101" charset="-122"/>
                          <a:ea typeface="等线" panose="02010600030101010101" charset="-122"/>
                          <a:cs typeface="等线" panose="02010600030101010101" charset="-122"/>
                        </a:rPr>
                        <a:t>是</a:t>
                      </a:r>
                      <a:endParaRPr lang="en-US" altLang="en-US" sz="1400" b="0">
                        <a:solidFill>
                          <a:srgbClr val="000000"/>
                        </a:solidFill>
                        <a:latin typeface="等线" panose="02010600030101010101" charset="-122"/>
                        <a:ea typeface="等线" panose="02010600030101010101" charset="-122"/>
                        <a:cs typeface="等线" panose="02010600030101010101" charset="-122"/>
                      </a:endParaRPr>
                    </a:p>
                  </a:txBody>
                  <a:tcPr marL="68580" marR="68580" marT="0" marB="0" vert="horz" anchor="ctr" anchorCtr="0"/>
                </a:tc>
                <a:tc>
                  <a:txBody>
                    <a:bodyPr/>
                    <a:p>
                      <a:pPr indent="0" algn="ctr">
                        <a:buNone/>
                      </a:pPr>
                      <a:r>
                        <a:rPr lang="en-US" sz="1400" b="0">
                          <a:solidFill>
                            <a:srgbClr val="000000"/>
                          </a:solidFill>
                          <a:latin typeface="等线" panose="02010600030101010101" charset="-122"/>
                          <a:ea typeface="等线" panose="02010600030101010101" charset="-122"/>
                          <a:cs typeface="等线" panose="02010600030101010101" charset="-122"/>
                        </a:rPr>
                        <a:t>值在0—100</a:t>
                      </a:r>
                      <a:endParaRPr lang="en-US" altLang="en-US" sz="1400" b="0">
                        <a:solidFill>
                          <a:srgbClr val="000000"/>
                        </a:solidFill>
                        <a:latin typeface="等线" panose="02010600030101010101" charset="-122"/>
                        <a:ea typeface="等线" panose="02010600030101010101" charset="-122"/>
                        <a:cs typeface="等线" panose="02010600030101010101" charset="-122"/>
                      </a:endParaRPr>
                    </a:p>
                  </a:txBody>
                  <a:tcPr marL="68580" marR="68580" marT="0" marB="0" vert="horz" anchor="ctr" anchorCtr="0"/>
                </a:tc>
              </a:tr>
              <a:tr h="345440">
                <a:tc>
                  <a:txBody>
                    <a:bodyPr/>
                    <a:p>
                      <a:pPr indent="0" algn="ctr">
                        <a:buNone/>
                      </a:pPr>
                      <a:r>
                        <a:rPr lang="en-US" sz="1400" b="0">
                          <a:solidFill>
                            <a:srgbClr val="000000"/>
                          </a:solidFill>
                          <a:latin typeface="等线" panose="02010600030101010101" charset="-122"/>
                          <a:ea typeface="等线" panose="02010600030101010101" charset="-122"/>
                          <a:cs typeface="等线" panose="02010600030101010101" charset="-122"/>
                        </a:rPr>
                        <a:t>EndScore</a:t>
                      </a:r>
                      <a:endParaRPr lang="en-US" altLang="en-US" sz="1400" b="0">
                        <a:solidFill>
                          <a:srgbClr val="000000"/>
                        </a:solidFill>
                        <a:latin typeface="等线" panose="02010600030101010101" charset="-122"/>
                        <a:ea typeface="等线" panose="02010600030101010101" charset="-122"/>
                        <a:cs typeface="等线" panose="02010600030101010101" charset="-122"/>
                      </a:endParaRPr>
                    </a:p>
                  </a:txBody>
                  <a:tcPr marL="68580" marR="68580" marT="0" marB="0" vert="horz" anchor="ctr" anchorCtr="0"/>
                </a:tc>
                <a:tc>
                  <a:txBody>
                    <a:bodyPr/>
                    <a:p>
                      <a:pPr indent="0" algn="ctr">
                        <a:buNone/>
                      </a:pPr>
                      <a:r>
                        <a:rPr lang="en-US" sz="1400" b="0">
                          <a:solidFill>
                            <a:srgbClr val="000000"/>
                          </a:solidFill>
                          <a:latin typeface="等线" panose="02010600030101010101" charset="-122"/>
                          <a:ea typeface="等线" panose="02010600030101010101" charset="-122"/>
                          <a:cs typeface="等线" panose="02010600030101010101" charset="-122"/>
                        </a:rPr>
                        <a:t>期末成绩</a:t>
                      </a:r>
                      <a:endParaRPr lang="en-US" altLang="en-US" sz="1400" b="0">
                        <a:solidFill>
                          <a:srgbClr val="000000"/>
                        </a:solidFill>
                        <a:latin typeface="等线" panose="02010600030101010101" charset="-122"/>
                        <a:ea typeface="等线" panose="02010600030101010101" charset="-122"/>
                        <a:cs typeface="等线" panose="02010600030101010101" charset="-122"/>
                      </a:endParaRPr>
                    </a:p>
                  </a:txBody>
                  <a:tcPr marL="68580" marR="68580" marT="0" marB="0" vert="horz" anchor="ctr" anchorCtr="0"/>
                </a:tc>
                <a:tc>
                  <a:txBody>
                    <a:bodyPr/>
                    <a:p>
                      <a:pPr indent="0" algn="ctr">
                        <a:buNone/>
                      </a:pPr>
                      <a:r>
                        <a:rPr lang="en-US" sz="1400" b="0">
                          <a:solidFill>
                            <a:srgbClr val="000000"/>
                          </a:solidFill>
                          <a:latin typeface="等线" panose="02010600030101010101" charset="-122"/>
                          <a:ea typeface="等线" panose="02010600030101010101" charset="-122"/>
                          <a:cs typeface="等线" panose="02010600030101010101" charset="-122"/>
                        </a:rPr>
                        <a:t>D</a:t>
                      </a:r>
                      <a:r>
                        <a:rPr lang="en-US" sz="1400" b="0">
                          <a:solidFill>
                            <a:srgbClr val="000000"/>
                          </a:solidFill>
                          <a:latin typeface="仿宋_GB2312" charset="0"/>
                          <a:cs typeface="仿宋_GB2312" charset="0"/>
                        </a:rPr>
                        <a:t>ecimal</a:t>
                      </a:r>
                      <a:r>
                        <a:rPr lang="en-US" sz="1400" b="0">
                          <a:solidFill>
                            <a:srgbClr val="000000"/>
                          </a:solidFill>
                          <a:latin typeface="等线" panose="02010600030101010101" charset="-122"/>
                          <a:ea typeface="等线" panose="02010600030101010101" charset="-122"/>
                          <a:cs typeface="等线" panose="02010600030101010101" charset="-122"/>
                        </a:rPr>
                        <a:t>(4,1)</a:t>
                      </a:r>
                      <a:endParaRPr lang="en-US" altLang="en-US" sz="1400" b="0">
                        <a:solidFill>
                          <a:srgbClr val="000000"/>
                        </a:solidFill>
                        <a:latin typeface="等线" panose="02010600030101010101" charset="-122"/>
                        <a:ea typeface="等线" panose="02010600030101010101" charset="-122"/>
                        <a:cs typeface="等线" panose="02010600030101010101" charset="-122"/>
                      </a:endParaRPr>
                    </a:p>
                  </a:txBody>
                  <a:tcPr marL="68580" marR="68580" marT="0" marB="0" vert="horz" anchor="ctr" anchorCtr="0"/>
                </a:tc>
                <a:tc>
                  <a:txBody>
                    <a:bodyPr/>
                    <a:p>
                      <a:pPr indent="0" algn="ctr">
                        <a:buNone/>
                      </a:pPr>
                      <a:r>
                        <a:rPr lang="en-US" sz="1400" b="0">
                          <a:solidFill>
                            <a:srgbClr val="000000"/>
                          </a:solidFill>
                          <a:latin typeface="等线" panose="02010600030101010101" charset="-122"/>
                          <a:ea typeface="等线" panose="02010600030101010101" charset="-122"/>
                          <a:cs typeface="等线" panose="02010600030101010101" charset="-122"/>
                        </a:rPr>
                        <a:t> </a:t>
                      </a:r>
                      <a:endParaRPr lang="en-US" altLang="en-US" sz="1400" b="0">
                        <a:solidFill>
                          <a:srgbClr val="000000"/>
                        </a:solidFill>
                        <a:latin typeface="等线" panose="02010600030101010101" charset="-122"/>
                        <a:ea typeface="等线" panose="02010600030101010101" charset="-122"/>
                        <a:cs typeface="等线" panose="02010600030101010101" charset="-122"/>
                      </a:endParaRPr>
                    </a:p>
                  </a:txBody>
                  <a:tcPr marL="68580" marR="68580" marT="0" marB="0" vert="horz" anchor="ctr" anchorCtr="0"/>
                </a:tc>
                <a:tc>
                  <a:txBody>
                    <a:bodyPr/>
                    <a:p>
                      <a:pPr indent="0" algn="ctr">
                        <a:buNone/>
                      </a:pPr>
                      <a:r>
                        <a:rPr lang="en-US" sz="1400" b="0">
                          <a:solidFill>
                            <a:srgbClr val="000000"/>
                          </a:solidFill>
                          <a:latin typeface="等线" panose="02010600030101010101" charset="-122"/>
                          <a:ea typeface="等线" panose="02010600030101010101" charset="-122"/>
                          <a:cs typeface="等线" panose="02010600030101010101" charset="-122"/>
                        </a:rPr>
                        <a:t>是</a:t>
                      </a:r>
                      <a:endParaRPr lang="en-US" altLang="en-US" sz="1400" b="0">
                        <a:solidFill>
                          <a:srgbClr val="000000"/>
                        </a:solidFill>
                        <a:latin typeface="等线" panose="02010600030101010101" charset="-122"/>
                        <a:ea typeface="等线" panose="02010600030101010101" charset="-122"/>
                        <a:cs typeface="等线" panose="02010600030101010101" charset="-122"/>
                      </a:endParaRPr>
                    </a:p>
                  </a:txBody>
                  <a:tcPr marL="68580" marR="68580" marT="0" marB="0" vert="horz" anchor="ctr" anchorCtr="0"/>
                </a:tc>
                <a:tc>
                  <a:txBody>
                    <a:bodyPr/>
                    <a:p>
                      <a:pPr indent="0" algn="ctr">
                        <a:buNone/>
                      </a:pPr>
                      <a:r>
                        <a:rPr lang="en-US" sz="1400" b="0">
                          <a:solidFill>
                            <a:srgbClr val="000000"/>
                          </a:solidFill>
                          <a:latin typeface="等线" panose="02010600030101010101" charset="-122"/>
                          <a:ea typeface="等线" panose="02010600030101010101" charset="-122"/>
                          <a:cs typeface="等线" panose="02010600030101010101" charset="-122"/>
                        </a:rPr>
                        <a:t>值在0—100</a:t>
                      </a:r>
                      <a:endParaRPr lang="en-US" altLang="en-US" sz="1400" b="0">
                        <a:solidFill>
                          <a:srgbClr val="000000"/>
                        </a:solidFill>
                        <a:latin typeface="等线" panose="02010600030101010101" charset="-122"/>
                        <a:ea typeface="等线" panose="02010600030101010101" charset="-122"/>
                        <a:cs typeface="等线" panose="02010600030101010101" charset="-122"/>
                      </a:endParaRPr>
                    </a:p>
                  </a:txBody>
                  <a:tcPr marL="68580" marR="68580" marT="0" marB="0" vert="horz" anchor="ctr" anchorCtr="0"/>
                </a:tc>
              </a:tr>
            </a:tbl>
          </a:graphicData>
        </a:graphic>
      </p:graphicFrame>
    </p:spTree>
  </p:cSld>
  <p:clrMapOvr>
    <a:masterClrMapping/>
  </p:clrMapOvr>
  <mc:AlternateContent xmlns:mc="http://schemas.openxmlformats.org/markup-compatibility/2006">
    <mc:Choice xmlns:p14="http://schemas.microsoft.com/office/powerpoint/2010/main" Requires="p14">
      <p:transition spd="med" p14:dur="750">
        <p:pull/>
      </p:transition>
    </mc:Choice>
    <mc:Fallback>
      <p:transition spd="med">
        <p:pull/>
      </p:transition>
    </mc:Fallback>
  </mc:AlternateContent>
  <p:timing>
    <p:tnLst>
      <p:par>
        <p:cTn id="1" dur="indefinite" restart="never" nodeType="tmRoot"/>
      </p:par>
    </p:tnLst>
    <p:bldLst>
      <p:bldP spid="2" grpId="0"/>
      <p:bldP spid="15" grpId="0" bldLvl="0" animBg="1"/>
      <p:bldP spid="14" grpId="0" bldLvl="0" animBg="1"/>
      <p:bldP spid="2" grpId="1"/>
      <p:bldP spid="15" grpId="1" animBg="1"/>
      <p:bldP spid="14" grpId="1" animBg="1"/>
      <p:bldP spid="7" grpId="0"/>
      <p:bldP spid="7" grpId="1"/>
      <p:bldP spid="6" grpId="0" bldLvl="0" animBg="1"/>
      <p:bldP spid="6" grpId="1"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3363595"/>
            <a:ext cx="12192000" cy="3275330"/>
          </a:xfrm>
          <a:prstGeom prst="rect">
            <a:avLst/>
          </a:prstGeom>
          <a:solidFill>
            <a:srgbClr val="C3E4F2">
              <a:alpha val="17000"/>
            </a:srgbClr>
          </a:solidFill>
          <a:ln>
            <a:noFill/>
          </a:ln>
          <a:effectLst>
            <a:glow>
              <a:schemeClr val="accent1">
                <a:alpha val="55000"/>
              </a:schemeClr>
            </a:glow>
            <a:outerShdw blurRad="1143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a:xfrm>
            <a:off x="231140" y="377190"/>
            <a:ext cx="5864860" cy="454025"/>
          </a:xfrm>
        </p:spPr>
        <p:txBody>
          <a:bodyPr>
            <a:normAutofit fontScale="90000"/>
          </a:bodyPr>
          <a:lstStyle/>
          <a:p>
            <a:pPr lvl="0" algn="just"/>
            <a:r>
              <a:rPr sz="3110" b="1" dirty="0">
                <a:latin typeface="微软雅黑" panose="020B0503020204020204" pitchFamily="34" charset="-122"/>
                <a:ea typeface="微软雅黑" panose="020B0503020204020204" pitchFamily="34" charset="-122"/>
                <a:cs typeface="微软雅黑" panose="020B0503020204020204" pitchFamily="34" charset="-122"/>
                <a:sym typeface="+mn-ea"/>
              </a:rPr>
              <a:t>使用Navicat创建成绩表（Score）</a:t>
            </a:r>
            <a:endParaRPr lang="en-US" altLang="zh-CN" sz="311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等腰三角形 13"/>
          <p:cNvSpPr/>
          <p:nvPr/>
        </p:nvSpPr>
        <p:spPr>
          <a:xfrm rot="20940000">
            <a:off x="384238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413702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cxnSp>
        <p:nvCxnSpPr>
          <p:cNvPr id="12" name="直接连接符 11"/>
          <p:cNvCxnSpPr/>
          <p:nvPr/>
        </p:nvCxnSpPr>
        <p:spPr>
          <a:xfrm flipV="1">
            <a:off x="266700" y="885190"/>
            <a:ext cx="3876675" cy="1905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5" name="文本框 4"/>
          <p:cNvSpPr txBox="1"/>
          <p:nvPr/>
        </p:nvSpPr>
        <p:spPr>
          <a:xfrm>
            <a:off x="706755" y="964565"/>
            <a:ext cx="4057650" cy="2553335"/>
          </a:xfrm>
          <a:prstGeom prst="rect">
            <a:avLst/>
          </a:prstGeom>
          <a:noFill/>
        </p:spPr>
        <p:txBody>
          <a:bodyPr wrap="square" rtlCol="0" anchor="t">
            <a:spAutoFit/>
          </a:bodyPr>
          <a:p>
            <a:r>
              <a:rPr lang="zh-CN" altLang="en-US" sz="2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步骤一：</a:t>
            </a:r>
            <a:r>
              <a:rPr dirty="0" smtClean="0">
                <a:latin typeface="微软雅黑" panose="020B0503020204020204" pitchFamily="34" charset="-122"/>
                <a:ea typeface="微软雅黑" panose="020B0503020204020204" pitchFamily="34" charset="-122"/>
                <a:cs typeface="微软雅黑" panose="020B0503020204020204" pitchFamily="34" charset="-122"/>
                <a:sym typeface="+mn-ea"/>
              </a:rPr>
              <a:t>启动图形管理工具Navicat for MySQL，窗口左侧窗格中右击打开的连接名“MyConn”，打开数据库“Stuinfo”。在【数据库对象】窗格中依次展开“stuinfo”文件夹，然后右击 “表”，在弹出的快捷菜单中选择【新建表】命令，如图所示。</a:t>
            </a:r>
            <a:endParaRPr sz="24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fontAlgn="auto">
              <a:lnSpc>
                <a:spcPct val="100000"/>
              </a:lnSpc>
              <a:spcBef>
                <a:spcPts val="1200"/>
              </a:spcBef>
            </a:pPr>
            <a:endParaRPr lang="zh-CN" altLang="en-US"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878" name="图片 878"/>
          <p:cNvPicPr>
            <a:picLocks noChangeAspect="1"/>
          </p:cNvPicPr>
          <p:nvPr>
            <p:custDataLst>
              <p:tags r:id="rId1"/>
            </p:custDataLst>
          </p:nvPr>
        </p:nvPicPr>
        <p:blipFill>
          <a:blip r:embed="rId2" cstate="print">
            <a:extLst>
              <a:ext uri="{28A0092B-C50C-407E-A947-70E740481C1C}">
                <a14:useLocalDpi xmlns:a14="http://schemas.microsoft.com/office/drawing/2010/main" val="0"/>
              </a:ext>
            </a:extLst>
          </a:blip>
          <a:stretch>
            <a:fillRect/>
          </a:stretch>
        </p:blipFill>
        <p:spPr>
          <a:xfrm>
            <a:off x="964565" y="3110865"/>
            <a:ext cx="2822575" cy="3747135"/>
          </a:xfrm>
          <a:prstGeom prst="rect">
            <a:avLst/>
          </a:prstGeom>
        </p:spPr>
      </p:pic>
      <p:sp>
        <p:nvSpPr>
          <p:cNvPr id="7" name="文本框 6"/>
          <p:cNvSpPr txBox="1"/>
          <p:nvPr>
            <p:custDataLst>
              <p:tags r:id="rId3"/>
            </p:custDataLst>
          </p:nvPr>
        </p:nvSpPr>
        <p:spPr>
          <a:xfrm>
            <a:off x="5629910" y="964565"/>
            <a:ext cx="5603875" cy="1999615"/>
          </a:xfrm>
          <a:prstGeom prst="rect">
            <a:avLst/>
          </a:prstGeom>
          <a:noFill/>
        </p:spPr>
        <p:txBody>
          <a:bodyPr wrap="square" rtlCol="0" anchor="t">
            <a:spAutoFit/>
          </a:bodyPr>
          <a:p>
            <a:r>
              <a:rPr lang="zh-CN" altLang="en-US" sz="2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步骤二：</a:t>
            </a:r>
            <a:r>
              <a:rPr dirty="0" smtClean="0">
                <a:latin typeface="微软雅黑" panose="020B0503020204020204" pitchFamily="34" charset="-122"/>
                <a:ea typeface="微软雅黑" panose="020B0503020204020204" pitchFamily="34" charset="-122"/>
                <a:cs typeface="微软雅黑" panose="020B0503020204020204" pitchFamily="34" charset="-122"/>
                <a:sym typeface="+mn-ea"/>
              </a:rPr>
              <a:t>点击【新建表】后，系统自动打开表结构编辑界面，并自动创建一个空白字段，填入表结构对应的字段名、类型、是否为null、注释。填完后保存将会弹出【表名】对话框，填入表名“Score”</a:t>
            </a:r>
            <a:r>
              <a:rPr dirty="0" smtClean="0">
                <a:latin typeface="微软雅黑" panose="020B0503020204020204" pitchFamily="34" charset="-122"/>
                <a:ea typeface="微软雅黑" panose="020B0503020204020204" pitchFamily="34" charset="-122"/>
                <a:cs typeface="微软雅黑" panose="020B0503020204020204" pitchFamily="34" charset="-122"/>
                <a:sym typeface="+mn-ea"/>
              </a:rPr>
              <a:t>，如图所示。</a:t>
            </a:r>
            <a:endParaRPr sz="24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fontAlgn="auto">
              <a:lnSpc>
                <a:spcPct val="100000"/>
              </a:lnSpc>
              <a:spcBef>
                <a:spcPts val="1200"/>
              </a:spcBef>
            </a:pPr>
            <a:endParaRPr lang="zh-CN" altLang="en-US"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879" name="图片 879"/>
          <p:cNvPicPr>
            <a:picLocks noChangeAspect="1"/>
          </p:cNvPicPr>
          <p:nvPr>
            <p:custDataLst>
              <p:tags r:id="rId4"/>
            </p:custDataLst>
          </p:nvPr>
        </p:nvPicPr>
        <p:blipFill>
          <a:blip r:embed="rId5"/>
          <a:stretch>
            <a:fillRect/>
          </a:stretch>
        </p:blipFill>
        <p:spPr>
          <a:xfrm>
            <a:off x="5557520" y="3517900"/>
            <a:ext cx="6373495" cy="28365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50">
        <p:pull/>
      </p:transition>
    </mc:Choice>
    <mc:Fallback>
      <p:transition spd="med">
        <p:pull/>
      </p:transition>
    </mc:Fallback>
  </mc:AlternateContent>
  <p:timing>
    <p:tnLst>
      <p:par>
        <p:cTn id="1" dur="indefinite" restart="never" nodeType="tmRoot"/>
      </p:par>
    </p:tnLst>
    <p:bldLst>
      <p:bldP spid="2" grpId="0"/>
      <p:bldP spid="15" grpId="0" bldLvl="0" animBg="1"/>
      <p:bldP spid="14" grpId="0" bldLvl="0" animBg="1"/>
      <p:bldP spid="2" grpId="1"/>
      <p:bldP spid="15" grpId="1" animBg="1"/>
      <p:bldP spid="14" grpId="1" animBg="1"/>
      <p:bldP spid="6" grpId="0" bldLvl="0" animBg="1"/>
      <p:bldP spid="6" grpId="1"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3363595"/>
            <a:ext cx="12192000" cy="3275330"/>
          </a:xfrm>
          <a:prstGeom prst="rect">
            <a:avLst/>
          </a:prstGeom>
          <a:solidFill>
            <a:srgbClr val="C3E4F2">
              <a:alpha val="17000"/>
            </a:srgbClr>
          </a:solidFill>
          <a:ln>
            <a:noFill/>
          </a:ln>
          <a:effectLst>
            <a:glow>
              <a:schemeClr val="accent1">
                <a:alpha val="55000"/>
              </a:schemeClr>
            </a:glow>
            <a:outerShdw blurRad="1143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a:xfrm>
            <a:off x="231140" y="377190"/>
            <a:ext cx="5864860" cy="454025"/>
          </a:xfrm>
        </p:spPr>
        <p:txBody>
          <a:bodyPr>
            <a:normAutofit fontScale="90000"/>
          </a:bodyPr>
          <a:lstStyle/>
          <a:p>
            <a:pPr lvl="0" algn="just"/>
            <a:r>
              <a:rPr sz="3110" b="1" dirty="0">
                <a:latin typeface="微软雅黑" panose="020B0503020204020204" pitchFamily="34" charset="-122"/>
                <a:ea typeface="微软雅黑" panose="020B0503020204020204" pitchFamily="34" charset="-122"/>
                <a:cs typeface="微软雅黑" panose="020B0503020204020204" pitchFamily="34" charset="-122"/>
                <a:sym typeface="+mn-ea"/>
              </a:rPr>
              <a:t>使用Navicat创建成绩表（Score）</a:t>
            </a:r>
            <a:endParaRPr sz="3110" b="1"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4" name="等腰三角形 13"/>
          <p:cNvSpPr/>
          <p:nvPr/>
        </p:nvSpPr>
        <p:spPr>
          <a:xfrm rot="20940000">
            <a:off x="384238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413702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7" name="内容占位符 2"/>
          <p:cNvSpPr>
            <a:spLocks noGrp="1"/>
          </p:cNvSpPr>
          <p:nvPr/>
        </p:nvSpPr>
        <p:spPr>
          <a:xfrm>
            <a:off x="2491105" y="1133475"/>
            <a:ext cx="9096375" cy="8509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fontAlgn="auto">
              <a:lnSpc>
                <a:spcPct val="130000"/>
              </a:lnSpc>
              <a:buNone/>
            </a:pPr>
            <a:r>
              <a:rPr sz="2000" dirty="0">
                <a:latin typeface="微软雅黑" panose="020B0503020204020204" pitchFamily="34" charset="-122"/>
                <a:ea typeface="微软雅黑" panose="020B0503020204020204" pitchFamily="34" charset="-122"/>
                <a:cs typeface="微软雅黑" panose="020B0503020204020204" pitchFamily="34" charset="-122"/>
                <a:sym typeface="+mn-ea"/>
              </a:rPr>
              <a:t>Score表主键由“Sno”和“Cno”两个字段构成，通过修改表为“Score”表添加主键。</a:t>
            </a:r>
            <a:endParaRPr sz="20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3" name="组合 2"/>
          <p:cNvGrpSpPr/>
          <p:nvPr/>
        </p:nvGrpSpPr>
        <p:grpSpPr>
          <a:xfrm>
            <a:off x="477520" y="1273810"/>
            <a:ext cx="2013585" cy="672465"/>
            <a:chOff x="3394" y="2862"/>
            <a:chExt cx="3171" cy="1059"/>
          </a:xfrm>
        </p:grpSpPr>
        <p:sp>
          <p:nvSpPr>
            <p:cNvPr id="9" name="任意多边形 8"/>
            <p:cNvSpPr/>
            <p:nvPr>
              <p:custDataLst>
                <p:tags r:id="rId1"/>
              </p:custDataLst>
            </p:nvPr>
          </p:nvSpPr>
          <p:spPr>
            <a:xfrm>
              <a:off x="3459" y="2927"/>
              <a:ext cx="3106" cy="985"/>
            </a:xfrm>
            <a:custGeom>
              <a:avLst/>
              <a:gdLst>
                <a:gd name="connsiteX0" fmla="*/ 0 w 3106"/>
                <a:gd name="connsiteY0" fmla="*/ 1129 h 1129"/>
                <a:gd name="connsiteX1" fmla="*/ 35 w 3106"/>
                <a:gd name="connsiteY1" fmla="*/ 26 h 1129"/>
                <a:gd name="connsiteX2" fmla="*/ 3106 w 3106"/>
                <a:gd name="connsiteY2" fmla="*/ 0 h 1129"/>
                <a:gd name="connsiteX3" fmla="*/ 2153 w 3106"/>
                <a:gd name="connsiteY3" fmla="*/ 1129 h 1129"/>
                <a:gd name="connsiteX4" fmla="*/ 0 w 3106"/>
                <a:gd name="connsiteY4" fmla="*/ 1129 h 1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 h="1129">
                  <a:moveTo>
                    <a:pt x="0" y="1129"/>
                  </a:moveTo>
                  <a:lnTo>
                    <a:pt x="35" y="26"/>
                  </a:lnTo>
                  <a:lnTo>
                    <a:pt x="3106" y="0"/>
                  </a:lnTo>
                  <a:lnTo>
                    <a:pt x="2153" y="1129"/>
                  </a:lnTo>
                  <a:lnTo>
                    <a:pt x="0" y="1129"/>
                  </a:lnTo>
                  <a:close/>
                </a:path>
              </a:pathLst>
            </a:custGeom>
            <a:solidFill>
              <a:schemeClr val="bg1"/>
            </a:solidFill>
            <a:ln>
              <a:solidFill>
                <a:srgbClr val="47AC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任意多边形 3"/>
            <p:cNvSpPr/>
            <p:nvPr>
              <p:custDataLst>
                <p:tags r:id="rId2"/>
              </p:custDataLst>
            </p:nvPr>
          </p:nvSpPr>
          <p:spPr>
            <a:xfrm>
              <a:off x="3394" y="2862"/>
              <a:ext cx="3106" cy="985"/>
            </a:xfrm>
            <a:custGeom>
              <a:avLst/>
              <a:gdLst>
                <a:gd name="connsiteX0" fmla="*/ 0 w 3106"/>
                <a:gd name="connsiteY0" fmla="*/ 1129 h 1129"/>
                <a:gd name="connsiteX1" fmla="*/ 35 w 3106"/>
                <a:gd name="connsiteY1" fmla="*/ 26 h 1129"/>
                <a:gd name="connsiteX2" fmla="*/ 3106 w 3106"/>
                <a:gd name="connsiteY2" fmla="*/ 0 h 1129"/>
                <a:gd name="connsiteX3" fmla="*/ 2153 w 3106"/>
                <a:gd name="connsiteY3" fmla="*/ 1129 h 1129"/>
                <a:gd name="connsiteX4" fmla="*/ 0 w 3106"/>
                <a:gd name="connsiteY4" fmla="*/ 1129 h 1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 h="1129">
                  <a:moveTo>
                    <a:pt x="0" y="1129"/>
                  </a:moveTo>
                  <a:lnTo>
                    <a:pt x="35" y="26"/>
                  </a:lnTo>
                  <a:lnTo>
                    <a:pt x="3106" y="0"/>
                  </a:lnTo>
                  <a:lnTo>
                    <a:pt x="2153" y="1129"/>
                  </a:lnTo>
                  <a:lnTo>
                    <a:pt x="0" y="1129"/>
                  </a:lnTo>
                  <a:close/>
                </a:path>
              </a:pathLst>
            </a:custGeom>
            <a:solidFill>
              <a:srgbClr val="0866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案例</a:t>
              </a:r>
              <a:r>
                <a:rPr lang="en-US" altLang="zh-CN"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14</a:t>
              </a:r>
              <a:r>
                <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18" name="肘形连接符 17"/>
            <p:cNvCxnSpPr/>
            <p:nvPr>
              <p:custDataLst>
                <p:tags r:id="rId3"/>
              </p:custDataLst>
            </p:nvPr>
          </p:nvCxnSpPr>
          <p:spPr>
            <a:xfrm rot="16200000" flipH="1">
              <a:off x="3075" y="3401"/>
              <a:ext cx="1037" cy="5"/>
            </a:xfrm>
            <a:prstGeom prst="bentConnector5">
              <a:avLst>
                <a:gd name="adj1" fmla="val -38669"/>
                <a:gd name="adj2" fmla="val 288500000"/>
                <a:gd name="adj3" fmla="val 145226"/>
              </a:avLst>
            </a:prstGeom>
            <a:ln>
              <a:gradFill>
                <a:gsLst>
                  <a:gs pos="9000">
                    <a:srgbClr val="086693"/>
                  </a:gs>
                  <a:gs pos="100000">
                    <a:schemeClr val="bg1"/>
                  </a:gs>
                  <a:gs pos="31000">
                    <a:schemeClr val="accent1">
                      <a:lumMod val="45000"/>
                      <a:lumOff val="55000"/>
                    </a:schemeClr>
                  </a:gs>
                  <a:gs pos="50000">
                    <a:schemeClr val="accent1">
                      <a:lumMod val="45000"/>
                      <a:lumOff val="55000"/>
                    </a:schemeClr>
                  </a:gs>
                  <a:gs pos="78000">
                    <a:schemeClr val="accent1">
                      <a:lumMod val="30000"/>
                      <a:lumOff val="70000"/>
                    </a:schemeClr>
                  </a:gs>
                </a:gsLst>
                <a:lin ang="5220000" scaled="0"/>
              </a:gradFill>
            </a:ln>
          </p:spPr>
          <p:style>
            <a:lnRef idx="1">
              <a:schemeClr val="accent1"/>
            </a:lnRef>
            <a:fillRef idx="0">
              <a:schemeClr val="accent1"/>
            </a:fillRef>
            <a:effectRef idx="0">
              <a:schemeClr val="accent1"/>
            </a:effectRef>
            <a:fontRef idx="minor">
              <a:schemeClr val="tx1"/>
            </a:fontRef>
          </p:style>
        </p:cxnSp>
      </p:grpSp>
      <p:cxnSp>
        <p:nvCxnSpPr>
          <p:cNvPr id="12" name="直接连接符 11"/>
          <p:cNvCxnSpPr/>
          <p:nvPr/>
        </p:nvCxnSpPr>
        <p:spPr>
          <a:xfrm flipV="1">
            <a:off x="266700" y="885190"/>
            <a:ext cx="3876675" cy="1905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5" name="文本框 4"/>
          <p:cNvSpPr txBox="1"/>
          <p:nvPr>
            <p:custDataLst>
              <p:tags r:id="rId4"/>
            </p:custDataLst>
          </p:nvPr>
        </p:nvSpPr>
        <p:spPr>
          <a:xfrm>
            <a:off x="706755" y="2334895"/>
            <a:ext cx="4580890" cy="1722120"/>
          </a:xfrm>
          <a:prstGeom prst="rect">
            <a:avLst/>
          </a:prstGeom>
          <a:noFill/>
        </p:spPr>
        <p:txBody>
          <a:bodyPr wrap="square" rtlCol="0" anchor="t">
            <a:spAutoFit/>
          </a:bodyPr>
          <a:p>
            <a:r>
              <a:rPr lang="zh-CN" altLang="en-US" sz="2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步骤一：</a:t>
            </a:r>
            <a:r>
              <a:rPr dirty="0" smtClean="0">
                <a:latin typeface="微软雅黑" panose="020B0503020204020204" pitchFamily="34" charset="-122"/>
                <a:ea typeface="微软雅黑" panose="020B0503020204020204" pitchFamily="34" charset="-122"/>
                <a:cs typeface="微软雅黑" panose="020B0503020204020204" pitchFamily="34" charset="-122"/>
                <a:sym typeface="+mn-ea"/>
              </a:rPr>
              <a:t>在【数据库对象】窗格中依次展开“stuinfo”文件夹，然后右击数据表“Score”，在弹出的快捷菜单中选择【设计表】命令，如图所示。</a:t>
            </a:r>
            <a:endParaRPr sz="24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fontAlgn="auto">
              <a:lnSpc>
                <a:spcPct val="100000"/>
              </a:lnSpc>
              <a:spcBef>
                <a:spcPts val="1200"/>
              </a:spcBef>
            </a:pPr>
            <a:endParaRPr lang="zh-CN" altLang="en-US"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8" name="文本框 7"/>
          <p:cNvSpPr txBox="1"/>
          <p:nvPr>
            <p:custDataLst>
              <p:tags r:id="rId5"/>
            </p:custDataLst>
          </p:nvPr>
        </p:nvSpPr>
        <p:spPr>
          <a:xfrm>
            <a:off x="5821680" y="2334895"/>
            <a:ext cx="5412105" cy="1445260"/>
          </a:xfrm>
          <a:prstGeom prst="rect">
            <a:avLst/>
          </a:prstGeom>
          <a:noFill/>
        </p:spPr>
        <p:txBody>
          <a:bodyPr wrap="square" rtlCol="0" anchor="t">
            <a:spAutoFit/>
          </a:bodyPr>
          <a:p>
            <a:r>
              <a:rPr lang="zh-CN" altLang="en-US" sz="2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步骤二：</a:t>
            </a:r>
            <a:r>
              <a:rPr dirty="0" smtClean="0">
                <a:latin typeface="微软雅黑" panose="020B0503020204020204" pitchFamily="34" charset="-122"/>
                <a:ea typeface="微软雅黑" panose="020B0503020204020204" pitchFamily="34" charset="-122"/>
                <a:cs typeface="微软雅黑" panose="020B0503020204020204" pitchFamily="34" charset="-122"/>
                <a:sym typeface="+mn-ea"/>
              </a:rPr>
              <a:t>点击【设计表】后，系统自动打开表结构编辑界面，分别在“Sno”和“Cno”字段点击键，自动生成主键，如图所示。</a:t>
            </a:r>
            <a:endParaRPr sz="24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fontAlgn="auto">
              <a:lnSpc>
                <a:spcPct val="100000"/>
              </a:lnSpc>
              <a:spcBef>
                <a:spcPts val="1200"/>
              </a:spcBef>
            </a:pPr>
            <a:endParaRPr lang="zh-CN" altLang="en-US"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880" name="图片 880"/>
          <p:cNvPicPr>
            <a:picLocks noChangeAspect="1"/>
          </p:cNvPicPr>
          <p:nvPr>
            <p:custDataLst>
              <p:tags r:id="rId6"/>
            </p:custDataLst>
          </p:nvPr>
        </p:nvPicPr>
        <p:blipFill>
          <a:blip r:embed="rId7" cstate="print">
            <a:extLst>
              <a:ext uri="{28A0092B-C50C-407E-A947-70E740481C1C}">
                <a14:useLocalDpi xmlns:a14="http://schemas.microsoft.com/office/drawing/2010/main" val="0"/>
              </a:ext>
            </a:extLst>
          </a:blip>
          <a:stretch>
            <a:fillRect/>
          </a:stretch>
        </p:blipFill>
        <p:spPr>
          <a:xfrm>
            <a:off x="1475740" y="3602990"/>
            <a:ext cx="2129155" cy="3232150"/>
          </a:xfrm>
          <a:prstGeom prst="rect">
            <a:avLst/>
          </a:prstGeom>
        </p:spPr>
      </p:pic>
      <p:pic>
        <p:nvPicPr>
          <p:cNvPr id="881" name="图片 881"/>
          <p:cNvPicPr>
            <a:picLocks noChangeAspect="1" noChangeArrowheads="1"/>
          </p:cNvPicPr>
          <p:nvPr>
            <p:custDataLst>
              <p:tags r:id="rId8"/>
            </p:custDataLst>
          </p:nvPr>
        </p:nvPicPr>
        <p:blipFill>
          <a:blip r:embed="rId9" cstate="print">
            <a:extLst>
              <a:ext uri="{28A0092B-C50C-407E-A947-70E740481C1C}">
                <a14:useLocalDpi xmlns:a14="http://schemas.microsoft.com/office/drawing/2010/main" val="0"/>
              </a:ext>
            </a:extLst>
          </a:blip>
          <a:srcRect/>
          <a:stretch>
            <a:fillRect/>
          </a:stretch>
        </p:blipFill>
        <p:spPr>
          <a:xfrm>
            <a:off x="5516880" y="3629025"/>
            <a:ext cx="6581775" cy="2745105"/>
          </a:xfrm>
          <a:prstGeom prst="rect">
            <a:avLst/>
          </a:prstGeom>
          <a:noFill/>
          <a:ln>
            <a:noFill/>
          </a:ln>
        </p:spPr>
      </p:pic>
    </p:spTree>
  </p:cSld>
  <p:clrMapOvr>
    <a:masterClrMapping/>
  </p:clrMapOvr>
  <mc:AlternateContent xmlns:mc="http://schemas.openxmlformats.org/markup-compatibility/2006">
    <mc:Choice xmlns:p14="http://schemas.microsoft.com/office/powerpoint/2010/main" Requires="p14">
      <p:transition spd="med" p14:dur="750">
        <p:pull/>
      </p:transition>
    </mc:Choice>
    <mc:Fallback>
      <p:transition spd="med">
        <p:pull/>
      </p:transition>
    </mc:Fallback>
  </mc:AlternateContent>
  <p:timing>
    <p:tnLst>
      <p:par>
        <p:cTn id="1" dur="indefinite" restart="never" nodeType="tmRoot"/>
      </p:par>
    </p:tnLst>
    <p:bldLst>
      <p:bldP spid="2" grpId="0"/>
      <p:bldP spid="15" grpId="0" bldLvl="0" animBg="1"/>
      <p:bldP spid="14" grpId="0" bldLvl="0" animBg="1"/>
      <p:bldP spid="2" grpId="1"/>
      <p:bldP spid="15" grpId="1" animBg="1"/>
      <p:bldP spid="14" grpId="1" animBg="1"/>
      <p:bldP spid="7" grpId="0"/>
      <p:bldP spid="7" grpId="1"/>
      <p:bldP spid="6" grpId="0" bldLvl="0" animBg="1"/>
      <p:bldP spid="6" grpId="1"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3363595"/>
            <a:ext cx="12192000" cy="3275330"/>
          </a:xfrm>
          <a:prstGeom prst="rect">
            <a:avLst/>
          </a:prstGeom>
          <a:solidFill>
            <a:srgbClr val="C3E4F2">
              <a:alpha val="17000"/>
            </a:srgbClr>
          </a:solidFill>
          <a:ln>
            <a:noFill/>
          </a:ln>
          <a:effectLst>
            <a:glow>
              <a:schemeClr val="accent1">
                <a:alpha val="55000"/>
              </a:schemeClr>
            </a:glow>
            <a:outerShdw blurRad="1143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a:xfrm>
            <a:off x="231140" y="377190"/>
            <a:ext cx="5864860" cy="454025"/>
          </a:xfrm>
        </p:spPr>
        <p:txBody>
          <a:bodyPr>
            <a:normAutofit fontScale="90000"/>
          </a:bodyPr>
          <a:lstStyle/>
          <a:p>
            <a:pPr lvl="0" algn="just"/>
            <a:r>
              <a:rPr sz="3110" b="1" dirty="0">
                <a:latin typeface="微软雅黑" panose="020B0503020204020204" pitchFamily="34" charset="-122"/>
                <a:ea typeface="微软雅黑" panose="020B0503020204020204" pitchFamily="34" charset="-122"/>
                <a:cs typeface="微软雅黑" panose="020B0503020204020204" pitchFamily="34" charset="-122"/>
                <a:sym typeface="+mn-ea"/>
              </a:rPr>
              <a:t>使用Navicat创建成绩表（Score）</a:t>
            </a:r>
            <a:endParaRPr sz="3110" b="1"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4" name="等腰三角形 13"/>
          <p:cNvSpPr/>
          <p:nvPr/>
        </p:nvSpPr>
        <p:spPr>
          <a:xfrm rot="20940000">
            <a:off x="384238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413702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7" name="内容占位符 2"/>
          <p:cNvSpPr>
            <a:spLocks noGrp="1"/>
          </p:cNvSpPr>
          <p:nvPr/>
        </p:nvSpPr>
        <p:spPr>
          <a:xfrm>
            <a:off x="2491105" y="960120"/>
            <a:ext cx="9096375" cy="8509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fontAlgn="auto">
              <a:lnSpc>
                <a:spcPct val="130000"/>
              </a:lnSpc>
              <a:buNone/>
            </a:pPr>
            <a:r>
              <a:rPr sz="2000" dirty="0">
                <a:latin typeface="微软雅黑" panose="020B0503020204020204" pitchFamily="34" charset="-122"/>
                <a:ea typeface="微软雅黑" panose="020B0503020204020204" pitchFamily="34" charset="-122"/>
                <a:cs typeface="微软雅黑" panose="020B0503020204020204" pitchFamily="34" charset="-122"/>
                <a:sym typeface="+mn-ea"/>
              </a:rPr>
              <a:t>Score表需要为“Sno”和“Cno”两个字段创建外键，对应关系为：Sno的外键名为FK_Stu_Sco，对应主键为Student表中Sno字段；Cno的外键名为FK_Cou_Sco，对应主键为Course表中Cno字段。</a:t>
            </a:r>
            <a:endParaRPr sz="20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3" name="组合 2"/>
          <p:cNvGrpSpPr/>
          <p:nvPr/>
        </p:nvGrpSpPr>
        <p:grpSpPr>
          <a:xfrm>
            <a:off x="477520" y="1273810"/>
            <a:ext cx="2013585" cy="672465"/>
            <a:chOff x="3394" y="2862"/>
            <a:chExt cx="3171" cy="1059"/>
          </a:xfrm>
        </p:grpSpPr>
        <p:sp>
          <p:nvSpPr>
            <p:cNvPr id="9" name="任意多边形 8"/>
            <p:cNvSpPr/>
            <p:nvPr>
              <p:custDataLst>
                <p:tags r:id="rId1"/>
              </p:custDataLst>
            </p:nvPr>
          </p:nvSpPr>
          <p:spPr>
            <a:xfrm>
              <a:off x="3459" y="2927"/>
              <a:ext cx="3106" cy="985"/>
            </a:xfrm>
            <a:custGeom>
              <a:avLst/>
              <a:gdLst>
                <a:gd name="connsiteX0" fmla="*/ 0 w 3106"/>
                <a:gd name="connsiteY0" fmla="*/ 1129 h 1129"/>
                <a:gd name="connsiteX1" fmla="*/ 35 w 3106"/>
                <a:gd name="connsiteY1" fmla="*/ 26 h 1129"/>
                <a:gd name="connsiteX2" fmla="*/ 3106 w 3106"/>
                <a:gd name="connsiteY2" fmla="*/ 0 h 1129"/>
                <a:gd name="connsiteX3" fmla="*/ 2153 w 3106"/>
                <a:gd name="connsiteY3" fmla="*/ 1129 h 1129"/>
                <a:gd name="connsiteX4" fmla="*/ 0 w 3106"/>
                <a:gd name="connsiteY4" fmla="*/ 1129 h 1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 h="1129">
                  <a:moveTo>
                    <a:pt x="0" y="1129"/>
                  </a:moveTo>
                  <a:lnTo>
                    <a:pt x="35" y="26"/>
                  </a:lnTo>
                  <a:lnTo>
                    <a:pt x="3106" y="0"/>
                  </a:lnTo>
                  <a:lnTo>
                    <a:pt x="2153" y="1129"/>
                  </a:lnTo>
                  <a:lnTo>
                    <a:pt x="0" y="1129"/>
                  </a:lnTo>
                  <a:close/>
                </a:path>
              </a:pathLst>
            </a:custGeom>
            <a:solidFill>
              <a:schemeClr val="bg1"/>
            </a:solidFill>
            <a:ln>
              <a:solidFill>
                <a:srgbClr val="47AC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任意多边形 3"/>
            <p:cNvSpPr/>
            <p:nvPr>
              <p:custDataLst>
                <p:tags r:id="rId2"/>
              </p:custDataLst>
            </p:nvPr>
          </p:nvSpPr>
          <p:spPr>
            <a:xfrm>
              <a:off x="3394" y="2862"/>
              <a:ext cx="3106" cy="985"/>
            </a:xfrm>
            <a:custGeom>
              <a:avLst/>
              <a:gdLst>
                <a:gd name="connsiteX0" fmla="*/ 0 w 3106"/>
                <a:gd name="connsiteY0" fmla="*/ 1129 h 1129"/>
                <a:gd name="connsiteX1" fmla="*/ 35 w 3106"/>
                <a:gd name="connsiteY1" fmla="*/ 26 h 1129"/>
                <a:gd name="connsiteX2" fmla="*/ 3106 w 3106"/>
                <a:gd name="connsiteY2" fmla="*/ 0 h 1129"/>
                <a:gd name="connsiteX3" fmla="*/ 2153 w 3106"/>
                <a:gd name="connsiteY3" fmla="*/ 1129 h 1129"/>
                <a:gd name="connsiteX4" fmla="*/ 0 w 3106"/>
                <a:gd name="connsiteY4" fmla="*/ 1129 h 1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 h="1129">
                  <a:moveTo>
                    <a:pt x="0" y="1129"/>
                  </a:moveTo>
                  <a:lnTo>
                    <a:pt x="35" y="26"/>
                  </a:lnTo>
                  <a:lnTo>
                    <a:pt x="3106" y="0"/>
                  </a:lnTo>
                  <a:lnTo>
                    <a:pt x="2153" y="1129"/>
                  </a:lnTo>
                  <a:lnTo>
                    <a:pt x="0" y="1129"/>
                  </a:lnTo>
                  <a:close/>
                </a:path>
              </a:pathLst>
            </a:custGeom>
            <a:solidFill>
              <a:srgbClr val="0866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案例</a:t>
              </a:r>
              <a:r>
                <a:rPr lang="en-US" altLang="zh-CN"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15</a:t>
              </a:r>
              <a:r>
                <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18" name="肘形连接符 17"/>
            <p:cNvCxnSpPr/>
            <p:nvPr>
              <p:custDataLst>
                <p:tags r:id="rId3"/>
              </p:custDataLst>
            </p:nvPr>
          </p:nvCxnSpPr>
          <p:spPr>
            <a:xfrm rot="16200000" flipH="1">
              <a:off x="3075" y="3401"/>
              <a:ext cx="1037" cy="5"/>
            </a:xfrm>
            <a:prstGeom prst="bentConnector5">
              <a:avLst>
                <a:gd name="adj1" fmla="val -38669"/>
                <a:gd name="adj2" fmla="val 288500000"/>
                <a:gd name="adj3" fmla="val 145226"/>
              </a:avLst>
            </a:prstGeom>
            <a:ln>
              <a:gradFill>
                <a:gsLst>
                  <a:gs pos="9000">
                    <a:srgbClr val="086693"/>
                  </a:gs>
                  <a:gs pos="100000">
                    <a:schemeClr val="bg1"/>
                  </a:gs>
                  <a:gs pos="31000">
                    <a:schemeClr val="accent1">
                      <a:lumMod val="45000"/>
                      <a:lumOff val="55000"/>
                    </a:schemeClr>
                  </a:gs>
                  <a:gs pos="50000">
                    <a:schemeClr val="accent1">
                      <a:lumMod val="45000"/>
                      <a:lumOff val="55000"/>
                    </a:schemeClr>
                  </a:gs>
                  <a:gs pos="78000">
                    <a:schemeClr val="accent1">
                      <a:lumMod val="30000"/>
                      <a:lumOff val="70000"/>
                    </a:schemeClr>
                  </a:gs>
                </a:gsLst>
                <a:lin ang="5220000" scaled="0"/>
              </a:gradFill>
            </a:ln>
          </p:spPr>
          <p:style>
            <a:lnRef idx="1">
              <a:schemeClr val="accent1"/>
            </a:lnRef>
            <a:fillRef idx="0">
              <a:schemeClr val="accent1"/>
            </a:fillRef>
            <a:effectRef idx="0">
              <a:schemeClr val="accent1"/>
            </a:effectRef>
            <a:fontRef idx="minor">
              <a:schemeClr val="tx1"/>
            </a:fontRef>
          </p:style>
        </p:cxnSp>
      </p:grpSp>
      <p:cxnSp>
        <p:nvCxnSpPr>
          <p:cNvPr id="12" name="直接连接符 11"/>
          <p:cNvCxnSpPr/>
          <p:nvPr/>
        </p:nvCxnSpPr>
        <p:spPr>
          <a:xfrm flipV="1">
            <a:off x="266700" y="885190"/>
            <a:ext cx="3876675" cy="1905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5" name="文本框 4"/>
          <p:cNvSpPr txBox="1"/>
          <p:nvPr>
            <p:custDataLst>
              <p:tags r:id="rId4"/>
            </p:custDataLst>
          </p:nvPr>
        </p:nvSpPr>
        <p:spPr>
          <a:xfrm>
            <a:off x="706755" y="2334895"/>
            <a:ext cx="10783570" cy="3661410"/>
          </a:xfrm>
          <a:prstGeom prst="rect">
            <a:avLst/>
          </a:prstGeom>
          <a:noFill/>
        </p:spPr>
        <p:txBody>
          <a:bodyPr wrap="square" rtlCol="0" anchor="t">
            <a:spAutoFit/>
          </a:bodyPr>
          <a:p>
            <a:r>
              <a:rPr lang="zh-CN" altLang="en-US" sz="2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步骤一：</a:t>
            </a:r>
            <a:r>
              <a:rPr dirty="0" smtClean="0">
                <a:latin typeface="微软雅黑" panose="020B0503020204020204" pitchFamily="34" charset="-122"/>
                <a:ea typeface="微软雅黑" panose="020B0503020204020204" pitchFamily="34" charset="-122"/>
                <a:cs typeface="微软雅黑" panose="020B0503020204020204" pitchFamily="34" charset="-122"/>
                <a:sym typeface="+mn-ea"/>
              </a:rPr>
              <a:t>点击【设计表】后，系统自动打开表结构编辑界面，点击【外键】。打开【外键】编辑界面后，系统自动生成一个空白行，如图所示。</a:t>
            </a:r>
            <a:endParaRPr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endParaRPr sz="24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endParaRPr sz="24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endParaRPr sz="24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endParaRPr sz="24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r>
              <a:rPr lang="zh-CN" altLang="en-US" sz="2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步骤二：</a:t>
            </a:r>
            <a:r>
              <a:rPr dirty="0" smtClean="0">
                <a:latin typeface="微软雅黑" panose="020B0503020204020204" pitchFamily="34" charset="-122"/>
                <a:ea typeface="微软雅黑" panose="020B0503020204020204" pitchFamily="34" charset="-122"/>
                <a:cs typeface="微软雅黑" panose="020B0503020204020204" pitchFamily="34" charset="-122"/>
                <a:sym typeface="+mn-ea"/>
              </a:rPr>
              <a:t>点击【设计表】后，系统自动打开表结构编辑界面，分别在“Sno”和“Cno”字段点击键，自动生成主键，如图所示。</a:t>
            </a:r>
            <a:endParaRPr sz="24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endParaRPr sz="24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fontAlgn="auto">
              <a:lnSpc>
                <a:spcPct val="100000"/>
              </a:lnSpc>
              <a:spcBef>
                <a:spcPts val="1200"/>
              </a:spcBef>
            </a:pPr>
            <a:endParaRPr lang="zh-CN" altLang="en-US"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882" name="图片 882"/>
          <p:cNvPicPr>
            <a:picLocks noChangeAspect="1"/>
          </p:cNvPicPr>
          <p:nvPr>
            <p:custDataLst>
              <p:tags r:id="rId5"/>
            </p:custDataLst>
          </p:nvPr>
        </p:nvPicPr>
        <p:blipFill>
          <a:blip r:embed="rId6"/>
          <a:stretch>
            <a:fillRect/>
          </a:stretch>
        </p:blipFill>
        <p:spPr>
          <a:xfrm>
            <a:off x="870585" y="3114040"/>
            <a:ext cx="8032750" cy="1271905"/>
          </a:xfrm>
          <a:prstGeom prst="rect">
            <a:avLst/>
          </a:prstGeom>
        </p:spPr>
      </p:pic>
      <p:pic>
        <p:nvPicPr>
          <p:cNvPr id="883" name="图片 883"/>
          <p:cNvPicPr>
            <a:picLocks noChangeAspect="1"/>
          </p:cNvPicPr>
          <p:nvPr>
            <p:custDataLst>
              <p:tags r:id="rId7"/>
            </p:custDataLst>
          </p:nvPr>
        </p:nvPicPr>
        <p:blipFill>
          <a:blip r:embed="rId8"/>
          <a:stretch>
            <a:fillRect/>
          </a:stretch>
        </p:blipFill>
        <p:spPr>
          <a:xfrm>
            <a:off x="870585" y="5235575"/>
            <a:ext cx="8033385" cy="14814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50">
        <p:pull/>
      </p:transition>
    </mc:Choice>
    <mc:Fallback>
      <p:transition spd="med">
        <p:pull/>
      </p:transition>
    </mc:Fallback>
  </mc:AlternateContent>
  <p:timing>
    <p:tnLst>
      <p:par>
        <p:cTn id="1" dur="indefinite" restart="never" nodeType="tmRoot"/>
      </p:par>
    </p:tnLst>
    <p:bldLst>
      <p:bldP spid="2" grpId="0"/>
      <p:bldP spid="15" grpId="0" bldLvl="0" animBg="1"/>
      <p:bldP spid="14" grpId="0" bldLvl="0" animBg="1"/>
      <p:bldP spid="2" grpId="1"/>
      <p:bldP spid="15" grpId="1" animBg="1"/>
      <p:bldP spid="14" grpId="1" animBg="1"/>
      <p:bldP spid="7" grpId="0"/>
      <p:bldP spid="7" grpId="1"/>
      <p:bldP spid="6" grpId="0" bldLvl="0" animBg="1"/>
      <p:bldP spid="6" grpId="1"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3538220"/>
            <a:ext cx="12192000" cy="3275330"/>
          </a:xfrm>
          <a:prstGeom prst="rect">
            <a:avLst/>
          </a:prstGeom>
          <a:solidFill>
            <a:srgbClr val="C3E4F2">
              <a:alpha val="17000"/>
            </a:srgbClr>
          </a:solidFill>
          <a:ln>
            <a:noFill/>
          </a:ln>
          <a:effectLst>
            <a:glow>
              <a:schemeClr val="accent1">
                <a:alpha val="55000"/>
              </a:schemeClr>
            </a:glow>
            <a:outerShdw blurRad="1143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a:xfrm>
            <a:off x="231140" y="377190"/>
            <a:ext cx="5864860" cy="454025"/>
          </a:xfrm>
        </p:spPr>
        <p:txBody>
          <a:bodyPr>
            <a:normAutofit fontScale="90000"/>
          </a:bodyPr>
          <a:lstStyle/>
          <a:p>
            <a:pPr lvl="0" algn="just"/>
            <a:r>
              <a:rPr sz="3110" b="1" dirty="0">
                <a:latin typeface="微软雅黑" panose="020B0503020204020204" pitchFamily="34" charset="-122"/>
                <a:ea typeface="微软雅黑" panose="020B0503020204020204" pitchFamily="34" charset="-122"/>
                <a:cs typeface="微软雅黑" panose="020B0503020204020204" pitchFamily="34" charset="-122"/>
                <a:sym typeface="+mn-ea"/>
              </a:rPr>
              <a:t>使用Navicat创建成绩表（Score）</a:t>
            </a:r>
            <a:endParaRPr sz="3110" b="1"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4" name="等腰三角形 13"/>
          <p:cNvSpPr/>
          <p:nvPr/>
        </p:nvSpPr>
        <p:spPr>
          <a:xfrm rot="20940000">
            <a:off x="384238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413702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7" name="内容占位符 2"/>
          <p:cNvSpPr>
            <a:spLocks noGrp="1"/>
          </p:cNvSpPr>
          <p:nvPr/>
        </p:nvSpPr>
        <p:spPr>
          <a:xfrm>
            <a:off x="2491105" y="1116965"/>
            <a:ext cx="9096375" cy="8509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fontAlgn="auto">
              <a:lnSpc>
                <a:spcPct val="130000"/>
              </a:lnSpc>
              <a:buNone/>
            </a:pPr>
            <a:r>
              <a:rPr sz="2000" dirty="0">
                <a:latin typeface="微软雅黑" panose="020B0503020204020204" pitchFamily="34" charset="-122"/>
                <a:ea typeface="微软雅黑" panose="020B0503020204020204" pitchFamily="34" charset="-122"/>
                <a:cs typeface="微软雅黑" panose="020B0503020204020204" pitchFamily="34" charset="-122"/>
                <a:sym typeface="+mn-ea"/>
              </a:rPr>
              <a:t>Score表需要为“Uscore”和“EndScore”两个字段添加检查约束，将填入的成绩的值约束在0~100分，避免填入不符合要求的数据。</a:t>
            </a:r>
            <a:endParaRPr sz="20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3" name="组合 2"/>
          <p:cNvGrpSpPr/>
          <p:nvPr/>
        </p:nvGrpSpPr>
        <p:grpSpPr>
          <a:xfrm>
            <a:off x="477520" y="1273810"/>
            <a:ext cx="2013585" cy="672465"/>
            <a:chOff x="3394" y="2862"/>
            <a:chExt cx="3171" cy="1059"/>
          </a:xfrm>
        </p:grpSpPr>
        <p:sp>
          <p:nvSpPr>
            <p:cNvPr id="9" name="任意多边形 8"/>
            <p:cNvSpPr/>
            <p:nvPr>
              <p:custDataLst>
                <p:tags r:id="rId1"/>
              </p:custDataLst>
            </p:nvPr>
          </p:nvSpPr>
          <p:spPr>
            <a:xfrm>
              <a:off x="3459" y="2927"/>
              <a:ext cx="3106" cy="985"/>
            </a:xfrm>
            <a:custGeom>
              <a:avLst/>
              <a:gdLst>
                <a:gd name="connsiteX0" fmla="*/ 0 w 3106"/>
                <a:gd name="connsiteY0" fmla="*/ 1129 h 1129"/>
                <a:gd name="connsiteX1" fmla="*/ 35 w 3106"/>
                <a:gd name="connsiteY1" fmla="*/ 26 h 1129"/>
                <a:gd name="connsiteX2" fmla="*/ 3106 w 3106"/>
                <a:gd name="connsiteY2" fmla="*/ 0 h 1129"/>
                <a:gd name="connsiteX3" fmla="*/ 2153 w 3106"/>
                <a:gd name="connsiteY3" fmla="*/ 1129 h 1129"/>
                <a:gd name="connsiteX4" fmla="*/ 0 w 3106"/>
                <a:gd name="connsiteY4" fmla="*/ 1129 h 1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 h="1129">
                  <a:moveTo>
                    <a:pt x="0" y="1129"/>
                  </a:moveTo>
                  <a:lnTo>
                    <a:pt x="35" y="26"/>
                  </a:lnTo>
                  <a:lnTo>
                    <a:pt x="3106" y="0"/>
                  </a:lnTo>
                  <a:lnTo>
                    <a:pt x="2153" y="1129"/>
                  </a:lnTo>
                  <a:lnTo>
                    <a:pt x="0" y="1129"/>
                  </a:lnTo>
                  <a:close/>
                </a:path>
              </a:pathLst>
            </a:custGeom>
            <a:solidFill>
              <a:schemeClr val="bg1"/>
            </a:solidFill>
            <a:ln>
              <a:solidFill>
                <a:srgbClr val="47AC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任意多边形 3"/>
            <p:cNvSpPr/>
            <p:nvPr>
              <p:custDataLst>
                <p:tags r:id="rId2"/>
              </p:custDataLst>
            </p:nvPr>
          </p:nvSpPr>
          <p:spPr>
            <a:xfrm>
              <a:off x="3394" y="2862"/>
              <a:ext cx="3106" cy="985"/>
            </a:xfrm>
            <a:custGeom>
              <a:avLst/>
              <a:gdLst>
                <a:gd name="connsiteX0" fmla="*/ 0 w 3106"/>
                <a:gd name="connsiteY0" fmla="*/ 1129 h 1129"/>
                <a:gd name="connsiteX1" fmla="*/ 35 w 3106"/>
                <a:gd name="connsiteY1" fmla="*/ 26 h 1129"/>
                <a:gd name="connsiteX2" fmla="*/ 3106 w 3106"/>
                <a:gd name="connsiteY2" fmla="*/ 0 h 1129"/>
                <a:gd name="connsiteX3" fmla="*/ 2153 w 3106"/>
                <a:gd name="connsiteY3" fmla="*/ 1129 h 1129"/>
                <a:gd name="connsiteX4" fmla="*/ 0 w 3106"/>
                <a:gd name="connsiteY4" fmla="*/ 1129 h 1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 h="1129">
                  <a:moveTo>
                    <a:pt x="0" y="1129"/>
                  </a:moveTo>
                  <a:lnTo>
                    <a:pt x="35" y="26"/>
                  </a:lnTo>
                  <a:lnTo>
                    <a:pt x="3106" y="0"/>
                  </a:lnTo>
                  <a:lnTo>
                    <a:pt x="2153" y="1129"/>
                  </a:lnTo>
                  <a:lnTo>
                    <a:pt x="0" y="1129"/>
                  </a:lnTo>
                  <a:close/>
                </a:path>
              </a:pathLst>
            </a:custGeom>
            <a:solidFill>
              <a:srgbClr val="0866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案例</a:t>
              </a:r>
              <a:r>
                <a:rPr lang="en-US" altLang="zh-CN"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16</a:t>
              </a:r>
              <a:r>
                <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18" name="肘形连接符 17"/>
            <p:cNvCxnSpPr/>
            <p:nvPr>
              <p:custDataLst>
                <p:tags r:id="rId3"/>
              </p:custDataLst>
            </p:nvPr>
          </p:nvCxnSpPr>
          <p:spPr>
            <a:xfrm rot="16200000" flipH="1">
              <a:off x="3075" y="3401"/>
              <a:ext cx="1037" cy="5"/>
            </a:xfrm>
            <a:prstGeom prst="bentConnector5">
              <a:avLst>
                <a:gd name="adj1" fmla="val -38669"/>
                <a:gd name="adj2" fmla="val 288500000"/>
                <a:gd name="adj3" fmla="val 145226"/>
              </a:avLst>
            </a:prstGeom>
            <a:ln>
              <a:gradFill>
                <a:gsLst>
                  <a:gs pos="9000">
                    <a:srgbClr val="086693"/>
                  </a:gs>
                  <a:gs pos="100000">
                    <a:schemeClr val="bg1"/>
                  </a:gs>
                  <a:gs pos="31000">
                    <a:schemeClr val="accent1">
                      <a:lumMod val="45000"/>
                      <a:lumOff val="55000"/>
                    </a:schemeClr>
                  </a:gs>
                  <a:gs pos="50000">
                    <a:schemeClr val="accent1">
                      <a:lumMod val="45000"/>
                      <a:lumOff val="55000"/>
                    </a:schemeClr>
                  </a:gs>
                  <a:gs pos="78000">
                    <a:schemeClr val="accent1">
                      <a:lumMod val="30000"/>
                      <a:lumOff val="70000"/>
                    </a:schemeClr>
                  </a:gs>
                </a:gsLst>
                <a:lin ang="5220000" scaled="0"/>
              </a:gradFill>
            </a:ln>
          </p:spPr>
          <p:style>
            <a:lnRef idx="1">
              <a:schemeClr val="accent1"/>
            </a:lnRef>
            <a:fillRef idx="0">
              <a:schemeClr val="accent1"/>
            </a:fillRef>
            <a:effectRef idx="0">
              <a:schemeClr val="accent1"/>
            </a:effectRef>
            <a:fontRef idx="minor">
              <a:schemeClr val="tx1"/>
            </a:fontRef>
          </p:style>
        </p:cxnSp>
      </p:grpSp>
      <p:cxnSp>
        <p:nvCxnSpPr>
          <p:cNvPr id="12" name="直接连接符 11"/>
          <p:cNvCxnSpPr/>
          <p:nvPr/>
        </p:nvCxnSpPr>
        <p:spPr>
          <a:xfrm flipV="1">
            <a:off x="266700" y="885190"/>
            <a:ext cx="3876675" cy="1905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5" name="文本框 4"/>
          <p:cNvSpPr txBox="1"/>
          <p:nvPr>
            <p:custDataLst>
              <p:tags r:id="rId4"/>
            </p:custDataLst>
          </p:nvPr>
        </p:nvSpPr>
        <p:spPr>
          <a:xfrm>
            <a:off x="706755" y="2334895"/>
            <a:ext cx="10783570" cy="1203325"/>
          </a:xfrm>
          <a:prstGeom prst="rect">
            <a:avLst/>
          </a:prstGeom>
          <a:noFill/>
        </p:spPr>
        <p:txBody>
          <a:bodyPr wrap="square" rtlCol="0" anchor="t">
            <a:noAutofit/>
          </a:bodyPr>
          <a:p>
            <a:r>
              <a:rPr lang="zh-CN" altLang="en-US" sz="2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分析：</a:t>
            </a:r>
            <a:r>
              <a:rPr lang="zh-CN" altLang="en-US" dirty="0" smtClean="0">
                <a:latin typeface="微软雅黑" panose="020B0503020204020204" pitchFamily="34" charset="-122"/>
                <a:ea typeface="微软雅黑" panose="020B0503020204020204" pitchFamily="34" charset="-122"/>
                <a:cs typeface="微软雅黑" panose="020B0503020204020204" pitchFamily="34" charset="-122"/>
                <a:sym typeface="+mn-ea"/>
              </a:rPr>
              <a:t>由于Navicat中没有添加检查约束的按键，为此将在Navicat中使用命令执行添加约束操作。在此示范两种方式。</a:t>
            </a:r>
            <a:endParaRPr lang="zh-CN" altLang="en-US" sz="2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r>
              <a:rPr lang="zh-CN" altLang="en-US" sz="2000"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方式一：</a:t>
            </a:r>
            <a:r>
              <a:rPr sz="2000"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Navicat的命令行运行命令方式</a:t>
            </a:r>
            <a:endParaRPr sz="2000"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endParaRPr sz="24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endParaRPr sz="24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endParaRPr sz="24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fontAlgn="auto">
              <a:lnSpc>
                <a:spcPct val="100000"/>
              </a:lnSpc>
              <a:spcBef>
                <a:spcPts val="1200"/>
              </a:spcBef>
            </a:pPr>
            <a:endParaRPr lang="zh-CN" altLang="en-US"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8" name="文本框 7"/>
          <p:cNvSpPr txBox="1"/>
          <p:nvPr>
            <p:custDataLst>
              <p:tags r:id="rId5"/>
            </p:custDataLst>
          </p:nvPr>
        </p:nvSpPr>
        <p:spPr>
          <a:xfrm>
            <a:off x="706755" y="3594735"/>
            <a:ext cx="5917565" cy="1568450"/>
          </a:xfrm>
          <a:prstGeom prst="rect">
            <a:avLst/>
          </a:prstGeom>
          <a:noFill/>
        </p:spPr>
        <p:txBody>
          <a:bodyPr wrap="square" rtlCol="0" anchor="t">
            <a:spAutoFit/>
          </a:bodyPr>
          <a:p>
            <a:r>
              <a:rPr lang="zh-CN" altLang="en-US" sz="2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步骤一：</a:t>
            </a:r>
            <a:r>
              <a:rPr dirty="0" smtClean="0">
                <a:latin typeface="微软雅黑" panose="020B0503020204020204" pitchFamily="34" charset="-122"/>
                <a:ea typeface="微软雅黑" panose="020B0503020204020204" pitchFamily="34" charset="-122"/>
                <a:cs typeface="微软雅黑" panose="020B0503020204020204" pitchFamily="34" charset="-122"/>
                <a:sym typeface="+mn-ea"/>
              </a:rPr>
              <a:t>右键点击“stuinfo”，在弹出的快捷菜单中选择【命令列界面…】命令，如图所示。</a:t>
            </a:r>
            <a:endParaRPr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r>
              <a:rPr dirty="0" smtClean="0">
                <a:latin typeface="微软雅黑" panose="020B0503020204020204" pitchFamily="34" charset="-122"/>
                <a:ea typeface="微软雅黑" panose="020B0503020204020204" pitchFamily="34" charset="-122"/>
                <a:cs typeface="微软雅黑" panose="020B0503020204020204" pitchFamily="34" charset="-122"/>
                <a:sym typeface="+mn-ea"/>
              </a:rPr>
              <a:t>点击【新建表】后，系统自动打开命令列界面。该界面和Windows系统的命令行窗口使用方式一致。在“mysql&gt;”提示符后写入添加检查约束的命令，回车执行。</a:t>
            </a:r>
            <a:endParaRPr lang="zh-CN" altLang="en-US"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884" name="图片 884"/>
          <p:cNvPicPr>
            <a:picLocks noChangeAspect="1"/>
          </p:cNvPicPr>
          <p:nvPr>
            <p:custDataLst>
              <p:tags r:id="rId6"/>
            </p:custDataLst>
          </p:nvPr>
        </p:nvPicPr>
        <p:blipFill>
          <a:blip r:embed="rId7" cstate="print">
            <a:extLst>
              <a:ext uri="{28A0092B-C50C-407E-A947-70E740481C1C}">
                <a14:useLocalDpi xmlns:a14="http://schemas.microsoft.com/office/drawing/2010/main" val="0"/>
              </a:ext>
            </a:extLst>
          </a:blip>
          <a:stretch>
            <a:fillRect/>
          </a:stretch>
        </p:blipFill>
        <p:spPr>
          <a:xfrm>
            <a:off x="6983730" y="3416300"/>
            <a:ext cx="3213100" cy="33972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50">
        <p:pull/>
      </p:transition>
    </mc:Choice>
    <mc:Fallback>
      <p:transition spd="med">
        <p:pull/>
      </p:transition>
    </mc:Fallback>
  </mc:AlternateContent>
  <p:timing>
    <p:tnLst>
      <p:par>
        <p:cTn id="1" dur="indefinite" restart="never" nodeType="tmRoot"/>
      </p:par>
    </p:tnLst>
    <p:bldLst>
      <p:bldP spid="2" grpId="0"/>
      <p:bldP spid="15" grpId="0" bldLvl="0" animBg="1"/>
      <p:bldP spid="14" grpId="0" bldLvl="0" animBg="1"/>
      <p:bldP spid="2" grpId="1"/>
      <p:bldP spid="15" grpId="1" animBg="1"/>
      <p:bldP spid="14" grpId="1" animBg="1"/>
      <p:bldP spid="7" grpId="0"/>
      <p:bldP spid="7" grpId="1"/>
      <p:bldP spid="6" grpId="0" bldLvl="0" animBg="1"/>
      <p:bldP spid="6" grpId="1"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3538220"/>
            <a:ext cx="12192000" cy="3275330"/>
          </a:xfrm>
          <a:prstGeom prst="rect">
            <a:avLst/>
          </a:prstGeom>
          <a:solidFill>
            <a:srgbClr val="C3E4F2">
              <a:alpha val="17000"/>
            </a:srgbClr>
          </a:solidFill>
          <a:ln>
            <a:noFill/>
          </a:ln>
          <a:effectLst>
            <a:glow>
              <a:schemeClr val="accent1">
                <a:alpha val="55000"/>
              </a:schemeClr>
            </a:glow>
            <a:outerShdw blurRad="1143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a:xfrm>
            <a:off x="231140" y="377190"/>
            <a:ext cx="5864860" cy="454025"/>
          </a:xfrm>
        </p:spPr>
        <p:txBody>
          <a:bodyPr>
            <a:normAutofit fontScale="90000"/>
          </a:bodyPr>
          <a:lstStyle/>
          <a:p>
            <a:pPr lvl="0" algn="just"/>
            <a:r>
              <a:rPr sz="3110" b="1" dirty="0">
                <a:latin typeface="微软雅黑" panose="020B0503020204020204" pitchFamily="34" charset="-122"/>
                <a:ea typeface="微软雅黑" panose="020B0503020204020204" pitchFamily="34" charset="-122"/>
                <a:cs typeface="微软雅黑" panose="020B0503020204020204" pitchFamily="34" charset="-122"/>
                <a:sym typeface="+mn-ea"/>
              </a:rPr>
              <a:t>使用Navicat创建成绩表（Score）</a:t>
            </a:r>
            <a:endParaRPr sz="3110" b="1"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4" name="等腰三角形 13"/>
          <p:cNvSpPr/>
          <p:nvPr/>
        </p:nvSpPr>
        <p:spPr>
          <a:xfrm rot="20940000">
            <a:off x="384238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413702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cxnSp>
        <p:nvCxnSpPr>
          <p:cNvPr id="12" name="直接连接符 11"/>
          <p:cNvCxnSpPr/>
          <p:nvPr/>
        </p:nvCxnSpPr>
        <p:spPr>
          <a:xfrm flipV="1">
            <a:off x="266700" y="885190"/>
            <a:ext cx="3876675" cy="1905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8" name="文本框 7"/>
          <p:cNvSpPr txBox="1"/>
          <p:nvPr>
            <p:custDataLst>
              <p:tags r:id="rId1"/>
            </p:custDataLst>
          </p:nvPr>
        </p:nvSpPr>
        <p:spPr>
          <a:xfrm>
            <a:off x="706755" y="1497965"/>
            <a:ext cx="10504805" cy="1291590"/>
          </a:xfrm>
          <a:prstGeom prst="rect">
            <a:avLst/>
          </a:prstGeom>
          <a:noFill/>
        </p:spPr>
        <p:txBody>
          <a:bodyPr wrap="square" rtlCol="0" anchor="t">
            <a:spAutoFit/>
          </a:bodyPr>
          <a:p>
            <a:r>
              <a:rPr lang="zh-CN" altLang="en-US" sz="2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步骤二：</a:t>
            </a:r>
            <a:r>
              <a:rPr dirty="0" smtClean="0">
                <a:latin typeface="微软雅黑" panose="020B0503020204020204" pitchFamily="34" charset="-122"/>
                <a:ea typeface="微软雅黑" panose="020B0503020204020204" pitchFamily="34" charset="-122"/>
                <a:cs typeface="微软雅黑" panose="020B0503020204020204" pitchFamily="34" charset="-122"/>
                <a:sym typeface="+mn-ea"/>
              </a:rPr>
              <a:t>为Score表中Uscore字段添加一个名为CK_Uscore的检查约束，将该字段值约束在0~100。命令列界面的使用情况如图</a:t>
            </a:r>
            <a:r>
              <a:rPr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endParaRPr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endParaRPr lang="zh-CN" altLang="en-US"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r>
              <a:rPr lang="zh-CN" altLang="en-US"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ALTER TABLE Score Add Constraint CK_Uscore  Check(Uscore&gt;=0 and Uscore&lt;=100) ;</a:t>
            </a:r>
            <a:endParaRPr lang="zh-CN" altLang="en-US"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885" name="图片 885"/>
          <p:cNvPicPr>
            <a:picLocks noChangeAspect="1"/>
          </p:cNvPicPr>
          <p:nvPr>
            <p:custDataLst>
              <p:tags r:id="rId2"/>
            </p:custDataLst>
          </p:nvPr>
        </p:nvPicPr>
        <p:blipFill>
          <a:blip r:embed="rId3"/>
          <a:stretch>
            <a:fillRect/>
          </a:stretch>
        </p:blipFill>
        <p:spPr>
          <a:xfrm>
            <a:off x="802005" y="3086100"/>
            <a:ext cx="7224395" cy="3105785"/>
          </a:xfrm>
          <a:prstGeom prst="rect">
            <a:avLst/>
          </a:prstGeom>
        </p:spPr>
      </p:pic>
      <p:sp>
        <p:nvSpPr>
          <p:cNvPr id="100" name="文本框 99"/>
          <p:cNvSpPr txBox="1"/>
          <p:nvPr>
            <p:custDataLst>
              <p:tags r:id="rId4"/>
            </p:custDataLst>
          </p:nvPr>
        </p:nvSpPr>
        <p:spPr>
          <a:xfrm>
            <a:off x="595630" y="6249670"/>
            <a:ext cx="7385050" cy="306705"/>
          </a:xfrm>
          <a:prstGeom prst="rect">
            <a:avLst/>
          </a:prstGeom>
          <a:noFill/>
          <a:ln w="9525">
            <a:noFill/>
          </a:ln>
        </p:spPr>
        <p:txBody>
          <a:bodyPr wrap="square">
            <a:spAutoFit/>
          </a:bodyPr>
          <a:p>
            <a:pPr marL="285750" indent="-285750">
              <a:buFont typeface="Wingdings" panose="05000000000000000000" charset="0"/>
              <a:buChar char="Ø"/>
            </a:pPr>
            <a:r>
              <a:rPr sz="1400" b="0">
                <a:solidFill>
                  <a:srgbClr val="000000"/>
                </a:solidFill>
              </a:rPr>
              <a:t>创建Check约束成功。</a:t>
            </a:r>
            <a:endParaRPr sz="1400" b="0">
              <a:solidFill>
                <a:srgbClr val="000000"/>
              </a:solidFill>
            </a:endParaRPr>
          </a:p>
        </p:txBody>
      </p:sp>
    </p:spTree>
  </p:cSld>
  <p:clrMapOvr>
    <a:masterClrMapping/>
  </p:clrMapOvr>
  <mc:AlternateContent xmlns:mc="http://schemas.openxmlformats.org/markup-compatibility/2006">
    <mc:Choice xmlns:p14="http://schemas.microsoft.com/office/powerpoint/2010/main" Requires="p14">
      <p:transition spd="med" p14:dur="750">
        <p:pull/>
      </p:transition>
    </mc:Choice>
    <mc:Fallback>
      <p:transition spd="med">
        <p:pull/>
      </p:transition>
    </mc:Fallback>
  </mc:AlternateContent>
  <p:timing>
    <p:tnLst>
      <p:par>
        <p:cTn id="1" dur="indefinite" restart="never" nodeType="tmRoot"/>
      </p:par>
    </p:tnLst>
    <p:bldLst>
      <p:bldP spid="2" grpId="0"/>
      <p:bldP spid="15" grpId="0" bldLvl="0" animBg="1"/>
      <p:bldP spid="14" grpId="0" bldLvl="0" animBg="1"/>
      <p:bldP spid="2" grpId="1"/>
      <p:bldP spid="15" grpId="1" animBg="1"/>
      <p:bldP spid="14" grpId="1" animBg="1"/>
      <p:bldP spid="6" grpId="0" bldLvl="0" animBg="1"/>
      <p:bldP spid="6" grpId="1"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3538220"/>
            <a:ext cx="12192000" cy="3275330"/>
          </a:xfrm>
          <a:prstGeom prst="rect">
            <a:avLst/>
          </a:prstGeom>
          <a:solidFill>
            <a:srgbClr val="C3E4F2">
              <a:alpha val="17000"/>
            </a:srgbClr>
          </a:solidFill>
          <a:ln>
            <a:noFill/>
          </a:ln>
          <a:effectLst>
            <a:glow>
              <a:schemeClr val="accent1">
                <a:alpha val="55000"/>
              </a:schemeClr>
            </a:glow>
            <a:outerShdw blurRad="1143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a:xfrm>
            <a:off x="231140" y="377190"/>
            <a:ext cx="5864860" cy="454025"/>
          </a:xfrm>
        </p:spPr>
        <p:txBody>
          <a:bodyPr>
            <a:normAutofit fontScale="90000"/>
          </a:bodyPr>
          <a:lstStyle/>
          <a:p>
            <a:pPr lvl="0" algn="just"/>
            <a:r>
              <a:rPr sz="3110" b="1" dirty="0">
                <a:latin typeface="微软雅黑" panose="020B0503020204020204" pitchFamily="34" charset="-122"/>
                <a:ea typeface="微软雅黑" panose="020B0503020204020204" pitchFamily="34" charset="-122"/>
                <a:cs typeface="微软雅黑" panose="020B0503020204020204" pitchFamily="34" charset="-122"/>
                <a:sym typeface="+mn-ea"/>
              </a:rPr>
              <a:t>使用Navicat创建成绩表（Score）</a:t>
            </a:r>
            <a:endParaRPr sz="3110" b="1"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4" name="等腰三角形 13"/>
          <p:cNvSpPr/>
          <p:nvPr/>
        </p:nvSpPr>
        <p:spPr>
          <a:xfrm rot="20940000">
            <a:off x="384238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413702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cxnSp>
        <p:nvCxnSpPr>
          <p:cNvPr id="12" name="直接连接符 11"/>
          <p:cNvCxnSpPr/>
          <p:nvPr/>
        </p:nvCxnSpPr>
        <p:spPr>
          <a:xfrm flipV="1">
            <a:off x="266700" y="885190"/>
            <a:ext cx="3876675" cy="1905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5" name="文本框 4"/>
          <p:cNvSpPr txBox="1"/>
          <p:nvPr>
            <p:custDataLst>
              <p:tags r:id="rId1"/>
            </p:custDataLst>
          </p:nvPr>
        </p:nvSpPr>
        <p:spPr>
          <a:xfrm>
            <a:off x="706755" y="1146175"/>
            <a:ext cx="10783570" cy="528955"/>
          </a:xfrm>
          <a:prstGeom prst="rect">
            <a:avLst/>
          </a:prstGeom>
          <a:noFill/>
        </p:spPr>
        <p:txBody>
          <a:bodyPr wrap="square" rtlCol="0" anchor="t">
            <a:noAutofit/>
          </a:bodyPr>
          <a:p>
            <a:r>
              <a:rPr lang="zh-CN" altLang="en-US" sz="2000"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方式二：</a:t>
            </a:r>
            <a:r>
              <a:rPr sz="2000"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Navicat的命令行运行命令方式</a:t>
            </a:r>
            <a:endParaRPr sz="2000"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endParaRPr sz="24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endParaRPr sz="24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endParaRPr sz="24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fontAlgn="auto">
              <a:lnSpc>
                <a:spcPct val="100000"/>
              </a:lnSpc>
              <a:spcBef>
                <a:spcPts val="1200"/>
              </a:spcBef>
            </a:pPr>
            <a:endParaRPr lang="zh-CN" altLang="en-US"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0" name="文本框 9"/>
          <p:cNvSpPr txBox="1"/>
          <p:nvPr>
            <p:custDataLst>
              <p:tags r:id="rId2"/>
            </p:custDataLst>
          </p:nvPr>
        </p:nvSpPr>
        <p:spPr>
          <a:xfrm>
            <a:off x="706755" y="1603375"/>
            <a:ext cx="5613400" cy="4246245"/>
          </a:xfrm>
          <a:prstGeom prst="rect">
            <a:avLst/>
          </a:prstGeom>
          <a:noFill/>
        </p:spPr>
        <p:txBody>
          <a:bodyPr wrap="square" rtlCol="0" anchor="t">
            <a:spAutoFit/>
          </a:bodyPr>
          <a:p>
            <a:r>
              <a:rPr lang="zh-CN" altLang="en-US" sz="2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步骤一：</a:t>
            </a:r>
            <a:r>
              <a:rPr dirty="0" smtClean="0">
                <a:latin typeface="微软雅黑" panose="020B0503020204020204" pitchFamily="34" charset="-122"/>
                <a:ea typeface="微软雅黑" panose="020B0503020204020204" pitchFamily="34" charset="-122"/>
                <a:cs typeface="微软雅黑" panose="020B0503020204020204" pitchFamily="34" charset="-122"/>
                <a:sym typeface="+mn-ea"/>
              </a:rPr>
              <a:t>点击【查询】菜单，系统自动打开的界面中点击【新建查询】按键，如图所示。</a:t>
            </a:r>
            <a:endParaRPr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endParaRPr lang="zh-CN" altLang="en-US"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endParaRPr lang="zh-CN" altLang="en-US"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endParaRPr lang="zh-CN" altLang="en-US"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endParaRPr lang="zh-CN" altLang="en-US"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endParaRPr lang="zh-CN" altLang="en-US"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endParaRPr lang="zh-CN" altLang="en-US" sz="2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r>
              <a:rPr lang="zh-CN" altLang="en-US" sz="2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步骤二：</a:t>
            </a:r>
            <a:r>
              <a:rPr dirty="0" smtClean="0">
                <a:latin typeface="微软雅黑" panose="020B0503020204020204" pitchFamily="34" charset="-122"/>
                <a:ea typeface="微软雅黑" panose="020B0503020204020204" pitchFamily="34" charset="-122"/>
                <a:cs typeface="微软雅黑" panose="020B0503020204020204" pitchFamily="34" charset="-122"/>
                <a:sym typeface="+mn-ea"/>
              </a:rPr>
              <a:t>为Score表中Uscore字段添加一个名为CK_Uscore的检查约束，将该字段值约束在0~100。新建查询的使用情况如图。</a:t>
            </a:r>
            <a:endParaRPr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endParaRPr lang="zh-CN" altLang="en-US"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r>
              <a:rPr lang="zh-CN" altLang="en-US"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ALTER TABLE Score Add Constraint CK_Uscore  Check(Uscore&gt;=0 and Uscore&lt;=100) ;</a:t>
            </a:r>
            <a:endParaRPr lang="zh-CN" altLang="en-US"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886" name="图片 886"/>
          <p:cNvPicPr>
            <a:picLocks noChangeAspect="1"/>
          </p:cNvPicPr>
          <p:nvPr>
            <p:custDataLst>
              <p:tags r:id="rId3"/>
            </p:custDataLst>
          </p:nvPr>
        </p:nvPicPr>
        <p:blipFill>
          <a:blip r:embed="rId4"/>
          <a:stretch>
            <a:fillRect/>
          </a:stretch>
        </p:blipFill>
        <p:spPr>
          <a:xfrm>
            <a:off x="6257925" y="1503680"/>
            <a:ext cx="5737860" cy="2209800"/>
          </a:xfrm>
          <a:prstGeom prst="rect">
            <a:avLst/>
          </a:prstGeom>
        </p:spPr>
      </p:pic>
      <p:pic>
        <p:nvPicPr>
          <p:cNvPr id="887" name="图片 887"/>
          <p:cNvPicPr>
            <a:picLocks noChangeAspect="1"/>
          </p:cNvPicPr>
          <p:nvPr>
            <p:custDataLst>
              <p:tags r:id="rId5"/>
            </p:custDataLst>
          </p:nvPr>
        </p:nvPicPr>
        <p:blipFill>
          <a:blip r:embed="rId6"/>
          <a:stretch>
            <a:fillRect/>
          </a:stretch>
        </p:blipFill>
        <p:spPr>
          <a:xfrm>
            <a:off x="6257925" y="4116705"/>
            <a:ext cx="5738495" cy="20542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50">
        <p:pull/>
      </p:transition>
    </mc:Choice>
    <mc:Fallback>
      <p:transition spd="med">
        <p:pull/>
      </p:transition>
    </mc:Fallback>
  </mc:AlternateContent>
  <p:timing>
    <p:tnLst>
      <p:par>
        <p:cTn id="1" dur="indefinite" restart="never" nodeType="tmRoot"/>
      </p:par>
    </p:tnLst>
    <p:bldLst>
      <p:bldP spid="2" grpId="0"/>
      <p:bldP spid="15" grpId="0" bldLvl="0" animBg="1"/>
      <p:bldP spid="14" grpId="0" bldLvl="0" animBg="1"/>
      <p:bldP spid="2" grpId="1"/>
      <p:bldP spid="15" grpId="1" animBg="1"/>
      <p:bldP spid="14" grpId="1" animBg="1"/>
      <p:bldP spid="6" grpId="0" bldLvl="0" animBg="1"/>
      <p:bldP spid="6" grpId="1"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标注 6"/>
          <p:cNvSpPr/>
          <p:nvPr/>
        </p:nvSpPr>
        <p:spPr>
          <a:xfrm>
            <a:off x="845185" y="2078355"/>
            <a:ext cx="7301865" cy="1878330"/>
          </a:xfrm>
          <a:prstGeom prst="wedgeRectCallout">
            <a:avLst>
              <a:gd name="adj1" fmla="val 69897"/>
              <a:gd name="adj2" fmla="val 64604"/>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20940000">
            <a:off x="361886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391350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 name="矩形 3"/>
          <p:cNvSpPr/>
          <p:nvPr/>
        </p:nvSpPr>
        <p:spPr>
          <a:xfrm>
            <a:off x="6430645" y="4315460"/>
            <a:ext cx="2753360" cy="1699260"/>
          </a:xfrm>
          <a:prstGeom prst="rect">
            <a:avLst/>
          </a:prstGeom>
          <a:solidFill>
            <a:schemeClr val="bg1"/>
          </a:solidFill>
          <a:ln w="92075">
            <a:solidFill>
              <a:srgbClr val="46ACD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 name="流程图: 手动操作 7"/>
          <p:cNvSpPr/>
          <p:nvPr/>
        </p:nvSpPr>
        <p:spPr>
          <a:xfrm rot="10800000">
            <a:off x="6837045" y="6126480"/>
            <a:ext cx="1940560" cy="274955"/>
          </a:xfrm>
          <a:prstGeom prst="flowChartManualOperation">
            <a:avLst/>
          </a:prstGeom>
          <a:solidFill>
            <a:srgbClr val="47AC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18" name="组合 17"/>
          <p:cNvGrpSpPr/>
          <p:nvPr/>
        </p:nvGrpSpPr>
        <p:grpSpPr>
          <a:xfrm>
            <a:off x="9576435" y="4094480"/>
            <a:ext cx="1200785" cy="2306955"/>
            <a:chOff x="11919" y="3554"/>
            <a:chExt cx="2544" cy="4336"/>
          </a:xfrm>
        </p:grpSpPr>
        <p:sp>
          <p:nvSpPr>
            <p:cNvPr id="10" name="圆角矩形 9"/>
            <p:cNvSpPr/>
            <p:nvPr/>
          </p:nvSpPr>
          <p:spPr>
            <a:xfrm>
              <a:off x="11919" y="3554"/>
              <a:ext cx="2544" cy="4336"/>
            </a:xfrm>
            <a:prstGeom prst="roundRect">
              <a:avLst>
                <a:gd name="adj" fmla="val 11635"/>
              </a:avLst>
            </a:prstGeom>
            <a:solidFill>
              <a:srgbClr val="47AC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2" name="圆角矩形 11"/>
            <p:cNvSpPr/>
            <p:nvPr>
              <p:custDataLst>
                <p:tags r:id="rId1"/>
              </p:custDataLst>
            </p:nvPr>
          </p:nvSpPr>
          <p:spPr>
            <a:xfrm>
              <a:off x="12270" y="4026"/>
              <a:ext cx="1841" cy="578"/>
            </a:xfrm>
            <a:prstGeom prst="roundRect">
              <a:avLst>
                <a:gd name="adj" fmla="val 1163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 name="圆角矩形 12"/>
            <p:cNvSpPr/>
            <p:nvPr>
              <p:custDataLst>
                <p:tags r:id="rId2"/>
              </p:custDataLst>
            </p:nvPr>
          </p:nvSpPr>
          <p:spPr>
            <a:xfrm>
              <a:off x="12270" y="5046"/>
              <a:ext cx="1841" cy="12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6" name="圆角矩形 15"/>
            <p:cNvSpPr/>
            <p:nvPr>
              <p:custDataLst>
                <p:tags r:id="rId3"/>
              </p:custDataLst>
            </p:nvPr>
          </p:nvSpPr>
          <p:spPr>
            <a:xfrm>
              <a:off x="12270" y="5608"/>
              <a:ext cx="1841" cy="12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7" name="椭圆 16"/>
            <p:cNvSpPr/>
            <p:nvPr/>
          </p:nvSpPr>
          <p:spPr>
            <a:xfrm>
              <a:off x="12943" y="6520"/>
              <a:ext cx="528" cy="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3" name="内容占位符 2"/>
          <p:cNvSpPr>
            <a:spLocks noGrp="1"/>
          </p:cNvSpPr>
          <p:nvPr>
            <p:ph idx="1"/>
          </p:nvPr>
        </p:nvSpPr>
        <p:spPr>
          <a:xfrm>
            <a:off x="1836420" y="2315210"/>
            <a:ext cx="5089525" cy="629920"/>
          </a:xfrm>
        </p:spPr>
        <p:txBody>
          <a:bodyPr>
            <a:noAutofit/>
          </a:bodyPr>
          <a:lstStyle/>
          <a:p>
            <a:pPr marL="0" indent="0" algn="ctr" fontAlgn="auto">
              <a:lnSpc>
                <a:spcPct val="130000"/>
              </a:lnSpc>
              <a:buNone/>
            </a:pPr>
            <a:r>
              <a:rPr sz="5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感谢观看</a:t>
            </a:r>
            <a:endParaRPr sz="5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9" name="图片 8"/>
          <p:cNvPicPr>
            <a:picLocks noChangeAspect="1"/>
          </p:cNvPicPr>
          <p:nvPr/>
        </p:nvPicPr>
        <p:blipFill>
          <a:blip r:embed="rId4"/>
          <a:stretch>
            <a:fillRect/>
          </a:stretch>
        </p:blipFill>
        <p:spPr>
          <a:xfrm>
            <a:off x="6600825" y="4418965"/>
            <a:ext cx="2413635" cy="1525905"/>
          </a:xfrm>
          <a:prstGeom prst="rect">
            <a:avLst/>
          </a:prstGeom>
        </p:spPr>
      </p:pic>
      <p:pic>
        <p:nvPicPr>
          <p:cNvPr id="11" name="图片 10"/>
          <p:cNvPicPr>
            <a:picLocks noChangeAspect="1"/>
          </p:cNvPicPr>
          <p:nvPr>
            <p:custDataLst>
              <p:tags r:id="rId5"/>
            </p:custDataLst>
          </p:nvPr>
        </p:nvPicPr>
        <p:blipFill>
          <a:blip r:embed="rId6"/>
          <a:stretch>
            <a:fillRect/>
          </a:stretch>
        </p:blipFill>
        <p:spPr>
          <a:xfrm>
            <a:off x="1505585" y="4792345"/>
            <a:ext cx="2764155" cy="1608455"/>
          </a:xfrm>
          <a:prstGeom prst="rect">
            <a:avLst/>
          </a:prstGeom>
        </p:spPr>
      </p:pic>
      <p:sp>
        <p:nvSpPr>
          <p:cNvPr id="19" name="等腰三角形 18"/>
          <p:cNvSpPr/>
          <p:nvPr/>
        </p:nvSpPr>
        <p:spPr>
          <a:xfrm rot="3960000">
            <a:off x="9900285" y="172656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0" name="等腰三角形 19"/>
          <p:cNvSpPr/>
          <p:nvPr/>
        </p:nvSpPr>
        <p:spPr>
          <a:xfrm rot="2880000">
            <a:off x="9806940" y="193421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1" name="等腰三角形 20"/>
          <p:cNvSpPr/>
          <p:nvPr/>
        </p:nvSpPr>
        <p:spPr>
          <a:xfrm rot="9840000">
            <a:off x="10982960" y="587057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2" name="等腰三角形 21"/>
          <p:cNvSpPr/>
          <p:nvPr/>
        </p:nvSpPr>
        <p:spPr>
          <a:xfrm rot="10500000">
            <a:off x="10866755" y="572198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timing>
    <p:tnLst>
      <p:par>
        <p:cTn id="1" dur="indefinite" restart="never" nodeType="tmRoot"/>
      </p:par>
    </p:tnLst>
    <p:bldLst>
      <p:bldP spid="7" grpId="0" bldLvl="0" animBg="1"/>
      <p:bldP spid="7" grpId="1" animBg="1"/>
      <p:bldP spid="14" grpId="0" animBg="1"/>
      <p:bldP spid="14" grpId="1" animBg="1"/>
      <p:bldP spid="15" grpId="0" animBg="1"/>
      <p:bldP spid="15" grpId="1" animBg="1"/>
      <p:bldP spid="4" grpId="0" animBg="1"/>
      <p:bldP spid="4" grpId="1" animBg="1"/>
      <p:bldP spid="8" grpId="0" animBg="1"/>
      <p:bldP spid="8" grpId="1" animBg="1"/>
      <p:bldP spid="3" grpId="0" build="p"/>
      <p:bldP spid="3" grpId="1" build="p"/>
      <p:bldP spid="19" grpId="0" animBg="1"/>
      <p:bldP spid="19" grpId="1" animBg="1"/>
      <p:bldP spid="20" grpId="0" animBg="1"/>
      <p:bldP spid="20" grpId="1" animBg="1"/>
      <p:bldP spid="21" grpId="0" animBg="1"/>
      <p:bldP spid="21" grpId="1" animBg="1"/>
      <p:bldP spid="22" grpId="0" animBg="1"/>
      <p:bldP spid="22"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31140" y="405765"/>
            <a:ext cx="6282055" cy="425450"/>
          </a:xfrm>
        </p:spPr>
        <p:txBody>
          <a:bodyPr>
            <a:normAutofit fontScale="90000"/>
          </a:bodyPr>
          <a:lstStyle/>
          <a:p>
            <a:pPr lvl="0" algn="just"/>
            <a:r>
              <a:rPr lang="zh-CN" altLang="en-US" sz="3110" b="1" dirty="0">
                <a:latin typeface="微软雅黑" panose="020B0503020204020204" pitchFamily="34" charset="-122"/>
                <a:ea typeface="微软雅黑" panose="020B0503020204020204" pitchFamily="34" charset="-122"/>
                <a:cs typeface="微软雅黑" panose="020B0503020204020204" pitchFamily="34" charset="-122"/>
              </a:rPr>
              <a:t>知识学习</a:t>
            </a:r>
            <a:endParaRPr lang="en-US" altLang="zh-CN" sz="3110" b="1" dirty="0">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5" name="直接连接符 4"/>
          <p:cNvCxnSpPr/>
          <p:nvPr/>
        </p:nvCxnSpPr>
        <p:spPr>
          <a:xfrm flipV="1">
            <a:off x="266700" y="892810"/>
            <a:ext cx="3509645" cy="1143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14" name="等腰三角形 13"/>
          <p:cNvSpPr/>
          <p:nvPr/>
        </p:nvSpPr>
        <p:spPr>
          <a:xfrm rot="20940000">
            <a:off x="369760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399224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 name="内容占位符 3"/>
          <p:cNvSpPr>
            <a:spLocks noGrp="1"/>
          </p:cNvSpPr>
          <p:nvPr>
            <p:ph idx="1"/>
          </p:nvPr>
        </p:nvSpPr>
        <p:spPr>
          <a:xfrm>
            <a:off x="655782" y="1187450"/>
            <a:ext cx="10861963" cy="4989830"/>
          </a:xfrm>
        </p:spPr>
        <p:txBody>
          <a:bodyPr>
            <a:normAutofit/>
          </a:bodyPr>
          <a:lstStyle/>
          <a:p>
            <a:pPr marL="0" indent="457200" fontAlgn="auto">
              <a:lnSpc>
                <a:spcPct val="150000"/>
              </a:lnSpc>
              <a:buNone/>
            </a:pPr>
            <a:r>
              <a:rPr b="1" dirty="0">
                <a:solidFill>
                  <a:srgbClr val="00B0F0"/>
                </a:solidFill>
              </a:rPr>
              <a:t>创建表的语法</a:t>
            </a:r>
            <a:endParaRPr b="1" dirty="0">
              <a:solidFill>
                <a:srgbClr val="00B0F0"/>
              </a:solidFill>
            </a:endParaRPr>
          </a:p>
          <a:p>
            <a:pPr marL="0" indent="457200" fontAlgn="auto">
              <a:lnSpc>
                <a:spcPct val="150000"/>
              </a:lnSpc>
              <a:buNone/>
            </a:pPr>
            <a:r>
              <a:rPr sz="2000" dirty="0"/>
              <a:t>数据库可以看作是一个专门存储数据对象的容器，这里的数据对象包括表、视图、触发器、存储过程等，其中表是最基本的数据对象。在 MySQL 数据库中创建数据对象之前，先要创建好数据库。</a:t>
            </a:r>
            <a:endParaRPr sz="2000" dirty="0"/>
          </a:p>
        </p:txBody>
      </p:sp>
      <p:grpSp>
        <p:nvGrpSpPr>
          <p:cNvPr id="7" name="组合 457"/>
          <p:cNvGrpSpPr/>
          <p:nvPr/>
        </p:nvGrpSpPr>
        <p:grpSpPr>
          <a:xfrm>
            <a:off x="752475" y="3544154"/>
            <a:ext cx="7054850" cy="1259459"/>
            <a:chOff x="0" y="1"/>
            <a:chExt cx="5248275" cy="776055"/>
          </a:xfrm>
        </p:grpSpPr>
        <p:sp>
          <p:nvSpPr>
            <p:cNvPr id="8" name="文本框 2"/>
            <p:cNvSpPr txBox="1">
              <a:spLocks noChangeArrowheads="1"/>
            </p:cNvSpPr>
            <p:nvPr>
              <p:custDataLst>
                <p:tags r:id="rId1"/>
              </p:custDataLst>
            </p:nvPr>
          </p:nvSpPr>
          <p:spPr bwMode="auto">
            <a:xfrm>
              <a:off x="0" y="172534"/>
              <a:ext cx="5248275" cy="603522"/>
            </a:xfrm>
            <a:prstGeom prst="rect">
              <a:avLst/>
            </a:prstGeom>
            <a:solidFill>
              <a:schemeClr val="accent5">
                <a:alpha val="30000"/>
              </a:schemeClr>
            </a:solidFill>
            <a:ln>
              <a:noFill/>
            </a:ln>
          </p:spPr>
          <p:style>
            <a:lnRef idx="0">
              <a:scrgbClr r="0" g="0" b="0"/>
            </a:lnRef>
            <a:fillRef idx="0">
              <a:scrgbClr r="0" g="0" b="0"/>
            </a:fillRef>
            <a:effectRef idx="0">
              <a:scrgbClr r="0" g="0" b="0"/>
            </a:effectRef>
            <a:fontRef idx="minor">
              <a:schemeClr val="lt1"/>
            </a:fontRef>
          </p:style>
          <p:txBody>
            <a:bodyPr rot="0" vert="horz" wrap="square" lIns="91440" tIns="45720" rIns="91440" bIns="45720" anchor="t" anchorCtr="0">
              <a:noAutofit/>
            </a:bodyPr>
            <a:p>
              <a:pPr algn="l">
                <a:spcBef>
                  <a:spcPts val="0"/>
                </a:spcBef>
                <a:spcAft>
                  <a:spcPts val="0"/>
                </a:spcAft>
              </a:pPr>
              <a:r>
                <a:rPr lang="en-US" altLang="zh-CN" kern="1200" dirty="0" smtClean="0">
                  <a:solidFill>
                    <a:srgbClr val="FF0000"/>
                  </a:solidFill>
                  <a:latin typeface="Arial" panose="020B0604020202020204"/>
                  <a:ea typeface="微软雅黑" panose="020B0503020204020204" pitchFamily="34" charset="-122"/>
                  <a:sym typeface="Times New Roman" panose="02020603050405020304"/>
                </a:rPr>
                <a:t>CREATE </a:t>
              </a:r>
              <a:r>
                <a:rPr lang="en-US" altLang="zh-CN" kern="1200" dirty="0">
                  <a:solidFill>
                    <a:srgbClr val="404040"/>
                  </a:solidFill>
                  <a:latin typeface="Arial" panose="020B0604020202020204"/>
                  <a:ea typeface="微软雅黑" panose="020B0503020204020204" pitchFamily="34" charset="-122"/>
                  <a:sym typeface="Times New Roman" panose="02020603050405020304"/>
                </a:rPr>
                <a:t>TABLE</a:t>
              </a:r>
              <a:r>
                <a:rPr lang="en-US" altLang="zh-CN" kern="1200" dirty="0">
                  <a:solidFill>
                    <a:srgbClr val="404040"/>
                  </a:solidFill>
                  <a:latin typeface="Arial" panose="020B0604020202020204"/>
                  <a:ea typeface="微软雅黑" panose="020B0503020204020204" pitchFamily="34" charset="-122"/>
                  <a:sym typeface="Times New Roman" panose="02020603050405020304"/>
                </a:rPr>
                <a:t> [IF NOT EXISTS] </a:t>
              </a:r>
              <a:r>
                <a:rPr lang="en-US" altLang="zh-CN" kern="1200" dirty="0" err="1" smtClean="0">
                  <a:solidFill>
                    <a:srgbClr val="FF0000"/>
                  </a:solidFill>
                  <a:latin typeface="Arial" panose="020B0604020202020204"/>
                  <a:ea typeface="微软雅黑" panose="020B0503020204020204" pitchFamily="34" charset="-122"/>
                  <a:sym typeface="Times New Roman" panose="02020603050405020304"/>
                </a:rPr>
                <a:t>数据库名</a:t>
              </a:r>
              <a:r>
                <a:rPr lang="en-US" altLang="zh-CN" kern="1200" dirty="0" smtClean="0">
                  <a:solidFill>
                    <a:srgbClr val="FF0000"/>
                  </a:solidFill>
                  <a:latin typeface="Arial" panose="020B0604020202020204"/>
                  <a:ea typeface="微软雅黑" panose="020B0503020204020204" pitchFamily="34" charset="-122"/>
                  <a:sym typeface="Times New Roman" panose="02020603050405020304"/>
                </a:rPr>
                <a:t>                                                  </a:t>
              </a:r>
              <a:endParaRPr lang="en-US" altLang="zh-CN" kern="1200" dirty="0">
                <a:solidFill>
                  <a:srgbClr val="FF0000"/>
                </a:solidFill>
                <a:latin typeface="Arial" panose="020B0604020202020204"/>
                <a:ea typeface="微软雅黑" panose="020B0503020204020204" pitchFamily="34" charset="-122"/>
                <a:sym typeface="Times New Roman" panose="02020603050405020304"/>
              </a:endParaRPr>
            </a:p>
            <a:p>
              <a:pPr marL="419100" indent="-419100"/>
              <a:r>
                <a:rPr lang="en-US" altLang="zh-CN" kern="1200" dirty="0">
                  <a:solidFill>
                    <a:srgbClr val="FF0000"/>
                  </a:solidFill>
                  <a:latin typeface="Arial" panose="020B0604020202020204"/>
                  <a:ea typeface="微软雅黑" panose="020B0503020204020204" pitchFamily="34" charset="-122"/>
                  <a:sym typeface="Times New Roman" panose="02020603050405020304"/>
                </a:rPr>
                <a:t>  </a:t>
              </a:r>
              <a:r>
                <a:rPr lang="en-US" altLang="zh-CN" kern="1200" dirty="0">
                  <a:solidFill>
                    <a:srgbClr val="404040"/>
                  </a:solidFill>
                  <a:latin typeface="Arial" panose="020B0604020202020204"/>
                  <a:ea typeface="微软雅黑" panose="020B0503020204020204" pitchFamily="34" charset="-122"/>
                  <a:sym typeface="Times New Roman" panose="02020603050405020304"/>
                </a:rPr>
                <a:t>       </a:t>
              </a:r>
              <a:r>
                <a:rPr lang="en-US" altLang="zh-CN" kern="1200" dirty="0" smtClean="0">
                  <a:solidFill>
                    <a:srgbClr val="404040"/>
                  </a:solidFill>
                  <a:latin typeface="Arial" panose="020B0604020202020204"/>
                  <a:ea typeface="微软雅黑" panose="020B0503020204020204" pitchFamily="34" charset="-122"/>
                  <a:sym typeface="Times New Roman" panose="02020603050405020304"/>
                </a:rPr>
                <a:t>  </a:t>
              </a:r>
              <a:r>
                <a:rPr lang="en-US" altLang="zh-CN" kern="1200">
                  <a:solidFill>
                    <a:srgbClr val="404040"/>
                  </a:solidFill>
                  <a:latin typeface="Arial" panose="020B0604020202020204"/>
                  <a:ea typeface="微软雅黑" panose="020B0503020204020204" pitchFamily="34" charset="-122"/>
                  <a:sym typeface="Times New Roman" panose="02020603050405020304"/>
                </a:rPr>
                <a:t>（列名  数据类型  [Constraints],…）</a:t>
              </a:r>
              <a:endParaRPr lang="en-US" altLang="zh-CN" kern="1200">
                <a:solidFill>
                  <a:srgbClr val="404040"/>
                </a:solidFill>
                <a:latin typeface="Arial" panose="020B0604020202020204"/>
                <a:ea typeface="微软雅黑" panose="020B0503020204020204" pitchFamily="34" charset="-122"/>
                <a:sym typeface="Times New Roman" panose="02020603050405020304"/>
              </a:endParaRPr>
            </a:p>
            <a:p>
              <a:pPr marL="419100" indent="-419100"/>
              <a:r>
                <a:rPr lang="en-US" altLang="zh-CN" kern="1200">
                  <a:solidFill>
                    <a:srgbClr val="404040"/>
                  </a:solidFill>
                  <a:latin typeface="Arial" panose="020B0604020202020204"/>
                  <a:ea typeface="微软雅黑" panose="020B0503020204020204" pitchFamily="34" charset="-122"/>
                  <a:sym typeface="Times New Roman" panose="02020603050405020304"/>
                </a:rPr>
                <a:t>              ENGINE = 存储引擎    </a:t>
              </a:r>
              <a:r>
                <a:rPr lang="en-US" altLang="zh-CN" kern="1200" dirty="0">
                  <a:solidFill>
                    <a:srgbClr val="404040"/>
                  </a:solidFill>
                  <a:latin typeface="Arial" panose="020B0604020202020204"/>
                  <a:ea typeface="微软雅黑" panose="020B0503020204020204" pitchFamily="34" charset="-122"/>
                  <a:sym typeface="Times New Roman" panose="02020603050405020304"/>
                </a:rPr>
                <a:t>     </a:t>
              </a:r>
              <a:endParaRPr lang="en-US" altLang="zh-CN" dirty="0">
                <a:solidFill>
                  <a:srgbClr val="404040"/>
                </a:solidFill>
                <a:latin typeface="Arial" panose="020B0604020202020204"/>
                <a:ea typeface="微软雅黑" panose="020B0503020204020204" pitchFamily="34" charset="-122"/>
                <a:sym typeface="Times New Roman" panose="02020603050405020304"/>
              </a:endParaRPr>
            </a:p>
          </p:txBody>
        </p:sp>
        <p:sp>
          <p:nvSpPr>
            <p:cNvPr id="9" name="文本框 459"/>
            <p:cNvSpPr txBox="1"/>
            <p:nvPr>
              <p:custDataLst>
                <p:tags r:id="rId2"/>
              </p:custDataLst>
            </p:nvPr>
          </p:nvSpPr>
          <p:spPr>
            <a:xfrm>
              <a:off x="0" y="1"/>
              <a:ext cx="5248275" cy="247947"/>
            </a:xfrm>
            <a:prstGeom prst="rect">
              <a:avLst/>
            </a:prstGeom>
            <a:noFill/>
            <a:ln>
              <a:noFill/>
            </a:ln>
          </p:spPr>
          <p:txBody>
            <a:bodyPr rot="0" spcFirstLastPara="0" vertOverflow="overflow" horzOverflow="overflow" vert="horz" wrap="square" lIns="0" tIns="0" rIns="0" bIns="0" numCol="1" spcCol="0" rtlCol="0" fromWordArt="0" anchor="t" anchorCtr="0" forceAA="0" compatLnSpc="1">
              <a:noAutofit/>
            </a:bodyPr>
            <a:p>
              <a:pPr algn="just"/>
              <a:r>
                <a:rPr lang="en-US" altLang="zh-CN" sz="1600" kern="100" dirty="0" err="1">
                  <a:latin typeface="等线 Light" panose="02010600030101010101" charset="-122"/>
                  <a:ea typeface="黑体" panose="02010609060101010101" charset="-122"/>
                  <a:cs typeface="Times New Roman" panose="02020603050405020304"/>
                  <a:sym typeface="Times New Roman" panose="02020603050405020304"/>
                </a:rPr>
                <a:t>语法格式</a:t>
              </a:r>
              <a:r>
                <a:rPr lang="en-US" altLang="zh-CN" sz="1600" kern="100" dirty="0">
                  <a:latin typeface="等线 Light" panose="02010600030101010101" charset="-122"/>
                  <a:ea typeface="黑体" panose="02010609060101010101" charset="-122"/>
                  <a:cs typeface="Times New Roman" panose="02020603050405020304"/>
                  <a:sym typeface="Times New Roman" panose="02020603050405020304"/>
                </a:rPr>
                <a:t>：</a:t>
              </a:r>
              <a:endParaRPr lang="en-US" altLang="zh-CN" sz="1600" kern="100" dirty="0">
                <a:solidFill>
                  <a:srgbClr val="404040"/>
                </a:solidFill>
                <a:latin typeface="等线 Light" panose="02010600030101010101" charset="-122"/>
                <a:ea typeface="黑体" panose="02010609060101010101" charset="-122"/>
                <a:cs typeface="Times New Roman" panose="02020603050405020304"/>
                <a:sym typeface="Times New Roman" panose="02020603050405020304"/>
              </a:endParaRPr>
            </a:p>
          </p:txBody>
        </p:sp>
      </p:grpSp>
      <p:sp>
        <p:nvSpPr>
          <p:cNvPr id="3" name="文本框 2"/>
          <p:cNvSpPr txBox="1"/>
          <p:nvPr/>
        </p:nvSpPr>
        <p:spPr>
          <a:xfrm>
            <a:off x="752475" y="5005705"/>
            <a:ext cx="6096000" cy="1168400"/>
          </a:xfrm>
          <a:prstGeom prst="rect">
            <a:avLst/>
          </a:prstGeom>
          <a:noFill/>
        </p:spPr>
        <p:txBody>
          <a:bodyPr wrap="square" rtlCol="0" anchor="t">
            <a:spAutoFit/>
          </a:bodyPr>
          <a:p>
            <a:r>
              <a:rPr lang="zh-CN" altLang="en-US" sz="1400"/>
              <a:t>数据表命名应遵循以下原则：</a:t>
            </a:r>
            <a:endParaRPr lang="zh-CN" altLang="en-US" sz="1400"/>
          </a:p>
          <a:p>
            <a:r>
              <a:rPr lang="zh-CN" altLang="en-US" sz="1400"/>
              <a:t>1.长度最好不超过30个字符</a:t>
            </a:r>
            <a:endParaRPr lang="zh-CN" altLang="en-US" sz="1400"/>
          </a:p>
          <a:p>
            <a:r>
              <a:rPr lang="zh-CN" altLang="en-US" sz="1400"/>
              <a:t>2.多个单词之间使用下划线“_”分隔，不允许有空格</a:t>
            </a:r>
            <a:endParaRPr lang="zh-CN" altLang="en-US" sz="1400"/>
          </a:p>
          <a:p>
            <a:r>
              <a:rPr lang="zh-CN" altLang="en-US" sz="1400"/>
              <a:t>3.不允许为MySQL关键字</a:t>
            </a:r>
            <a:endParaRPr lang="zh-CN" altLang="en-US" sz="1400"/>
          </a:p>
          <a:p>
            <a:r>
              <a:rPr lang="zh-CN" altLang="en-US" sz="1400"/>
              <a:t>4.不允许与同一数据库中的其他数据表同名</a:t>
            </a:r>
            <a:endParaRPr lang="zh-CN" altLang="en-US" sz="1400"/>
          </a:p>
        </p:txBody>
      </p:sp>
    </p:spTree>
  </p:cSld>
  <p:clrMapOvr>
    <a:masterClrMapping/>
  </p:clrMapOvr>
  <p:transition spd="slow">
    <p:wipe/>
  </p:transition>
  <p:timing>
    <p:tnLst>
      <p:par>
        <p:cTn id="1" dur="indefinite" restart="never" nodeType="tmRoot"/>
      </p:par>
    </p:tnLst>
    <p:bldLst>
      <p:bldP spid="2" grpId="0"/>
      <p:bldP spid="2" grpId="1"/>
      <p:bldP spid="14" grpId="0" bldLvl="0" animBg="1"/>
      <p:bldP spid="14" grpId="1" animBg="1"/>
      <p:bldP spid="15" grpId="0" bldLvl="0" animBg="1"/>
      <p:bldP spid="15" grpId="1"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31140" y="405765"/>
            <a:ext cx="6282055" cy="425450"/>
          </a:xfrm>
        </p:spPr>
        <p:txBody>
          <a:bodyPr>
            <a:normAutofit fontScale="90000"/>
          </a:bodyPr>
          <a:lstStyle/>
          <a:p>
            <a:pPr lvl="0" algn="just"/>
            <a:r>
              <a:rPr lang="zh-CN" sz="3110" b="1" dirty="0">
                <a:latin typeface="微软雅黑" panose="020B0503020204020204" pitchFamily="34" charset="-122"/>
                <a:ea typeface="微软雅黑" panose="020B0503020204020204" pitchFamily="34" charset="-122"/>
                <a:cs typeface="微软雅黑" panose="020B0503020204020204" pitchFamily="34" charset="-122"/>
              </a:rPr>
              <a:t>任务实施</a:t>
            </a:r>
            <a:endParaRPr lang="zh-CN" sz="3110" b="1" dirty="0">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5" name="直接连接符 4"/>
          <p:cNvCxnSpPr/>
          <p:nvPr/>
        </p:nvCxnSpPr>
        <p:spPr>
          <a:xfrm flipV="1">
            <a:off x="266700" y="892810"/>
            <a:ext cx="3509645" cy="1143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14" name="等腰三角形 13"/>
          <p:cNvSpPr/>
          <p:nvPr/>
        </p:nvSpPr>
        <p:spPr>
          <a:xfrm rot="20940000">
            <a:off x="369760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399224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12" name="组合 11"/>
          <p:cNvGrpSpPr/>
          <p:nvPr/>
        </p:nvGrpSpPr>
        <p:grpSpPr>
          <a:xfrm>
            <a:off x="1123950" y="2028190"/>
            <a:ext cx="3810" cy="711200"/>
            <a:chOff x="1704" y="2776"/>
            <a:chExt cx="6" cy="1120"/>
          </a:xfrm>
        </p:grpSpPr>
        <p:cxnSp>
          <p:nvCxnSpPr>
            <p:cNvPr id="18" name="肘形连接符 17"/>
            <p:cNvCxnSpPr/>
            <p:nvPr>
              <p:custDataLst>
                <p:tags r:id="rId1"/>
              </p:custDataLst>
            </p:nvPr>
          </p:nvCxnSpPr>
          <p:spPr>
            <a:xfrm rot="16200000" flipH="1">
              <a:off x="1188" y="3302"/>
              <a:ext cx="1037" cy="5"/>
            </a:xfrm>
            <a:prstGeom prst="bentConnector5">
              <a:avLst>
                <a:gd name="adj1" fmla="val -24204"/>
                <a:gd name="adj2" fmla="val 324680000"/>
                <a:gd name="adj3" fmla="val 614368"/>
              </a:avLst>
            </a:prstGeom>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1704" y="2776"/>
              <a:ext cx="6" cy="1120"/>
            </a:xfrm>
            <a:prstGeom prst="line">
              <a:avLst/>
            </a:prstGeom>
          </p:spPr>
          <p:style>
            <a:lnRef idx="1">
              <a:schemeClr val="accent1"/>
            </a:lnRef>
            <a:fillRef idx="0">
              <a:schemeClr val="accent1"/>
            </a:fillRef>
            <a:effectRef idx="0">
              <a:schemeClr val="accent1"/>
            </a:effectRef>
            <a:fontRef idx="minor">
              <a:schemeClr val="tx1"/>
            </a:fontRef>
          </p:style>
        </p:cxnSp>
      </p:grpSp>
      <p:sp>
        <p:nvSpPr>
          <p:cNvPr id="6" name="内容占位符 2"/>
          <p:cNvSpPr>
            <a:spLocks noGrp="1"/>
          </p:cNvSpPr>
          <p:nvPr>
            <p:custDataLst>
              <p:tags r:id="rId2"/>
            </p:custDataLst>
          </p:nvPr>
        </p:nvSpPr>
        <p:spPr>
          <a:xfrm>
            <a:off x="1917065" y="2096135"/>
            <a:ext cx="8971915" cy="232219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fontAlgn="auto">
              <a:lnSpc>
                <a:spcPct val="150000"/>
              </a:lnSpc>
              <a:spcBef>
                <a:spcPts val="100"/>
              </a:spcBef>
              <a:buFont typeface="+mj-ea"/>
              <a:buNone/>
            </a:pPr>
            <a:r>
              <a:rPr lang="zh-CN" dirty="0">
                <a:latin typeface="微软雅黑" panose="020B0503020204020204" pitchFamily="34" charset="-122"/>
                <a:ea typeface="微软雅黑" panose="020B0503020204020204" pitchFamily="34" charset="-122"/>
                <a:cs typeface="微软雅黑" panose="020B0503020204020204" pitchFamily="34" charset="-122"/>
                <a:sym typeface="+mn-ea"/>
              </a:rPr>
              <a:t>创建班级信息表（</a:t>
            </a:r>
            <a:r>
              <a:rPr lang="en-US" altLang="zh-CN" dirty="0">
                <a:latin typeface="微软雅黑" panose="020B0503020204020204" pitchFamily="34" charset="-122"/>
                <a:ea typeface="微软雅黑" panose="020B0503020204020204" pitchFamily="34" charset="-122"/>
                <a:cs typeface="微软雅黑" panose="020B0503020204020204" pitchFamily="34" charset="-122"/>
                <a:sym typeface="+mn-ea"/>
              </a:rPr>
              <a:t>Class</a:t>
            </a:r>
            <a:r>
              <a:rPr lang="zh-CN"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dirty="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spd="slow">
    <p:wipe/>
  </p:transition>
  <p:timing>
    <p:tnLst>
      <p:par>
        <p:cTn id="1" dur="indefinite" restart="never" nodeType="tmRoot"/>
      </p:par>
    </p:tnLst>
    <p:bldLst>
      <p:bldP spid="2" grpId="0"/>
      <p:bldP spid="2" grpId="1"/>
      <p:bldP spid="14" grpId="0" bldLvl="0" animBg="1"/>
      <p:bldP spid="14" grpId="1" animBg="1"/>
      <p:bldP spid="15" grpId="0" bldLvl="0" animBg="1"/>
      <p:bldP spid="15"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3363595"/>
            <a:ext cx="12192000" cy="3275330"/>
          </a:xfrm>
          <a:prstGeom prst="rect">
            <a:avLst/>
          </a:prstGeom>
          <a:solidFill>
            <a:srgbClr val="C3E4F2">
              <a:alpha val="17000"/>
            </a:srgbClr>
          </a:solidFill>
          <a:ln>
            <a:noFill/>
          </a:ln>
          <a:effectLst>
            <a:glow>
              <a:schemeClr val="accent1">
                <a:alpha val="55000"/>
              </a:schemeClr>
            </a:glow>
            <a:outerShdw blurRad="1143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a:xfrm>
            <a:off x="231140" y="377190"/>
            <a:ext cx="5864860" cy="454025"/>
          </a:xfrm>
        </p:spPr>
        <p:txBody>
          <a:bodyPr>
            <a:normAutofit fontScale="90000"/>
          </a:bodyPr>
          <a:lstStyle/>
          <a:p>
            <a:pPr lvl="0" algn="just"/>
            <a:r>
              <a:rPr altLang="zh-CN" sz="3110" b="1" dirty="0">
                <a:latin typeface="微软雅黑" panose="020B0503020204020204" pitchFamily="34" charset="-122"/>
                <a:ea typeface="微软雅黑" panose="020B0503020204020204" pitchFamily="34" charset="-122"/>
                <a:cs typeface="微软雅黑" panose="020B0503020204020204" pitchFamily="34" charset="-122"/>
              </a:rPr>
              <a:t>创建</a:t>
            </a:r>
            <a:r>
              <a:rPr lang="zh-CN" sz="3110" b="1" dirty="0">
                <a:latin typeface="微软雅黑" panose="020B0503020204020204" pitchFamily="34" charset="-122"/>
                <a:ea typeface="微软雅黑" panose="020B0503020204020204" pitchFamily="34" charset="-122"/>
                <a:cs typeface="微软雅黑" panose="020B0503020204020204" pitchFamily="34" charset="-122"/>
              </a:rPr>
              <a:t>班级信息表</a:t>
            </a:r>
            <a:r>
              <a:rPr lang="en-US" altLang="zh-CN" sz="3110" b="1" dirty="0">
                <a:latin typeface="微软雅黑" panose="020B0503020204020204" pitchFamily="34" charset="-122"/>
                <a:ea typeface="微软雅黑" panose="020B0503020204020204" pitchFamily="34" charset="-122"/>
                <a:cs typeface="微软雅黑" panose="020B0503020204020204" pitchFamily="34" charset="-122"/>
              </a:rPr>
              <a:t>(Class)</a:t>
            </a:r>
            <a:endParaRPr lang="en-US" altLang="zh-CN" sz="311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等腰三角形 13"/>
          <p:cNvSpPr/>
          <p:nvPr/>
        </p:nvSpPr>
        <p:spPr>
          <a:xfrm rot="20940000">
            <a:off x="384238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413702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7" name="内容占位符 2"/>
          <p:cNvSpPr>
            <a:spLocks noGrp="1"/>
          </p:cNvSpPr>
          <p:nvPr/>
        </p:nvSpPr>
        <p:spPr>
          <a:xfrm>
            <a:off x="2491105" y="1273810"/>
            <a:ext cx="9096375" cy="8509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fontAlgn="auto">
              <a:lnSpc>
                <a:spcPct val="130000"/>
              </a:lnSpc>
              <a:buNone/>
            </a:pPr>
            <a:r>
              <a:rPr sz="2400" dirty="0">
                <a:latin typeface="微软雅黑" panose="020B0503020204020204" pitchFamily="34" charset="-122"/>
                <a:ea typeface="微软雅黑" panose="020B0503020204020204" pitchFamily="34" charset="-122"/>
                <a:cs typeface="微软雅黑" panose="020B0503020204020204" pitchFamily="34" charset="-122"/>
                <a:sym typeface="+mn-ea"/>
              </a:rPr>
              <a:t>使用命令创建班级表，并命名为“Class”，表结构如下：</a:t>
            </a:r>
            <a:endParaRPr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3" name="组合 2"/>
          <p:cNvGrpSpPr/>
          <p:nvPr/>
        </p:nvGrpSpPr>
        <p:grpSpPr>
          <a:xfrm>
            <a:off x="477520" y="1273810"/>
            <a:ext cx="2013585" cy="672465"/>
            <a:chOff x="3394" y="2862"/>
            <a:chExt cx="3171" cy="1059"/>
          </a:xfrm>
        </p:grpSpPr>
        <p:sp>
          <p:nvSpPr>
            <p:cNvPr id="9" name="任意多边形 8"/>
            <p:cNvSpPr/>
            <p:nvPr>
              <p:custDataLst>
                <p:tags r:id="rId1"/>
              </p:custDataLst>
            </p:nvPr>
          </p:nvSpPr>
          <p:spPr>
            <a:xfrm>
              <a:off x="3459" y="2927"/>
              <a:ext cx="3106" cy="985"/>
            </a:xfrm>
            <a:custGeom>
              <a:avLst/>
              <a:gdLst>
                <a:gd name="connsiteX0" fmla="*/ 0 w 3106"/>
                <a:gd name="connsiteY0" fmla="*/ 1129 h 1129"/>
                <a:gd name="connsiteX1" fmla="*/ 35 w 3106"/>
                <a:gd name="connsiteY1" fmla="*/ 26 h 1129"/>
                <a:gd name="connsiteX2" fmla="*/ 3106 w 3106"/>
                <a:gd name="connsiteY2" fmla="*/ 0 h 1129"/>
                <a:gd name="connsiteX3" fmla="*/ 2153 w 3106"/>
                <a:gd name="connsiteY3" fmla="*/ 1129 h 1129"/>
                <a:gd name="connsiteX4" fmla="*/ 0 w 3106"/>
                <a:gd name="connsiteY4" fmla="*/ 1129 h 1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 h="1129">
                  <a:moveTo>
                    <a:pt x="0" y="1129"/>
                  </a:moveTo>
                  <a:lnTo>
                    <a:pt x="35" y="26"/>
                  </a:lnTo>
                  <a:lnTo>
                    <a:pt x="3106" y="0"/>
                  </a:lnTo>
                  <a:lnTo>
                    <a:pt x="2153" y="1129"/>
                  </a:lnTo>
                  <a:lnTo>
                    <a:pt x="0" y="1129"/>
                  </a:lnTo>
                  <a:close/>
                </a:path>
              </a:pathLst>
            </a:custGeom>
            <a:solidFill>
              <a:schemeClr val="bg1"/>
            </a:solidFill>
            <a:ln>
              <a:solidFill>
                <a:srgbClr val="47AC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任意多边形 3"/>
            <p:cNvSpPr/>
            <p:nvPr>
              <p:custDataLst>
                <p:tags r:id="rId2"/>
              </p:custDataLst>
            </p:nvPr>
          </p:nvSpPr>
          <p:spPr>
            <a:xfrm>
              <a:off x="3394" y="2862"/>
              <a:ext cx="3106" cy="985"/>
            </a:xfrm>
            <a:custGeom>
              <a:avLst/>
              <a:gdLst>
                <a:gd name="connsiteX0" fmla="*/ 0 w 3106"/>
                <a:gd name="connsiteY0" fmla="*/ 1129 h 1129"/>
                <a:gd name="connsiteX1" fmla="*/ 35 w 3106"/>
                <a:gd name="connsiteY1" fmla="*/ 26 h 1129"/>
                <a:gd name="connsiteX2" fmla="*/ 3106 w 3106"/>
                <a:gd name="connsiteY2" fmla="*/ 0 h 1129"/>
                <a:gd name="connsiteX3" fmla="*/ 2153 w 3106"/>
                <a:gd name="connsiteY3" fmla="*/ 1129 h 1129"/>
                <a:gd name="connsiteX4" fmla="*/ 0 w 3106"/>
                <a:gd name="connsiteY4" fmla="*/ 1129 h 1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 h="1129">
                  <a:moveTo>
                    <a:pt x="0" y="1129"/>
                  </a:moveTo>
                  <a:lnTo>
                    <a:pt x="35" y="26"/>
                  </a:lnTo>
                  <a:lnTo>
                    <a:pt x="3106" y="0"/>
                  </a:lnTo>
                  <a:lnTo>
                    <a:pt x="2153" y="1129"/>
                  </a:lnTo>
                  <a:lnTo>
                    <a:pt x="0" y="1129"/>
                  </a:lnTo>
                  <a:close/>
                </a:path>
              </a:pathLst>
            </a:custGeom>
            <a:solidFill>
              <a:srgbClr val="0866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案例</a:t>
              </a:r>
              <a:r>
                <a:rPr lang="en-US" altLang="zh-CN"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18" name="肘形连接符 17"/>
            <p:cNvCxnSpPr/>
            <p:nvPr>
              <p:custDataLst>
                <p:tags r:id="rId3"/>
              </p:custDataLst>
            </p:nvPr>
          </p:nvCxnSpPr>
          <p:spPr>
            <a:xfrm rot="16200000" flipH="1">
              <a:off x="3075" y="3401"/>
              <a:ext cx="1037" cy="5"/>
            </a:xfrm>
            <a:prstGeom prst="bentConnector5">
              <a:avLst>
                <a:gd name="adj1" fmla="val -38669"/>
                <a:gd name="adj2" fmla="val 288500000"/>
                <a:gd name="adj3" fmla="val 145226"/>
              </a:avLst>
            </a:prstGeom>
            <a:ln>
              <a:gradFill>
                <a:gsLst>
                  <a:gs pos="9000">
                    <a:srgbClr val="086693"/>
                  </a:gs>
                  <a:gs pos="100000">
                    <a:schemeClr val="bg1"/>
                  </a:gs>
                  <a:gs pos="31000">
                    <a:schemeClr val="accent1">
                      <a:lumMod val="45000"/>
                      <a:lumOff val="55000"/>
                    </a:schemeClr>
                  </a:gs>
                  <a:gs pos="50000">
                    <a:schemeClr val="accent1">
                      <a:lumMod val="45000"/>
                      <a:lumOff val="55000"/>
                    </a:schemeClr>
                  </a:gs>
                  <a:gs pos="78000">
                    <a:schemeClr val="accent1">
                      <a:lumMod val="30000"/>
                      <a:lumOff val="70000"/>
                    </a:schemeClr>
                  </a:gs>
                </a:gsLst>
                <a:lin ang="5220000" scaled="0"/>
              </a:gradFill>
            </a:ln>
          </p:spPr>
          <p:style>
            <a:lnRef idx="1">
              <a:schemeClr val="accent1"/>
            </a:lnRef>
            <a:fillRef idx="0">
              <a:schemeClr val="accent1"/>
            </a:fillRef>
            <a:effectRef idx="0">
              <a:schemeClr val="accent1"/>
            </a:effectRef>
            <a:fontRef idx="minor">
              <a:schemeClr val="tx1"/>
            </a:fontRef>
          </p:style>
        </p:cxnSp>
      </p:grpSp>
      <p:cxnSp>
        <p:nvCxnSpPr>
          <p:cNvPr id="12" name="直接连接符 11"/>
          <p:cNvCxnSpPr/>
          <p:nvPr/>
        </p:nvCxnSpPr>
        <p:spPr>
          <a:xfrm flipV="1">
            <a:off x="266700" y="885190"/>
            <a:ext cx="3876675" cy="1905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100" name="文本框 99"/>
          <p:cNvSpPr txBox="1"/>
          <p:nvPr/>
        </p:nvSpPr>
        <p:spPr>
          <a:xfrm>
            <a:off x="1127125" y="2492375"/>
            <a:ext cx="7447280" cy="1527175"/>
          </a:xfrm>
          <a:prstGeom prst="rect">
            <a:avLst/>
          </a:prstGeom>
          <a:noFill/>
          <a:ln w="9525">
            <a:noFill/>
          </a:ln>
        </p:spPr>
        <p:txBody>
          <a:bodyPr>
            <a:noAutofit/>
          </a:bodyPr>
          <a:p>
            <a:pPr marL="266700" indent="-266700" algn="ctr" fontAlgn="auto">
              <a:lnSpc>
                <a:spcPct val="150000"/>
              </a:lnSpc>
            </a:pPr>
            <a:r>
              <a:rPr lang="en-US" b="0">
                <a:latin typeface="Wingdings" panose="05000000000000000000" charset="0"/>
                <a:ea typeface="等线" panose="02010600030101010101" charset="-122"/>
              </a:rPr>
              <a:t>Ø </a:t>
            </a:r>
            <a:r>
              <a:rPr lang="zh-CN" b="0">
                <a:ea typeface="等线" panose="02010600030101010101" charset="-122"/>
                <a:cs typeface="Times New Roman" panose="02020603050405020304" charset="0"/>
              </a:rPr>
              <a:t>Class（ClassNo，ClassName，College，Specialty，EnterYear）</a:t>
            </a:r>
            <a:r>
              <a:rPr lang="zh-CN" b="1">
                <a:latin typeface="等线 Light" panose="02010600030101010101" charset="-122"/>
                <a:ea typeface="黑体" panose="02010609060101010101" charset="-122"/>
              </a:rPr>
              <a:t>表</a:t>
            </a:r>
            <a:r>
              <a:rPr lang="en-US" b="0">
                <a:latin typeface="等线 Light" panose="02010600030101010101" charset="-122"/>
                <a:ea typeface="黑体" panose="02010609060101010101" charset="-122"/>
                <a:cs typeface="Times New Roman" panose="02020603050405020304" charset="0"/>
              </a:rPr>
              <a:t> C</a:t>
            </a:r>
            <a:r>
              <a:rPr lang="en-US" b="0">
                <a:latin typeface="等线 Light" panose="02010600030101010101" charset="-122"/>
                <a:ea typeface="黑体" panose="02010609060101010101" charset="-122"/>
              </a:rPr>
              <a:t>lass</a:t>
            </a:r>
            <a:r>
              <a:rPr lang="zh-CN" b="0">
                <a:latin typeface="等线 Light" panose="02010600030101010101" charset="-122"/>
                <a:ea typeface="黑体" panose="02010609060101010101" charset="-122"/>
              </a:rPr>
              <a:t>表结构</a:t>
            </a:r>
            <a:endParaRPr lang="zh-CN" altLang="en-US" b="0">
              <a:latin typeface="等线 Light" panose="02010600030101010101" charset="-122"/>
              <a:ea typeface="黑体" panose="02010609060101010101" charset="-122"/>
            </a:endParaRPr>
          </a:p>
        </p:txBody>
      </p:sp>
      <p:graphicFrame>
        <p:nvGraphicFramePr>
          <p:cNvPr id="10" name="表格 9"/>
          <p:cNvGraphicFramePr/>
          <p:nvPr>
            <p:custDataLst>
              <p:tags r:id="rId4"/>
            </p:custDataLst>
          </p:nvPr>
        </p:nvGraphicFramePr>
        <p:xfrm>
          <a:off x="1517015" y="3509010"/>
          <a:ext cx="8585200" cy="2934970"/>
        </p:xfrm>
        <a:graphic>
          <a:graphicData uri="http://schemas.openxmlformats.org/drawingml/2006/table">
            <a:tbl>
              <a:tblPr>
                <a:tableStyleId>{8A107856-5554-42FB-B03E-39F5DBC370BA}</a:tableStyleId>
              </a:tblPr>
              <a:tblGrid>
                <a:gridCol w="1805305"/>
                <a:gridCol w="1732280"/>
                <a:gridCol w="864870"/>
                <a:gridCol w="1583055"/>
                <a:gridCol w="1301115"/>
                <a:gridCol w="1298575"/>
              </a:tblGrid>
              <a:tr h="326390">
                <a:tc>
                  <a:txBody>
                    <a:bodyPr/>
                    <a:p>
                      <a:pPr indent="0" algn="ctr">
                        <a:buNone/>
                      </a:pPr>
                      <a:r>
                        <a:rPr lang="en-US" sz="1600"/>
                        <a:t>字段名</a:t>
                      </a:r>
                      <a:endParaRPr lang="en-US" altLang="en-US" sz="1600"/>
                    </a:p>
                  </a:txBody>
                  <a:tcPr marL="68580" marR="68580" marT="0" marB="0" vert="horz" anchor="ctr" anchorCtr="0"/>
                </a:tc>
                <a:tc>
                  <a:txBody>
                    <a:bodyPr/>
                    <a:p>
                      <a:pPr indent="0" algn="ctr">
                        <a:buNone/>
                      </a:pPr>
                      <a:r>
                        <a:rPr lang="en-US" sz="1600"/>
                        <a:t>数据类型</a:t>
                      </a:r>
                      <a:endParaRPr lang="en-US" altLang="en-US" sz="1600"/>
                    </a:p>
                  </a:txBody>
                  <a:tcPr marL="68580" marR="68580" marT="0" marB="0" vert="horz" anchor="ctr" anchorCtr="0"/>
                </a:tc>
                <a:tc>
                  <a:txBody>
                    <a:bodyPr/>
                    <a:p>
                      <a:pPr indent="0" algn="ctr">
                        <a:buNone/>
                      </a:pPr>
                      <a:r>
                        <a:rPr lang="en-US" sz="1600"/>
                        <a:t>长度</a:t>
                      </a:r>
                      <a:endParaRPr lang="en-US" altLang="en-US" sz="1600"/>
                    </a:p>
                  </a:txBody>
                  <a:tcPr marL="68580" marR="68580" marT="0" marB="0" vert="horz" anchor="ctr" anchorCtr="0"/>
                </a:tc>
                <a:tc>
                  <a:txBody>
                    <a:bodyPr/>
                    <a:p>
                      <a:pPr indent="0" algn="ctr">
                        <a:buNone/>
                      </a:pPr>
                      <a:r>
                        <a:rPr lang="en-US" sz="1600"/>
                        <a:t>是否为空</a:t>
                      </a:r>
                      <a:endParaRPr lang="en-US" altLang="en-US" sz="1600"/>
                    </a:p>
                  </a:txBody>
                  <a:tcPr marL="68580" marR="68580" marT="0" marB="0" vert="horz" anchor="ctr" anchorCtr="0"/>
                </a:tc>
                <a:tc>
                  <a:txBody>
                    <a:bodyPr/>
                    <a:p>
                      <a:pPr indent="0" algn="ctr">
                        <a:buNone/>
                      </a:pPr>
                      <a:r>
                        <a:rPr lang="en-US" sz="1600"/>
                        <a:t>约束</a:t>
                      </a:r>
                      <a:endParaRPr lang="en-US" altLang="en-US" sz="1600"/>
                    </a:p>
                  </a:txBody>
                  <a:tcPr marL="68580" marR="68580" marT="0" marB="0" vert="horz" anchor="ctr" anchorCtr="0"/>
                </a:tc>
                <a:tc>
                  <a:txBody>
                    <a:bodyPr/>
                    <a:p>
                      <a:pPr indent="0" algn="ctr">
                        <a:buNone/>
                      </a:pPr>
                      <a:r>
                        <a:rPr lang="en-US" sz="1600"/>
                        <a:t>备注</a:t>
                      </a:r>
                      <a:endParaRPr lang="en-US" altLang="en-US" sz="1600"/>
                    </a:p>
                  </a:txBody>
                  <a:tcPr marL="68580" marR="68580" marT="0" marB="0" vert="horz" anchor="ctr" anchorCtr="0"/>
                </a:tc>
              </a:tr>
              <a:tr h="542925">
                <a:tc>
                  <a:txBody>
                    <a:bodyPr/>
                    <a:p>
                      <a:pPr indent="0" algn="ctr">
                        <a:buNone/>
                      </a:pPr>
                      <a:r>
                        <a:rPr lang="en-US" sz="1600"/>
                        <a:t>ClassNo</a:t>
                      </a:r>
                      <a:endParaRPr lang="en-US" altLang="en-US" sz="1600"/>
                    </a:p>
                  </a:txBody>
                  <a:tcPr marL="68580" marR="68580" marT="0" marB="0" vert="horz" anchor="ctr" anchorCtr="0"/>
                </a:tc>
                <a:tc>
                  <a:txBody>
                    <a:bodyPr/>
                    <a:p>
                      <a:pPr indent="0" algn="ctr">
                        <a:buNone/>
                      </a:pPr>
                      <a:r>
                        <a:rPr lang="en-US" sz="1600"/>
                        <a:t>int</a:t>
                      </a:r>
                      <a:endParaRPr lang="en-US" altLang="en-US" sz="1600"/>
                    </a:p>
                  </a:txBody>
                  <a:tcPr marL="68580" marR="68580" marT="0" marB="0" vert="horz" anchor="ctr" anchorCtr="0"/>
                </a:tc>
                <a:tc>
                  <a:txBody>
                    <a:bodyPr/>
                    <a:p>
                      <a:pPr indent="0" algn="ctr">
                        <a:buNone/>
                      </a:pPr>
                      <a:r>
                        <a:rPr lang="en-US" sz="1600"/>
                        <a:t>11</a:t>
                      </a:r>
                      <a:endParaRPr lang="en-US" altLang="en-US" sz="1600"/>
                    </a:p>
                  </a:txBody>
                  <a:tcPr marL="68580" marR="68580" marT="0" marB="0" vert="horz" anchor="ctr" anchorCtr="0"/>
                </a:tc>
                <a:tc>
                  <a:txBody>
                    <a:bodyPr/>
                    <a:p>
                      <a:pPr indent="0" algn="ctr">
                        <a:buNone/>
                      </a:pPr>
                      <a:r>
                        <a:rPr lang="en-US" sz="1600"/>
                        <a:t>否</a:t>
                      </a:r>
                      <a:endParaRPr lang="en-US" altLang="en-US" sz="1600"/>
                    </a:p>
                  </a:txBody>
                  <a:tcPr marL="68580" marR="68580" marT="0" marB="0" vert="horz" anchor="ctr" anchorCtr="0"/>
                </a:tc>
                <a:tc>
                  <a:txBody>
                    <a:bodyPr/>
                    <a:p>
                      <a:pPr indent="0" algn="ctr">
                        <a:buNone/>
                      </a:pPr>
                      <a:r>
                        <a:rPr lang="en-US" sz="1600"/>
                        <a:t>主键，自增</a:t>
                      </a:r>
                      <a:endParaRPr lang="en-US" altLang="en-US" sz="1600"/>
                    </a:p>
                  </a:txBody>
                  <a:tcPr marL="68580" marR="68580" marT="0" marB="0" vert="horz" anchor="ctr" anchorCtr="0"/>
                </a:tc>
                <a:tc>
                  <a:txBody>
                    <a:bodyPr/>
                    <a:p>
                      <a:pPr indent="0" algn="ctr">
                        <a:buNone/>
                      </a:pPr>
                      <a:r>
                        <a:rPr lang="en-US" sz="1600"/>
                        <a:t>班级编号</a:t>
                      </a:r>
                      <a:endParaRPr lang="en-US" altLang="en-US" sz="1600"/>
                    </a:p>
                  </a:txBody>
                  <a:tcPr marL="68580" marR="68580" marT="0" marB="0" vert="horz" anchor="ctr" anchorCtr="0"/>
                </a:tc>
              </a:tr>
              <a:tr h="516255">
                <a:tc>
                  <a:txBody>
                    <a:bodyPr/>
                    <a:p>
                      <a:pPr indent="0" algn="ctr">
                        <a:buNone/>
                      </a:pPr>
                      <a:r>
                        <a:rPr lang="en-US" sz="1600"/>
                        <a:t>ClassName</a:t>
                      </a:r>
                      <a:endParaRPr lang="en-US" altLang="en-US" sz="1600"/>
                    </a:p>
                  </a:txBody>
                  <a:tcPr marL="68580" marR="68580" marT="0" marB="0" vert="horz" anchor="ctr" anchorCtr="0"/>
                </a:tc>
                <a:tc>
                  <a:txBody>
                    <a:bodyPr/>
                    <a:p>
                      <a:pPr indent="0" algn="ctr">
                        <a:buNone/>
                      </a:pPr>
                      <a:r>
                        <a:rPr lang="en-US" sz="1600"/>
                        <a:t>varchar</a:t>
                      </a:r>
                      <a:endParaRPr lang="en-US" altLang="en-US" sz="1600"/>
                    </a:p>
                  </a:txBody>
                  <a:tcPr marL="68580" marR="68580" marT="0" marB="0" vert="horz" anchor="ctr" anchorCtr="0"/>
                </a:tc>
                <a:tc>
                  <a:txBody>
                    <a:bodyPr/>
                    <a:p>
                      <a:pPr indent="0" algn="ctr">
                        <a:buNone/>
                      </a:pPr>
                      <a:r>
                        <a:rPr lang="en-US" sz="1600"/>
                        <a:t>30</a:t>
                      </a:r>
                      <a:endParaRPr lang="en-US" altLang="en-US" sz="1600"/>
                    </a:p>
                  </a:txBody>
                  <a:tcPr marL="68580" marR="68580" marT="0" marB="0" vert="horz" anchor="ctr" anchorCtr="0"/>
                </a:tc>
                <a:tc>
                  <a:txBody>
                    <a:bodyPr/>
                    <a:p>
                      <a:pPr indent="0" algn="ctr">
                        <a:buNone/>
                      </a:pPr>
                      <a:r>
                        <a:rPr lang="en-US" sz="1600"/>
                        <a:t>否</a:t>
                      </a:r>
                      <a:endParaRPr lang="en-US" altLang="en-US" sz="1600"/>
                    </a:p>
                  </a:txBody>
                  <a:tcPr marL="68580" marR="68580" marT="0" marB="0" vert="horz" anchor="ctr" anchorCtr="0"/>
                </a:tc>
                <a:tc>
                  <a:txBody>
                    <a:bodyPr/>
                    <a:p>
                      <a:pPr indent="0" algn="ctr">
                        <a:buNone/>
                      </a:pPr>
                      <a:r>
                        <a:rPr lang="en-US" sz="1600"/>
                        <a:t>唯一</a:t>
                      </a:r>
                      <a:endParaRPr lang="en-US" altLang="en-US" sz="1600"/>
                    </a:p>
                  </a:txBody>
                  <a:tcPr marL="68580" marR="68580" marT="0" marB="0" vert="horz" anchor="ctr" anchorCtr="0"/>
                </a:tc>
                <a:tc>
                  <a:txBody>
                    <a:bodyPr/>
                    <a:p>
                      <a:pPr indent="0" algn="ctr">
                        <a:buNone/>
                      </a:pPr>
                      <a:r>
                        <a:rPr lang="en-US" sz="1600"/>
                        <a:t>班级名称</a:t>
                      </a:r>
                      <a:endParaRPr lang="en-US" altLang="en-US" sz="1600"/>
                    </a:p>
                  </a:txBody>
                  <a:tcPr marL="68580" marR="68580" marT="0" marB="0" vert="horz" anchor="ctr" anchorCtr="0"/>
                </a:tc>
              </a:tr>
              <a:tr h="516255">
                <a:tc>
                  <a:txBody>
                    <a:bodyPr/>
                    <a:p>
                      <a:pPr indent="0" algn="ctr">
                        <a:buNone/>
                      </a:pPr>
                      <a:r>
                        <a:rPr lang="en-US" sz="1600"/>
                        <a:t>College</a:t>
                      </a:r>
                      <a:endParaRPr lang="en-US" altLang="en-US" sz="1600"/>
                    </a:p>
                  </a:txBody>
                  <a:tcPr marL="68580" marR="68580" marT="0" marB="0" vert="horz" anchor="ctr" anchorCtr="0"/>
                </a:tc>
                <a:tc>
                  <a:txBody>
                    <a:bodyPr/>
                    <a:p>
                      <a:pPr indent="0" algn="ctr">
                        <a:buNone/>
                      </a:pPr>
                      <a:r>
                        <a:rPr lang="en-US" sz="1600"/>
                        <a:t>varchar</a:t>
                      </a:r>
                      <a:endParaRPr lang="en-US" altLang="en-US" sz="1600"/>
                    </a:p>
                  </a:txBody>
                  <a:tcPr marL="68580" marR="68580" marT="0" marB="0" vert="horz" anchor="ctr" anchorCtr="0"/>
                </a:tc>
                <a:tc>
                  <a:txBody>
                    <a:bodyPr/>
                    <a:p>
                      <a:pPr indent="0" algn="ctr">
                        <a:buNone/>
                      </a:pPr>
                      <a:r>
                        <a:rPr lang="en-US" sz="1600"/>
                        <a:t>30</a:t>
                      </a:r>
                      <a:endParaRPr lang="en-US" altLang="en-US" sz="1600"/>
                    </a:p>
                  </a:txBody>
                  <a:tcPr marL="68580" marR="68580" marT="0" marB="0" vert="horz" anchor="ctr" anchorCtr="0"/>
                </a:tc>
                <a:tc>
                  <a:txBody>
                    <a:bodyPr/>
                    <a:p>
                      <a:pPr indent="0" algn="ctr">
                        <a:buNone/>
                      </a:pPr>
                      <a:r>
                        <a:rPr lang="en-US" sz="1600"/>
                        <a:t>否</a:t>
                      </a:r>
                      <a:endParaRPr lang="en-US" altLang="en-US" sz="1600"/>
                    </a:p>
                  </a:txBody>
                  <a:tcPr marL="68580" marR="68580" marT="0" marB="0" vert="horz" anchor="ctr" anchorCtr="0"/>
                </a:tc>
                <a:tc>
                  <a:txBody>
                    <a:bodyPr/>
                    <a:p>
                      <a:pPr indent="0" algn="ctr">
                        <a:buNone/>
                      </a:pPr>
                      <a:r>
                        <a:rPr lang="en-US" sz="1600"/>
                        <a:t> </a:t>
                      </a:r>
                      <a:endParaRPr lang="en-US" altLang="en-US" sz="1600"/>
                    </a:p>
                  </a:txBody>
                  <a:tcPr marL="68580" marR="68580" marT="0" marB="0" vert="horz" anchor="ctr" anchorCtr="0"/>
                </a:tc>
                <a:tc>
                  <a:txBody>
                    <a:bodyPr/>
                    <a:p>
                      <a:pPr indent="0" algn="ctr">
                        <a:buNone/>
                      </a:pPr>
                      <a:r>
                        <a:rPr lang="en-US" sz="1600"/>
                        <a:t>所在学院</a:t>
                      </a:r>
                      <a:endParaRPr lang="en-US" altLang="en-US" sz="1600"/>
                    </a:p>
                  </a:txBody>
                  <a:tcPr marL="68580" marR="68580" marT="0" marB="0" vert="horz" anchor="ctr" anchorCtr="0"/>
                </a:tc>
              </a:tr>
              <a:tr h="516890">
                <a:tc>
                  <a:txBody>
                    <a:bodyPr/>
                    <a:p>
                      <a:pPr indent="0" algn="ctr">
                        <a:buNone/>
                      </a:pPr>
                      <a:r>
                        <a:rPr lang="en-US" sz="1600"/>
                        <a:t>Specialty</a:t>
                      </a:r>
                      <a:endParaRPr lang="en-US" altLang="en-US" sz="1600"/>
                    </a:p>
                  </a:txBody>
                  <a:tcPr marL="68580" marR="68580" marT="0" marB="0" vert="horz" anchor="ctr" anchorCtr="0"/>
                </a:tc>
                <a:tc>
                  <a:txBody>
                    <a:bodyPr/>
                    <a:p>
                      <a:pPr indent="0" algn="ctr">
                        <a:buNone/>
                      </a:pPr>
                      <a:r>
                        <a:rPr lang="en-US" sz="1600"/>
                        <a:t>varchar</a:t>
                      </a:r>
                      <a:endParaRPr lang="en-US" altLang="en-US" sz="1600"/>
                    </a:p>
                  </a:txBody>
                  <a:tcPr marL="68580" marR="68580" marT="0" marB="0" vert="horz" anchor="ctr" anchorCtr="0"/>
                </a:tc>
                <a:tc>
                  <a:txBody>
                    <a:bodyPr/>
                    <a:p>
                      <a:pPr indent="0" algn="ctr">
                        <a:buNone/>
                      </a:pPr>
                      <a:r>
                        <a:rPr lang="en-US" sz="1600"/>
                        <a:t>30</a:t>
                      </a:r>
                      <a:endParaRPr lang="en-US" altLang="en-US" sz="1600"/>
                    </a:p>
                  </a:txBody>
                  <a:tcPr marL="68580" marR="68580" marT="0" marB="0" vert="horz" anchor="ctr" anchorCtr="0"/>
                </a:tc>
                <a:tc>
                  <a:txBody>
                    <a:bodyPr/>
                    <a:p>
                      <a:pPr indent="0" algn="ctr">
                        <a:buNone/>
                      </a:pPr>
                      <a:r>
                        <a:rPr lang="en-US" sz="1600"/>
                        <a:t>否</a:t>
                      </a:r>
                      <a:endParaRPr lang="en-US" altLang="en-US" sz="1600"/>
                    </a:p>
                  </a:txBody>
                  <a:tcPr marL="68580" marR="68580" marT="0" marB="0" vert="horz" anchor="ctr" anchorCtr="0"/>
                </a:tc>
                <a:tc>
                  <a:txBody>
                    <a:bodyPr/>
                    <a:p>
                      <a:pPr indent="0" algn="ctr">
                        <a:buNone/>
                      </a:pPr>
                      <a:r>
                        <a:rPr lang="en-US" sz="1600"/>
                        <a:t> </a:t>
                      </a:r>
                      <a:endParaRPr lang="en-US" altLang="en-US" sz="1600"/>
                    </a:p>
                  </a:txBody>
                  <a:tcPr marL="68580" marR="68580" marT="0" marB="0" vert="horz" anchor="ctr" anchorCtr="0"/>
                </a:tc>
                <a:tc>
                  <a:txBody>
                    <a:bodyPr/>
                    <a:p>
                      <a:pPr indent="0" algn="ctr">
                        <a:buNone/>
                      </a:pPr>
                      <a:r>
                        <a:rPr lang="en-US" sz="1600"/>
                        <a:t>所属专业</a:t>
                      </a:r>
                      <a:endParaRPr lang="en-US" altLang="en-US" sz="1600"/>
                    </a:p>
                  </a:txBody>
                  <a:tcPr marL="68580" marR="68580" marT="0" marB="0" vert="horz" anchor="ctr" anchorCtr="0"/>
                </a:tc>
              </a:tr>
              <a:tr h="516255">
                <a:tc>
                  <a:txBody>
                    <a:bodyPr/>
                    <a:p>
                      <a:pPr indent="0" algn="ctr">
                        <a:buNone/>
                      </a:pPr>
                      <a:r>
                        <a:rPr lang="en-US" sz="1600"/>
                        <a:t>EnterYear</a:t>
                      </a:r>
                      <a:endParaRPr lang="en-US" altLang="en-US" sz="1600"/>
                    </a:p>
                  </a:txBody>
                  <a:tcPr marL="68580" marR="68580" marT="0" marB="0" vert="horz" anchor="ctr" anchorCtr="0"/>
                </a:tc>
                <a:tc>
                  <a:txBody>
                    <a:bodyPr/>
                    <a:p>
                      <a:pPr indent="0" algn="ctr">
                        <a:buNone/>
                      </a:pPr>
                      <a:r>
                        <a:rPr lang="en-US" altLang="en-US" sz="1600"/>
                        <a:t>year</a:t>
                      </a:r>
                      <a:endParaRPr lang="en-US" altLang="en-US" sz="1600"/>
                    </a:p>
                  </a:txBody>
                  <a:tcPr marL="68580" marR="68580" marT="0" marB="0" vert="horz" anchor="ctr" anchorCtr="0"/>
                </a:tc>
                <a:tc>
                  <a:txBody>
                    <a:bodyPr/>
                    <a:p>
                      <a:pPr indent="0" algn="ctr">
                        <a:buNone/>
                      </a:pPr>
                      <a:r>
                        <a:rPr lang="en-US" sz="1600"/>
                        <a:t> </a:t>
                      </a:r>
                      <a:endParaRPr lang="en-US" altLang="en-US" sz="1600"/>
                    </a:p>
                  </a:txBody>
                  <a:tcPr marL="68580" marR="68580" marT="0" marB="0" vert="horz" anchor="ctr" anchorCtr="0"/>
                </a:tc>
                <a:tc>
                  <a:txBody>
                    <a:bodyPr/>
                    <a:p>
                      <a:pPr indent="0" algn="ctr">
                        <a:buNone/>
                      </a:pPr>
                      <a:r>
                        <a:rPr lang="en-US" sz="1600"/>
                        <a:t>是</a:t>
                      </a:r>
                      <a:endParaRPr lang="en-US" altLang="en-US" sz="1600"/>
                    </a:p>
                  </a:txBody>
                  <a:tcPr marL="68580" marR="68580" marT="0" marB="0" vert="horz" anchor="ctr" anchorCtr="0"/>
                </a:tc>
                <a:tc>
                  <a:txBody>
                    <a:bodyPr/>
                    <a:p>
                      <a:pPr indent="0" algn="ctr">
                        <a:buNone/>
                      </a:pPr>
                      <a:r>
                        <a:rPr lang="en-US" sz="1600"/>
                        <a:t> </a:t>
                      </a:r>
                      <a:endParaRPr lang="en-US" altLang="en-US" sz="1600"/>
                    </a:p>
                  </a:txBody>
                  <a:tcPr marL="68580" marR="68580" marT="0" marB="0" vert="horz" anchor="ctr" anchorCtr="0"/>
                </a:tc>
                <a:tc>
                  <a:txBody>
                    <a:bodyPr/>
                    <a:p>
                      <a:pPr indent="0" algn="ctr">
                        <a:buNone/>
                      </a:pPr>
                      <a:r>
                        <a:rPr lang="en-US" sz="1600"/>
                        <a:t>入学年份</a:t>
                      </a:r>
                      <a:endParaRPr lang="en-US" altLang="en-US" sz="1600"/>
                    </a:p>
                  </a:txBody>
                  <a:tcPr marL="68580" marR="68580" marT="0" marB="0" vert="horz" anchor="ctr" anchorCtr="0"/>
                </a:tc>
              </a:tr>
            </a:tbl>
          </a:graphicData>
        </a:graphic>
      </p:graphicFrame>
    </p:spTree>
  </p:cSld>
  <p:clrMapOvr>
    <a:masterClrMapping/>
  </p:clrMapOvr>
  <mc:AlternateContent xmlns:mc="http://schemas.openxmlformats.org/markup-compatibility/2006">
    <mc:Choice xmlns:p14="http://schemas.microsoft.com/office/powerpoint/2010/main" Requires="p14">
      <p:transition spd="med" p14:dur="750">
        <p:pull/>
      </p:transition>
    </mc:Choice>
    <mc:Fallback>
      <p:transition spd="med">
        <p:pull/>
      </p:transition>
    </mc:Fallback>
  </mc:AlternateContent>
  <p:timing>
    <p:tnLst>
      <p:par>
        <p:cTn id="1" dur="indefinite" restart="never" nodeType="tmRoot"/>
      </p:par>
    </p:tnLst>
    <p:bldLst>
      <p:bldP spid="2" grpId="0"/>
      <p:bldP spid="15" grpId="0" bldLvl="0" animBg="1"/>
      <p:bldP spid="14" grpId="0" bldLvl="0" animBg="1"/>
      <p:bldP spid="2" grpId="1"/>
      <p:bldP spid="15" grpId="1" animBg="1"/>
      <p:bldP spid="14" grpId="1" animBg="1"/>
      <p:bldP spid="7" grpId="0"/>
      <p:bldP spid="7" grpId="1"/>
      <p:bldP spid="6" grpId="0" bldLvl="0" animBg="1"/>
      <p:bldP spid="6" grpId="1" animBg="1"/>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UNIT_PLACING_PICTURE_USER_VIEWPORT" val="{&quot;height&quot;:1874,&quot;width&quot;:2052}"/>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KSO_WM_BEAUTIFY_FLAG" val=""/>
</p:tagLst>
</file>

<file path=ppt/tags/tag106.xml><?xml version="1.0" encoding="utf-8"?>
<p:tagLst xmlns:p="http://schemas.openxmlformats.org/presentationml/2006/main">
  <p:tag name="KSO_WM_BEAUTIFY_FLAG" val=""/>
</p:tagLst>
</file>

<file path=ppt/tags/tag107.xml><?xml version="1.0" encoding="utf-8"?>
<p:tagLst xmlns:p="http://schemas.openxmlformats.org/presentationml/2006/main">
  <p:tag name="KSO_WM_BEAUTIFY_FLAG" val=""/>
</p:tagLst>
</file>

<file path=ppt/tags/tag108.xml><?xml version="1.0" encoding="utf-8"?>
<p:tagLst xmlns:p="http://schemas.openxmlformats.org/presentationml/2006/main">
  <p:tag name="KSO_WM_BEAUTIFY_FLAG" val=""/>
</p:tagLst>
</file>

<file path=ppt/tags/tag109.xml><?xml version="1.0" encoding="utf-8"?>
<p:tagLst xmlns:p="http://schemas.openxmlformats.org/presentationml/2006/main">
  <p:tag name="KSO_WM_BEAUTIFY_FLAG" val=""/>
</p:tagLst>
</file>

<file path=ppt/tags/tag11.xml><?xml version="1.0" encoding="utf-8"?>
<p:tagLst xmlns:p="http://schemas.openxmlformats.org/presentationml/2006/main">
  <p:tag name="KSO_WM_UNIT_PLACING_PICTURE_USER_VIEWPORT" val="{&quot;height&quot;:4944,&quot;width&quot;:8496}"/>
</p:tagLst>
</file>

<file path=ppt/tags/tag110.xml><?xml version="1.0" encoding="utf-8"?>
<p:tagLst xmlns:p="http://schemas.openxmlformats.org/presentationml/2006/main">
  <p:tag name="KSO_WM_BEAUTIFY_FLAG" val=""/>
</p:tagLst>
</file>

<file path=ppt/tags/tag111.xml><?xml version="1.0" encoding="utf-8"?>
<p:tagLst xmlns:p="http://schemas.openxmlformats.org/presentationml/2006/main">
  <p:tag name="KSO_WM_BEAUTIFY_FLAG" val=""/>
</p:tagLst>
</file>

<file path=ppt/tags/tag112.xml><?xml version="1.0" encoding="utf-8"?>
<p:tagLst xmlns:p="http://schemas.openxmlformats.org/presentationml/2006/main">
  <p:tag name="KSO_WM_BEAUTIFY_FLAG" val=""/>
</p:tagLst>
</file>

<file path=ppt/tags/tag113.xml><?xml version="1.0" encoding="utf-8"?>
<p:tagLst xmlns:p="http://schemas.openxmlformats.org/presentationml/2006/main">
  <p:tag name="KSO_WM_BEAUTIFY_FLAG" val=""/>
</p:tagLst>
</file>

<file path=ppt/tags/tag114.xml><?xml version="1.0" encoding="utf-8"?>
<p:tagLst xmlns:p="http://schemas.openxmlformats.org/presentationml/2006/main">
  <p:tag name="KSO_WM_BEAUTIFY_FLAG" val=""/>
</p:tagLst>
</file>

<file path=ppt/tags/tag115.xml><?xml version="1.0" encoding="utf-8"?>
<p:tagLst xmlns:p="http://schemas.openxmlformats.org/presentationml/2006/main">
  <p:tag name="KSO_WM_BEAUTIFY_FLAG" val=""/>
</p:tagLst>
</file>

<file path=ppt/tags/tag116.xml><?xml version="1.0" encoding="utf-8"?>
<p:tagLst xmlns:p="http://schemas.openxmlformats.org/presentationml/2006/main">
  <p:tag name="KSO_WM_BEAUTIFY_FLAG" val=""/>
</p:tagLst>
</file>

<file path=ppt/tags/tag117.xml><?xml version="1.0" encoding="utf-8"?>
<p:tagLst xmlns:p="http://schemas.openxmlformats.org/presentationml/2006/main">
  <p:tag name="KSO_WM_BEAUTIFY_FLAG" val=""/>
</p:tagLst>
</file>

<file path=ppt/tags/tag118.xml><?xml version="1.0" encoding="utf-8"?>
<p:tagLst xmlns:p="http://schemas.openxmlformats.org/presentationml/2006/main">
  <p:tag name="KSO_WM_BEAUTIFY_FLAG" val=""/>
</p:tagLst>
</file>

<file path=ppt/tags/tag119.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20.xml><?xml version="1.0" encoding="utf-8"?>
<p:tagLst xmlns:p="http://schemas.openxmlformats.org/presentationml/2006/main">
  <p:tag name="KSO_WM_BEAUTIFY_FLAG" val=""/>
</p:tagLst>
</file>

<file path=ppt/tags/tag121.xml><?xml version="1.0" encoding="utf-8"?>
<p:tagLst xmlns:p="http://schemas.openxmlformats.org/presentationml/2006/main">
  <p:tag name="KSO_WM_BEAUTIFY_FLAG" val=""/>
</p:tagLst>
</file>

<file path=ppt/tags/tag122.xml><?xml version="1.0" encoding="utf-8"?>
<p:tagLst xmlns:p="http://schemas.openxmlformats.org/presentationml/2006/main">
  <p:tag name="KSO_WM_BEAUTIFY_FLAG" val=""/>
</p:tagLst>
</file>

<file path=ppt/tags/tag123.xml><?xml version="1.0" encoding="utf-8"?>
<p:tagLst xmlns:p="http://schemas.openxmlformats.org/presentationml/2006/main">
  <p:tag name="KSO_WM_BEAUTIFY_FLAG" val=""/>
</p:tagLst>
</file>

<file path=ppt/tags/tag124.xml><?xml version="1.0" encoding="utf-8"?>
<p:tagLst xmlns:p="http://schemas.openxmlformats.org/presentationml/2006/main">
  <p:tag name="KSO_WM_BEAUTIFY_FLAG" val=""/>
</p:tagLst>
</file>

<file path=ppt/tags/tag125.xml><?xml version="1.0" encoding="utf-8"?>
<p:tagLst xmlns:p="http://schemas.openxmlformats.org/presentationml/2006/main">
  <p:tag name="KSO_WM_BEAUTIFY_FLAG" val=""/>
</p:tagLst>
</file>

<file path=ppt/tags/tag126.xml><?xml version="1.0" encoding="utf-8"?>
<p:tagLst xmlns:p="http://schemas.openxmlformats.org/presentationml/2006/main">
  <p:tag name="KSO_WM_BEAUTIFY_FLAG" val=""/>
</p:tagLst>
</file>

<file path=ppt/tags/tag127.xml><?xml version="1.0" encoding="utf-8"?>
<p:tagLst xmlns:p="http://schemas.openxmlformats.org/presentationml/2006/main">
  <p:tag name="KSO_WM_BEAUTIFY_FLAG" val=""/>
</p:tagLst>
</file>

<file path=ppt/tags/tag128.xml><?xml version="1.0" encoding="utf-8"?>
<p:tagLst xmlns:p="http://schemas.openxmlformats.org/presentationml/2006/main">
  <p:tag name="KSO_WM_BEAUTIFY_FLAG" val=""/>
</p:tagLst>
</file>

<file path=ppt/tags/tag129.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30.xml><?xml version="1.0" encoding="utf-8"?>
<p:tagLst xmlns:p="http://schemas.openxmlformats.org/presentationml/2006/main">
  <p:tag name="KSO_WM_BEAUTIFY_FLAG" val=""/>
</p:tagLst>
</file>

<file path=ppt/tags/tag131.xml><?xml version="1.0" encoding="utf-8"?>
<p:tagLst xmlns:p="http://schemas.openxmlformats.org/presentationml/2006/main">
  <p:tag name="KSO_WM_BEAUTIFY_FLAG" val=""/>
</p:tagLst>
</file>

<file path=ppt/tags/tag132.xml><?xml version="1.0" encoding="utf-8"?>
<p:tagLst xmlns:p="http://schemas.openxmlformats.org/presentationml/2006/main">
  <p:tag name="KSO_WM_BEAUTIFY_FLAG" val=""/>
</p:tagLst>
</file>

<file path=ppt/tags/tag133.xml><?xml version="1.0" encoding="utf-8"?>
<p:tagLst xmlns:p="http://schemas.openxmlformats.org/presentationml/2006/main">
  <p:tag name="KSO_WM_BEAUTIFY_FLAG" val=""/>
</p:tagLst>
</file>

<file path=ppt/tags/tag134.xml><?xml version="1.0" encoding="utf-8"?>
<p:tagLst xmlns:p="http://schemas.openxmlformats.org/presentationml/2006/main">
  <p:tag name="KSO_WM_BEAUTIFY_FLAG" val=""/>
</p:tagLst>
</file>

<file path=ppt/tags/tag135.xml><?xml version="1.0" encoding="utf-8"?>
<p:tagLst xmlns:p="http://schemas.openxmlformats.org/presentationml/2006/main">
  <p:tag name="KSO_WM_BEAUTIFY_FLAG" val=""/>
</p:tagLst>
</file>

<file path=ppt/tags/tag136.xml><?xml version="1.0" encoding="utf-8"?>
<p:tagLst xmlns:p="http://schemas.openxmlformats.org/presentationml/2006/main">
  <p:tag name="KSO_WM_BEAUTIFY_FLAG" val=""/>
</p:tagLst>
</file>

<file path=ppt/tags/tag137.xml><?xml version="1.0" encoding="utf-8"?>
<p:tagLst xmlns:p="http://schemas.openxmlformats.org/presentationml/2006/main">
  <p:tag name="KSO_WM_BEAUTIFY_FLAG" val=""/>
</p:tagLst>
</file>

<file path=ppt/tags/tag138.xml><?xml version="1.0" encoding="utf-8"?>
<p:tagLst xmlns:p="http://schemas.openxmlformats.org/presentationml/2006/main">
  <p:tag name="KSO_WM_BEAUTIFY_FLAG" val=""/>
</p:tagLst>
</file>

<file path=ppt/tags/tag139.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40.xml><?xml version="1.0" encoding="utf-8"?>
<p:tagLst xmlns:p="http://schemas.openxmlformats.org/presentationml/2006/main">
  <p:tag name="KSO_WM_BEAUTIFY_FLAG" val=""/>
</p:tagLst>
</file>

<file path=ppt/tags/tag141.xml><?xml version="1.0" encoding="utf-8"?>
<p:tagLst xmlns:p="http://schemas.openxmlformats.org/presentationml/2006/main">
  <p:tag name="KSO_WM_BEAUTIFY_FLAG" val=""/>
</p:tagLst>
</file>

<file path=ppt/tags/tag142.xml><?xml version="1.0" encoding="utf-8"?>
<p:tagLst xmlns:p="http://schemas.openxmlformats.org/presentationml/2006/main">
  <p:tag name="KSO_WM_BEAUTIFY_FLAG" val=""/>
</p:tagLst>
</file>

<file path=ppt/tags/tag143.xml><?xml version="1.0" encoding="utf-8"?>
<p:tagLst xmlns:p="http://schemas.openxmlformats.org/presentationml/2006/main">
  <p:tag name="KSO_WM_BEAUTIFY_FLAG" val=""/>
</p:tagLst>
</file>

<file path=ppt/tags/tag144.xml><?xml version="1.0" encoding="utf-8"?>
<p:tagLst xmlns:p="http://schemas.openxmlformats.org/presentationml/2006/main">
  <p:tag name="KSO_WM_BEAUTIFY_FLAG" val=""/>
</p:tagLst>
</file>

<file path=ppt/tags/tag145.xml><?xml version="1.0" encoding="utf-8"?>
<p:tagLst xmlns:p="http://schemas.openxmlformats.org/presentationml/2006/main">
  <p:tag name="KSO_WM_BEAUTIFY_FLAG" val=""/>
</p:tagLst>
</file>

<file path=ppt/tags/tag146.xml><?xml version="1.0" encoding="utf-8"?>
<p:tagLst xmlns:p="http://schemas.openxmlformats.org/presentationml/2006/main">
  <p:tag name="KSO_WM_BEAUTIFY_FLAG" val=""/>
</p:tagLst>
</file>

<file path=ppt/tags/tag147.xml><?xml version="1.0" encoding="utf-8"?>
<p:tagLst xmlns:p="http://schemas.openxmlformats.org/presentationml/2006/main">
  <p:tag name="KSO_WM_BEAUTIFY_FLAG" val=""/>
</p:tagLst>
</file>

<file path=ppt/tags/tag148.xml><?xml version="1.0" encoding="utf-8"?>
<p:tagLst xmlns:p="http://schemas.openxmlformats.org/presentationml/2006/main">
  <p:tag name="KSO_WM_BEAUTIFY_FLAG" val=""/>
</p:tagLst>
</file>

<file path=ppt/tags/tag149.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50.xml><?xml version="1.0" encoding="utf-8"?>
<p:tagLst xmlns:p="http://schemas.openxmlformats.org/presentationml/2006/main">
  <p:tag name="KSO_WM_BEAUTIFY_FLAG" val=""/>
</p:tagLst>
</file>

<file path=ppt/tags/tag151.xml><?xml version="1.0" encoding="utf-8"?>
<p:tagLst xmlns:p="http://schemas.openxmlformats.org/presentationml/2006/main">
  <p:tag name="KSO_WM_BEAUTIFY_FLAG" val=""/>
</p:tagLst>
</file>

<file path=ppt/tags/tag152.xml><?xml version="1.0" encoding="utf-8"?>
<p:tagLst xmlns:p="http://schemas.openxmlformats.org/presentationml/2006/main">
  <p:tag name="KSO_WM_BEAUTIFY_FLAG" val=""/>
</p:tagLst>
</file>

<file path=ppt/tags/tag153.xml><?xml version="1.0" encoding="utf-8"?>
<p:tagLst xmlns:p="http://schemas.openxmlformats.org/presentationml/2006/main">
  <p:tag name="KSO_WM_BEAUTIFY_FLAG" val=""/>
</p:tagLst>
</file>

<file path=ppt/tags/tag154.xml><?xml version="1.0" encoding="utf-8"?>
<p:tagLst xmlns:p="http://schemas.openxmlformats.org/presentationml/2006/main">
  <p:tag name="KSO_WM_BEAUTIFY_FLAG" val=""/>
</p:tagLst>
</file>

<file path=ppt/tags/tag155.xml><?xml version="1.0" encoding="utf-8"?>
<p:tagLst xmlns:p="http://schemas.openxmlformats.org/presentationml/2006/main">
  <p:tag name="KSO_WM_BEAUTIFY_FLAG" val=""/>
</p:tagLst>
</file>

<file path=ppt/tags/tag156.xml><?xml version="1.0" encoding="utf-8"?>
<p:tagLst xmlns:p="http://schemas.openxmlformats.org/presentationml/2006/main">
  <p:tag name="KSO_WM_BEAUTIFY_FLAG" val=""/>
</p:tagLst>
</file>

<file path=ppt/tags/tag157.xml><?xml version="1.0" encoding="utf-8"?>
<p:tagLst xmlns:p="http://schemas.openxmlformats.org/presentationml/2006/main">
  <p:tag name="KSO_WM_BEAUTIFY_FLAG" val=""/>
</p:tagLst>
</file>

<file path=ppt/tags/tag158.xml><?xml version="1.0" encoding="utf-8"?>
<p:tagLst xmlns:p="http://schemas.openxmlformats.org/presentationml/2006/main">
  <p:tag name="KSO_WM_BEAUTIFY_FLAG" val=""/>
</p:tagLst>
</file>

<file path=ppt/tags/tag159.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60.xml><?xml version="1.0" encoding="utf-8"?>
<p:tagLst xmlns:p="http://schemas.openxmlformats.org/presentationml/2006/main">
  <p:tag name="KSO_WM_BEAUTIFY_FLAG" val=""/>
</p:tagLst>
</file>

<file path=ppt/tags/tag161.xml><?xml version="1.0" encoding="utf-8"?>
<p:tagLst xmlns:p="http://schemas.openxmlformats.org/presentationml/2006/main">
  <p:tag name="KSO_WM_BEAUTIFY_FLAG" val=""/>
</p:tagLst>
</file>

<file path=ppt/tags/tag162.xml><?xml version="1.0" encoding="utf-8"?>
<p:tagLst xmlns:p="http://schemas.openxmlformats.org/presentationml/2006/main">
  <p:tag name="KSO_WM_BEAUTIFY_FLAG" val=""/>
</p:tagLst>
</file>

<file path=ppt/tags/tag163.xml><?xml version="1.0" encoding="utf-8"?>
<p:tagLst xmlns:p="http://schemas.openxmlformats.org/presentationml/2006/main">
  <p:tag name="KSO_WM_BEAUTIFY_FLAG" val=""/>
</p:tagLst>
</file>

<file path=ppt/tags/tag164.xml><?xml version="1.0" encoding="utf-8"?>
<p:tagLst xmlns:p="http://schemas.openxmlformats.org/presentationml/2006/main">
  <p:tag name="KSO_WM_BEAUTIFY_FLAG" val=""/>
</p:tagLst>
</file>

<file path=ppt/tags/tag165.xml><?xml version="1.0" encoding="utf-8"?>
<p:tagLst xmlns:p="http://schemas.openxmlformats.org/presentationml/2006/main">
  <p:tag name="KSO_WM_BEAUTIFY_FLAG" val=""/>
</p:tagLst>
</file>

<file path=ppt/tags/tag166.xml><?xml version="1.0" encoding="utf-8"?>
<p:tagLst xmlns:p="http://schemas.openxmlformats.org/presentationml/2006/main">
  <p:tag name="KSO_WM_BEAUTIFY_FLAG" val=""/>
</p:tagLst>
</file>

<file path=ppt/tags/tag167.xml><?xml version="1.0" encoding="utf-8"?>
<p:tagLst xmlns:p="http://schemas.openxmlformats.org/presentationml/2006/main">
  <p:tag name="KSO_WM_BEAUTIFY_FLAG" val=""/>
</p:tagLst>
</file>

<file path=ppt/tags/tag168.xml><?xml version="1.0" encoding="utf-8"?>
<p:tagLst xmlns:p="http://schemas.openxmlformats.org/presentationml/2006/main">
  <p:tag name="KSO_WM_BEAUTIFY_FLAG" val=""/>
</p:tagLst>
</file>

<file path=ppt/tags/tag169.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70.xml><?xml version="1.0" encoding="utf-8"?>
<p:tagLst xmlns:p="http://schemas.openxmlformats.org/presentationml/2006/main">
  <p:tag name="KSO_WM_BEAUTIFY_FLAG" val=""/>
</p:tagLst>
</file>

<file path=ppt/tags/tag171.xml><?xml version="1.0" encoding="utf-8"?>
<p:tagLst xmlns:p="http://schemas.openxmlformats.org/presentationml/2006/main">
  <p:tag name="KSO_WM_BEAUTIFY_FLAG" val=""/>
</p:tagLst>
</file>

<file path=ppt/tags/tag172.xml><?xml version="1.0" encoding="utf-8"?>
<p:tagLst xmlns:p="http://schemas.openxmlformats.org/presentationml/2006/main">
  <p:tag name="KSO_WM_BEAUTIFY_FLAG" val=""/>
</p:tagLst>
</file>

<file path=ppt/tags/tag173.xml><?xml version="1.0" encoding="utf-8"?>
<p:tagLst xmlns:p="http://schemas.openxmlformats.org/presentationml/2006/main">
  <p:tag name="KSO_WM_BEAUTIFY_FLAG" val=""/>
</p:tagLst>
</file>

<file path=ppt/tags/tag174.xml><?xml version="1.0" encoding="utf-8"?>
<p:tagLst xmlns:p="http://schemas.openxmlformats.org/presentationml/2006/main">
  <p:tag name="KSO_WM_BEAUTIFY_FLAG" val=""/>
</p:tagLst>
</file>

<file path=ppt/tags/tag175.xml><?xml version="1.0" encoding="utf-8"?>
<p:tagLst xmlns:p="http://schemas.openxmlformats.org/presentationml/2006/main">
  <p:tag name="KSO_WM_BEAUTIFY_FLAG" val=""/>
</p:tagLst>
</file>

<file path=ppt/tags/tag176.xml><?xml version="1.0" encoding="utf-8"?>
<p:tagLst xmlns:p="http://schemas.openxmlformats.org/presentationml/2006/main">
  <p:tag name="KSO_WM_BEAUTIFY_FLAG" val=""/>
</p:tagLst>
</file>

<file path=ppt/tags/tag177.xml><?xml version="1.0" encoding="utf-8"?>
<p:tagLst xmlns:p="http://schemas.openxmlformats.org/presentationml/2006/main">
  <p:tag name="KSO_WM_BEAUTIFY_FLAG" val=""/>
</p:tagLst>
</file>

<file path=ppt/tags/tag178.xml><?xml version="1.0" encoding="utf-8"?>
<p:tagLst xmlns:p="http://schemas.openxmlformats.org/presentationml/2006/main">
  <p:tag name="KSO_WM_BEAUTIFY_FLAG" val=""/>
</p:tagLst>
</file>

<file path=ppt/tags/tag179.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80.xml><?xml version="1.0" encoding="utf-8"?>
<p:tagLst xmlns:p="http://schemas.openxmlformats.org/presentationml/2006/main">
  <p:tag name="KSO_WM_BEAUTIFY_FLAG" val=""/>
</p:tagLst>
</file>

<file path=ppt/tags/tag181.xml><?xml version="1.0" encoding="utf-8"?>
<p:tagLst xmlns:p="http://schemas.openxmlformats.org/presentationml/2006/main">
  <p:tag name="KSO_WM_BEAUTIFY_FLAG" val=""/>
</p:tagLst>
</file>

<file path=ppt/tags/tag182.xml><?xml version="1.0" encoding="utf-8"?>
<p:tagLst xmlns:p="http://schemas.openxmlformats.org/presentationml/2006/main">
  <p:tag name="KSO_WM_BEAUTIFY_FLAG" val=""/>
</p:tagLst>
</file>

<file path=ppt/tags/tag183.xml><?xml version="1.0" encoding="utf-8"?>
<p:tagLst xmlns:p="http://schemas.openxmlformats.org/presentationml/2006/main">
  <p:tag name="KSO_WM_BEAUTIFY_FLAG" val=""/>
</p:tagLst>
</file>

<file path=ppt/tags/tag184.xml><?xml version="1.0" encoding="utf-8"?>
<p:tagLst xmlns:p="http://schemas.openxmlformats.org/presentationml/2006/main">
  <p:tag name="KSO_WM_BEAUTIFY_FLAG" val=""/>
</p:tagLst>
</file>

<file path=ppt/tags/tag185.xml><?xml version="1.0" encoding="utf-8"?>
<p:tagLst xmlns:p="http://schemas.openxmlformats.org/presentationml/2006/main">
  <p:tag name="KSO_WM_BEAUTIFY_FLAG" val=""/>
</p:tagLst>
</file>

<file path=ppt/tags/tag186.xml><?xml version="1.0" encoding="utf-8"?>
<p:tagLst xmlns:p="http://schemas.openxmlformats.org/presentationml/2006/main">
  <p:tag name="KSO_WM_BEAUTIFY_FLAG" val=""/>
</p:tagLst>
</file>

<file path=ppt/tags/tag187.xml><?xml version="1.0" encoding="utf-8"?>
<p:tagLst xmlns:p="http://schemas.openxmlformats.org/presentationml/2006/main">
  <p:tag name="KSO_WM_BEAUTIFY_FLAG" val=""/>
</p:tagLst>
</file>

<file path=ppt/tags/tag188.xml><?xml version="1.0" encoding="utf-8"?>
<p:tagLst xmlns:p="http://schemas.openxmlformats.org/presentationml/2006/main">
  <p:tag name="KSO_WM_BEAUTIFY_FLAG" val=""/>
</p:tagLst>
</file>

<file path=ppt/tags/tag189.xml><?xml version="1.0" encoding="utf-8"?>
<p:tagLst xmlns:p="http://schemas.openxmlformats.org/presentationml/2006/main">
  <p:tag name="KSO_WM_BEAUTIFY_FLAG" val=""/>
</p:tagLst>
</file>

<file path=ppt/tags/tag19.xml><?xml version="1.0" encoding="utf-8"?>
<p:tagLst xmlns:p="http://schemas.openxmlformats.org/presentationml/2006/main">
  <p:tag name="TABLE_ENDDRAG_ORIGIN_RECT" val="675*231"/>
  <p:tag name="TABLE_ENDDRAG_RECT" val="119*276*676*231"/>
</p:tagLst>
</file>

<file path=ppt/tags/tag190.xml><?xml version="1.0" encoding="utf-8"?>
<p:tagLst xmlns:p="http://schemas.openxmlformats.org/presentationml/2006/main">
  <p:tag name="KSO_WM_BEAUTIFY_FLAG" val=""/>
</p:tagLst>
</file>

<file path=ppt/tags/tag191.xml><?xml version="1.0" encoding="utf-8"?>
<p:tagLst xmlns:p="http://schemas.openxmlformats.org/presentationml/2006/main">
  <p:tag name="KSO_WM_BEAUTIFY_FLAG" val=""/>
</p:tagLst>
</file>

<file path=ppt/tags/tag192.xml><?xml version="1.0" encoding="utf-8"?>
<p:tagLst xmlns:p="http://schemas.openxmlformats.org/presentationml/2006/main">
  <p:tag name="KSO_WM_BEAUTIFY_FLAG" val=""/>
</p:tagLst>
</file>

<file path=ppt/tags/tag193.xml><?xml version="1.0" encoding="utf-8"?>
<p:tagLst xmlns:p="http://schemas.openxmlformats.org/presentationml/2006/main">
  <p:tag name="KSO_WM_BEAUTIFY_FLAG" val=""/>
</p:tagLst>
</file>

<file path=ppt/tags/tag194.xml><?xml version="1.0" encoding="utf-8"?>
<p:tagLst xmlns:p="http://schemas.openxmlformats.org/presentationml/2006/main">
  <p:tag name="KSO_WM_BEAUTIFY_FLAG" val=""/>
</p:tagLst>
</file>

<file path=ppt/tags/tag195.xml><?xml version="1.0" encoding="utf-8"?>
<p:tagLst xmlns:p="http://schemas.openxmlformats.org/presentationml/2006/main">
  <p:tag name="KSO_WM_BEAUTIFY_FLAG" val=""/>
</p:tagLst>
</file>

<file path=ppt/tags/tag196.xml><?xml version="1.0" encoding="utf-8"?>
<p:tagLst xmlns:p="http://schemas.openxmlformats.org/presentationml/2006/main">
  <p:tag name="KSO_WM_BEAUTIFY_FLAG" val=""/>
</p:tagLst>
</file>

<file path=ppt/tags/tag197.xml><?xml version="1.0" encoding="utf-8"?>
<p:tagLst xmlns:p="http://schemas.openxmlformats.org/presentationml/2006/main">
  <p:tag name="KSO_WM_BEAUTIFY_FLAG" val=""/>
</p:tagLst>
</file>

<file path=ppt/tags/tag198.xml><?xml version="1.0" encoding="utf-8"?>
<p:tagLst xmlns:p="http://schemas.openxmlformats.org/presentationml/2006/main">
  <p:tag name="KSO_WM_BEAUTIFY_FLAG" val=""/>
</p:tagLst>
</file>

<file path=ppt/tags/tag19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00.xml><?xml version="1.0" encoding="utf-8"?>
<p:tagLst xmlns:p="http://schemas.openxmlformats.org/presentationml/2006/main">
  <p:tag name="KSO_WM_BEAUTIFY_FLAG" val=""/>
</p:tagLst>
</file>

<file path=ppt/tags/tag201.xml><?xml version="1.0" encoding="utf-8"?>
<p:tagLst xmlns:p="http://schemas.openxmlformats.org/presentationml/2006/main">
  <p:tag name="KSO_WM_BEAUTIFY_FLAG" val=""/>
</p:tagLst>
</file>

<file path=ppt/tags/tag202.xml><?xml version="1.0" encoding="utf-8"?>
<p:tagLst xmlns:p="http://schemas.openxmlformats.org/presentationml/2006/main">
  <p:tag name="KSO_WM_BEAUTIFY_FLAG" val=""/>
</p:tagLst>
</file>

<file path=ppt/tags/tag203.xml><?xml version="1.0" encoding="utf-8"?>
<p:tagLst xmlns:p="http://schemas.openxmlformats.org/presentationml/2006/main">
  <p:tag name="KSO_WM_BEAUTIFY_FLAG" val=""/>
</p:tagLst>
</file>

<file path=ppt/tags/tag204.xml><?xml version="1.0" encoding="utf-8"?>
<p:tagLst xmlns:p="http://schemas.openxmlformats.org/presentationml/2006/main">
  <p:tag name="KSO_WM_BEAUTIFY_FLAG" val=""/>
</p:tagLst>
</file>

<file path=ppt/tags/tag205.xml><?xml version="1.0" encoding="utf-8"?>
<p:tagLst xmlns:p="http://schemas.openxmlformats.org/presentationml/2006/main">
  <p:tag name="KSO_WM_BEAUTIFY_FLAG" val=""/>
</p:tagLst>
</file>

<file path=ppt/tags/tag206.xml><?xml version="1.0" encoding="utf-8"?>
<p:tagLst xmlns:p="http://schemas.openxmlformats.org/presentationml/2006/main">
  <p:tag name="KSO_WM_BEAUTIFY_FLAG" val=""/>
</p:tagLst>
</file>

<file path=ppt/tags/tag207.xml><?xml version="1.0" encoding="utf-8"?>
<p:tagLst xmlns:p="http://schemas.openxmlformats.org/presentationml/2006/main">
  <p:tag name="KSO_WM_BEAUTIFY_FLAG" val=""/>
</p:tagLst>
</file>

<file path=ppt/tags/tag208.xml><?xml version="1.0" encoding="utf-8"?>
<p:tagLst xmlns:p="http://schemas.openxmlformats.org/presentationml/2006/main">
  <p:tag name="TABLE_ENDDRAG_ORIGIN_RECT" val="712*145"/>
  <p:tag name="TABLE_ENDDRAG_RECT" val="109*275*712*145"/>
</p:tagLst>
</file>

<file path=ppt/tags/tag209.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10.xml><?xml version="1.0" encoding="utf-8"?>
<p:tagLst xmlns:p="http://schemas.openxmlformats.org/presentationml/2006/main">
  <p:tag name="KSO_WM_BEAUTIFY_FLAG" val=""/>
</p:tagLst>
</file>

<file path=ppt/tags/tag211.xml><?xml version="1.0" encoding="utf-8"?>
<p:tagLst xmlns:p="http://schemas.openxmlformats.org/presentationml/2006/main">
  <p:tag name="KSO_WM_BEAUTIFY_FLAG" val=""/>
</p:tagLst>
</file>

<file path=ppt/tags/tag212.xml><?xml version="1.0" encoding="utf-8"?>
<p:tagLst xmlns:p="http://schemas.openxmlformats.org/presentationml/2006/main">
  <p:tag name="KSO_WM_BEAUTIFY_FLAG" val=""/>
</p:tagLst>
</file>

<file path=ppt/tags/tag213.xml><?xml version="1.0" encoding="utf-8"?>
<p:tagLst xmlns:p="http://schemas.openxmlformats.org/presentationml/2006/main">
  <p:tag name="KSO_WM_BEAUTIFY_FLAG" val=""/>
</p:tagLst>
</file>

<file path=ppt/tags/tag214.xml><?xml version="1.0" encoding="utf-8"?>
<p:tagLst xmlns:p="http://schemas.openxmlformats.org/presentationml/2006/main">
  <p:tag name="KSO_WM_BEAUTIFY_FLAG" val=""/>
</p:tagLst>
</file>

<file path=ppt/tags/tag215.xml><?xml version="1.0" encoding="utf-8"?>
<p:tagLst xmlns:p="http://schemas.openxmlformats.org/presentationml/2006/main">
  <p:tag name="KSO_WM_BEAUTIFY_FLAG" val=""/>
</p:tagLst>
</file>

<file path=ppt/tags/tag216.xml><?xml version="1.0" encoding="utf-8"?>
<p:tagLst xmlns:p="http://schemas.openxmlformats.org/presentationml/2006/main">
  <p:tag name="KSO_WM_BEAUTIFY_FLAG" val=""/>
</p:tagLst>
</file>

<file path=ppt/tags/tag217.xml><?xml version="1.0" encoding="utf-8"?>
<p:tagLst xmlns:p="http://schemas.openxmlformats.org/presentationml/2006/main">
  <p:tag name="KSO_WM_BEAUTIFY_FLAG" val=""/>
</p:tagLst>
</file>

<file path=ppt/tags/tag218.xml><?xml version="1.0" encoding="utf-8"?>
<p:tagLst xmlns:p="http://schemas.openxmlformats.org/presentationml/2006/main">
  <p:tag name="KSO_WM_BEAUTIFY_FLAG" val=""/>
</p:tagLst>
</file>

<file path=ppt/tags/tag219.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20.xml><?xml version="1.0" encoding="utf-8"?>
<p:tagLst xmlns:p="http://schemas.openxmlformats.org/presentationml/2006/main">
  <p:tag name="KSO_WM_BEAUTIFY_FLAG" val=""/>
</p:tagLst>
</file>

<file path=ppt/tags/tag221.xml><?xml version="1.0" encoding="utf-8"?>
<p:tagLst xmlns:p="http://schemas.openxmlformats.org/presentationml/2006/main">
  <p:tag name="KSO_WM_BEAUTIFY_FLAG" val=""/>
</p:tagLst>
</file>

<file path=ppt/tags/tag222.xml><?xml version="1.0" encoding="utf-8"?>
<p:tagLst xmlns:p="http://schemas.openxmlformats.org/presentationml/2006/main">
  <p:tag name="KSO_WM_BEAUTIFY_FLAG" val=""/>
</p:tagLst>
</file>

<file path=ppt/tags/tag223.xml><?xml version="1.0" encoding="utf-8"?>
<p:tagLst xmlns:p="http://schemas.openxmlformats.org/presentationml/2006/main">
  <p:tag name="KSO_WM_BEAUTIFY_FLAG" val=""/>
</p:tagLst>
</file>

<file path=ppt/tags/tag224.xml><?xml version="1.0" encoding="utf-8"?>
<p:tagLst xmlns:p="http://schemas.openxmlformats.org/presentationml/2006/main">
  <p:tag name="KSO_WM_BEAUTIFY_FLAG" val=""/>
</p:tagLst>
</file>

<file path=ppt/tags/tag225.xml><?xml version="1.0" encoding="utf-8"?>
<p:tagLst xmlns:p="http://schemas.openxmlformats.org/presentationml/2006/main">
  <p:tag name="KSO_WM_BEAUTIFY_FLAG" val=""/>
</p:tagLst>
</file>

<file path=ppt/tags/tag226.xml><?xml version="1.0" encoding="utf-8"?>
<p:tagLst xmlns:p="http://schemas.openxmlformats.org/presentationml/2006/main">
  <p:tag name="KSO_WM_BEAUTIFY_FLAG" val=""/>
</p:tagLst>
</file>

<file path=ppt/tags/tag227.xml><?xml version="1.0" encoding="utf-8"?>
<p:tagLst xmlns:p="http://schemas.openxmlformats.org/presentationml/2006/main">
  <p:tag name="KSO_WM_BEAUTIFY_FLAG" val=""/>
</p:tagLst>
</file>

<file path=ppt/tags/tag228.xml><?xml version="1.0" encoding="utf-8"?>
<p:tagLst xmlns:p="http://schemas.openxmlformats.org/presentationml/2006/main">
  <p:tag name="KSO_WM_BEAUTIFY_FLAG" val=""/>
</p:tagLst>
</file>

<file path=ppt/tags/tag229.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30.xml><?xml version="1.0" encoding="utf-8"?>
<p:tagLst xmlns:p="http://schemas.openxmlformats.org/presentationml/2006/main">
  <p:tag name="KSO_WM_BEAUTIFY_FLAG" val=""/>
</p:tagLst>
</file>

<file path=ppt/tags/tag231.xml><?xml version="1.0" encoding="utf-8"?>
<p:tagLst xmlns:p="http://schemas.openxmlformats.org/presentationml/2006/main">
  <p:tag name="KSO_WM_BEAUTIFY_FLAG" val=""/>
</p:tagLst>
</file>

<file path=ppt/tags/tag232.xml><?xml version="1.0" encoding="utf-8"?>
<p:tagLst xmlns:p="http://schemas.openxmlformats.org/presentationml/2006/main">
  <p:tag name="KSO_WM_BEAUTIFY_FLAG" val=""/>
</p:tagLst>
</file>

<file path=ppt/tags/tag233.xml><?xml version="1.0" encoding="utf-8"?>
<p:tagLst xmlns:p="http://schemas.openxmlformats.org/presentationml/2006/main">
  <p:tag name="KSO_WM_BEAUTIFY_FLAG" val=""/>
</p:tagLst>
</file>

<file path=ppt/tags/tag234.xml><?xml version="1.0" encoding="utf-8"?>
<p:tagLst xmlns:p="http://schemas.openxmlformats.org/presentationml/2006/main">
  <p:tag name="KSO_WM_BEAUTIFY_FLAG" val=""/>
</p:tagLst>
</file>

<file path=ppt/tags/tag235.xml><?xml version="1.0" encoding="utf-8"?>
<p:tagLst xmlns:p="http://schemas.openxmlformats.org/presentationml/2006/main">
  <p:tag name="KSO_WM_BEAUTIFY_FLAG" val=""/>
</p:tagLst>
</file>

<file path=ppt/tags/tag236.xml><?xml version="1.0" encoding="utf-8"?>
<p:tagLst xmlns:p="http://schemas.openxmlformats.org/presentationml/2006/main">
  <p:tag name="KSO_WM_BEAUTIFY_FLAG" val=""/>
</p:tagLst>
</file>

<file path=ppt/tags/tag237.xml><?xml version="1.0" encoding="utf-8"?>
<p:tagLst xmlns:p="http://schemas.openxmlformats.org/presentationml/2006/main">
  <p:tag name="KSO_WM_BEAUTIFY_FLAG" val=""/>
</p:tagLst>
</file>

<file path=ppt/tags/tag238.xml><?xml version="1.0" encoding="utf-8"?>
<p:tagLst xmlns:p="http://schemas.openxmlformats.org/presentationml/2006/main">
  <p:tag name="KSO_WM_BEAUTIFY_FLAG" val=""/>
</p:tagLst>
</file>

<file path=ppt/tags/tag239.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40.xml><?xml version="1.0" encoding="utf-8"?>
<p:tagLst xmlns:p="http://schemas.openxmlformats.org/presentationml/2006/main">
  <p:tag name="KSO_WM_BEAUTIFY_FLAG" val=""/>
</p:tagLst>
</file>

<file path=ppt/tags/tag241.xml><?xml version="1.0" encoding="utf-8"?>
<p:tagLst xmlns:p="http://schemas.openxmlformats.org/presentationml/2006/main">
  <p:tag name="KSO_WM_UNIT_PLACING_PICTURE_USER_VIEWPORT" val="{&quot;height&quot;:4944,&quot;width&quot;:8496}"/>
</p:tagLst>
</file>

<file path=ppt/tags/tag242.xml><?xml version="1.0" encoding="utf-8"?>
<p:tagLst xmlns:p="http://schemas.openxmlformats.org/presentationml/2006/main">
  <p:tag name="KSO_WPP_MARK_KEY" val="0de8edbe-9188-4e51-80bd-b8237a2a4405"/>
  <p:tag name="COMMONDATA" val="eyJoZGlkIjoiNzlkMzI4MTZlNGE1YzdmY2Y2NmZhMWZmNTVmYjA0YzMifQ=="/>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TABLE_ENDDRAG_ORIGIN_RECT" val="675*231"/>
  <p:tag name="TABLE_ENDDRAG_RECT" val="119*276*676*231"/>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TABLE_ENDDRAG_ORIGIN_RECT" val="570*75"/>
  <p:tag name="TABLE_ENDDRAG_RECT" val="66*320*570*75"/>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13652</Words>
  <Application>WPS 演示</Application>
  <PresentationFormat>宽屏</PresentationFormat>
  <Paragraphs>1000</Paragraphs>
  <Slides>67</Slides>
  <Notes>1</Notes>
  <HiddenSlides>0</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67</vt:i4>
      </vt:variant>
    </vt:vector>
  </HeadingPairs>
  <TitlesOfParts>
    <vt:vector size="85" baseType="lpstr">
      <vt:lpstr>Arial</vt:lpstr>
      <vt:lpstr>宋体</vt:lpstr>
      <vt:lpstr>Wingdings</vt:lpstr>
      <vt:lpstr>微软雅黑</vt:lpstr>
      <vt:lpstr>Arial</vt:lpstr>
      <vt:lpstr>Times New Roman</vt:lpstr>
      <vt:lpstr>等线 Light</vt:lpstr>
      <vt:lpstr>黑体</vt:lpstr>
      <vt:lpstr>Wingdings</vt:lpstr>
      <vt:lpstr>等线</vt:lpstr>
      <vt:lpstr>Times New Roman</vt:lpstr>
      <vt:lpstr>MicrosoftYaHei</vt:lpstr>
      <vt:lpstr>Segoe Print</vt:lpstr>
      <vt:lpstr>Arial Unicode MS</vt:lpstr>
      <vt:lpstr>Calibri</vt:lpstr>
      <vt:lpstr>仿宋_GB2312</vt:lpstr>
      <vt:lpstr>仿宋</vt:lpstr>
      <vt:lpstr>Office 主题​​</vt:lpstr>
      <vt:lpstr>PowerPoint 演示文稿</vt:lpstr>
      <vt:lpstr>任务三  表的操作与管理</vt:lpstr>
      <vt:lpstr>学习目标</vt:lpstr>
      <vt:lpstr>情境引入</vt:lpstr>
      <vt:lpstr>任务3-1：创建班级信息表（Class）</vt:lpstr>
      <vt:lpstr>任务分析</vt:lpstr>
      <vt:lpstr>知识学习</vt:lpstr>
      <vt:lpstr>任务实施</vt:lpstr>
      <vt:lpstr>创建班级信息表(Class)</vt:lpstr>
      <vt:lpstr>创建班级信息表(Class)</vt:lpstr>
      <vt:lpstr>创建班级信息表(Class)</vt:lpstr>
      <vt:lpstr>创建班级信息表(Class)</vt:lpstr>
      <vt:lpstr>创建班级信息表(Class)</vt:lpstr>
      <vt:lpstr>创建班级信息表(Class)</vt:lpstr>
      <vt:lpstr>任务3-2： 创建学生信息表（Student）</vt:lpstr>
      <vt:lpstr>任务分析</vt:lpstr>
      <vt:lpstr>知识学习</vt:lpstr>
      <vt:lpstr>知识学习</vt:lpstr>
      <vt:lpstr>知识学习</vt:lpstr>
      <vt:lpstr>知识学习</vt:lpstr>
      <vt:lpstr>任务实施</vt:lpstr>
      <vt:lpstr>一、创建学生信息表(Student)</vt:lpstr>
      <vt:lpstr>一、创建学生信息表(Student)</vt:lpstr>
      <vt:lpstr>二、删除表</vt:lpstr>
      <vt:lpstr>拓展知识——1.MySQL储存引擎</vt:lpstr>
      <vt:lpstr>拓展知识——2.存储引擎类型</vt:lpstr>
      <vt:lpstr>拓展知识——2.存储引擎类型</vt:lpstr>
      <vt:lpstr>任务3-3： 修改表（Alter Table）</vt:lpstr>
      <vt:lpstr>任务分析</vt:lpstr>
      <vt:lpstr>知识学习</vt:lpstr>
      <vt:lpstr>任务实施</vt:lpstr>
      <vt:lpstr>任务实施</vt:lpstr>
      <vt:lpstr>一、复制表（Student_copy）</vt:lpstr>
      <vt:lpstr>二、添加字段(Add)</vt:lpstr>
      <vt:lpstr>二、添加字段(Add)</vt:lpstr>
      <vt:lpstr>三、删除字段(DROP)</vt:lpstr>
      <vt:lpstr>四、修改字段名称(Change)</vt:lpstr>
      <vt:lpstr>五、修改字段的数据类型(Modify)</vt:lpstr>
      <vt:lpstr>六、修改数据表中字段的排列位置(Modify)</vt:lpstr>
      <vt:lpstr>七、修改表名（Rename）</vt:lpstr>
      <vt:lpstr>八、修改表的约束</vt:lpstr>
      <vt:lpstr>修改数据表时添加主键约束（Primary Key）</vt:lpstr>
      <vt:lpstr>修改数据表时添加外键约束（Foreign Key）</vt:lpstr>
      <vt:lpstr>修改数据表时添加默认值约束（Default）</vt:lpstr>
      <vt:lpstr>修改数据表时添加非空约束（Not Null）</vt:lpstr>
      <vt:lpstr>修改数据表时添加检查约束（Check）</vt:lpstr>
      <vt:lpstr>修改数据表添加自增属性（Auto_Increment）</vt:lpstr>
      <vt:lpstr>修改数据表时添加唯一约束（Unique）</vt:lpstr>
      <vt:lpstr>修改数据表中的索引</vt:lpstr>
      <vt:lpstr>八、修改表的约束</vt:lpstr>
      <vt:lpstr>八、修改表的约束</vt:lpstr>
      <vt:lpstr>八、修改表的约束</vt:lpstr>
      <vt:lpstr>八、修改表的约束</vt:lpstr>
      <vt:lpstr>八、修改表的约束</vt:lpstr>
      <vt:lpstr>九、修改数据表储存引擎</vt:lpstr>
      <vt:lpstr>任务3-4：使用Navicat创建成绩表（Score）</vt:lpstr>
      <vt:lpstr>任务分析</vt:lpstr>
      <vt:lpstr>知识学习</vt:lpstr>
      <vt:lpstr>任务实施</vt:lpstr>
      <vt:lpstr>使用Navicat创建成绩表（Score）</vt:lpstr>
      <vt:lpstr>使用Navicat创建成绩表（Score）</vt:lpstr>
      <vt:lpstr>使用Navicat创建成绩表（Score）</vt:lpstr>
      <vt:lpstr>使用Navicat创建成绩表（Score）</vt:lpstr>
      <vt:lpstr>使用Navicat创建成绩表（Score）</vt:lpstr>
      <vt:lpstr>使用Navicat创建成绩表（Score）</vt:lpstr>
      <vt:lpstr>使用Navicat创建成绩表（Score）</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jsj01</dc:creator>
  <cp:lastModifiedBy>琳</cp:lastModifiedBy>
  <cp:revision>89</cp:revision>
  <dcterms:created xsi:type="dcterms:W3CDTF">2023-02-01T08:11:00Z</dcterms:created>
  <dcterms:modified xsi:type="dcterms:W3CDTF">2023-12-08T07:08:41Z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6C430E394CC6499FA27D5260EE22900B_13</vt:lpwstr>
  </property>
  <property fmtid="{D5CDD505-2E9C-101B-9397-08002B2CF9AE}" pid="3" name="KSOProductBuildVer">
    <vt:lpwstr>2052-12.1.0.15358</vt:lpwstr>
  </property>
</Properties>
</file>